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56"/>
  </p:notesMasterIdLst>
  <p:handoutMasterIdLst>
    <p:handoutMasterId r:id="rId57"/>
  </p:handoutMasterIdLst>
  <p:sldIdLst>
    <p:sldId id="256" r:id="rId2"/>
    <p:sldId id="263" r:id="rId3"/>
    <p:sldId id="295" r:id="rId4"/>
    <p:sldId id="296" r:id="rId5"/>
    <p:sldId id="278" r:id="rId6"/>
    <p:sldId id="277" r:id="rId7"/>
    <p:sldId id="274" r:id="rId8"/>
    <p:sldId id="276" r:id="rId9"/>
    <p:sldId id="280" r:id="rId10"/>
    <p:sldId id="279" r:id="rId11"/>
    <p:sldId id="281" r:id="rId12"/>
    <p:sldId id="282" r:id="rId13"/>
    <p:sldId id="275" r:id="rId14"/>
    <p:sldId id="284" r:id="rId15"/>
    <p:sldId id="297" r:id="rId16"/>
    <p:sldId id="271" r:id="rId17"/>
    <p:sldId id="285" r:id="rId18"/>
    <p:sldId id="288" r:id="rId19"/>
    <p:sldId id="286" r:id="rId20"/>
    <p:sldId id="289" r:id="rId21"/>
    <p:sldId id="290" r:id="rId22"/>
    <p:sldId id="291" r:id="rId23"/>
    <p:sldId id="292" r:id="rId24"/>
    <p:sldId id="294" r:id="rId25"/>
    <p:sldId id="293" r:id="rId26"/>
    <p:sldId id="287" r:id="rId27"/>
    <p:sldId id="298" r:id="rId28"/>
    <p:sldId id="299" r:id="rId29"/>
    <p:sldId id="300" r:id="rId30"/>
    <p:sldId id="264" r:id="rId31"/>
    <p:sldId id="303" r:id="rId32"/>
    <p:sldId id="304" r:id="rId33"/>
    <p:sldId id="305" r:id="rId34"/>
    <p:sldId id="306" r:id="rId35"/>
    <p:sldId id="307" r:id="rId36"/>
    <p:sldId id="308" r:id="rId37"/>
    <p:sldId id="309" r:id="rId38"/>
    <p:sldId id="257" r:id="rId39"/>
    <p:sldId id="258" r:id="rId40"/>
    <p:sldId id="301" r:id="rId41"/>
    <p:sldId id="302" r:id="rId42"/>
    <p:sldId id="310" r:id="rId43"/>
    <p:sldId id="311" r:id="rId44"/>
    <p:sldId id="312" r:id="rId45"/>
    <p:sldId id="313" r:id="rId46"/>
    <p:sldId id="269" r:id="rId47"/>
    <p:sldId id="314" r:id="rId48"/>
    <p:sldId id="315" r:id="rId49"/>
    <p:sldId id="268" r:id="rId50"/>
    <p:sldId id="316" r:id="rId51"/>
    <p:sldId id="317" r:id="rId52"/>
    <p:sldId id="318" r:id="rId53"/>
    <p:sldId id="267" r:id="rId54"/>
    <p:sldId id="319" r:id="rId55"/>
  </p:sldIdLst>
  <p:sldSz cx="9144000" cy="5715000" type="screen16x10"/>
  <p:notesSz cx="6858000" cy="9144000"/>
  <p:embeddedFontLst>
    <p:embeddedFont>
      <p:font typeface="Calibri" panose="020F0502020204030204" pitchFamily="34" charset="0"/>
      <p:regular r:id="rId58"/>
      <p:bold r:id="rId59"/>
      <p:italic r:id="rId60"/>
      <p:boldItalic r:id="rId61"/>
    </p:embeddedFont>
    <p:embeddedFont>
      <p:font typeface="Cambria" panose="02040503050406030204" pitchFamily="18" charset="0"/>
      <p:regular r:id="rId62"/>
      <p:bold r:id="rId63"/>
      <p:italic r:id="rId64"/>
      <p:boldItalic r:id="rId65"/>
    </p:embeddedFont>
    <p:embeddedFont>
      <p:font typeface="Georgia" panose="02040502050405020303" pitchFamily="18" charset="0"/>
      <p:regular r:id="rId66"/>
      <p:bold r:id="rId67"/>
      <p:italic r:id="rId68"/>
      <p:boldItalic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60474" autoAdjust="0"/>
  </p:normalViewPr>
  <p:slideViewPr>
    <p:cSldViewPr snapToGrid="0" snapToObjects="1">
      <p:cViewPr varScale="1">
        <p:scale>
          <a:sx n="77" d="100"/>
          <a:sy n="77" d="100"/>
        </p:scale>
        <p:origin x="1770" y="90"/>
      </p:cViewPr>
      <p:guideLst>
        <p:guide orient="horz" pos="180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BA2175-B916-AC47-9950-9DB23DCEE8A0}" type="datetimeFigureOut">
              <a:rPr lang="en-US" smtClean="0"/>
              <a:t>5/17/2021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D19739-17C1-2540-A6B5-0ADA05FBC18A}" type="slidenum">
              <a:rPr lang="en-US" smtClean="0"/>
              <a:t>‹#›</a:t>
            </a:fld>
            <a:endParaRPr lang="en-US"/>
          </a:p>
        </p:txBody>
      </p:sp>
    </p:spTree>
    <p:extLst>
      <p:ext uri="{BB962C8B-B14F-4D97-AF65-F5344CB8AC3E}">
        <p14:creationId xmlns:p14="http://schemas.microsoft.com/office/powerpoint/2010/main" val="35045126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514DB-9031-8C41-90F2-198019955CAF}" type="datetimeFigureOut">
              <a:rPr lang="en-US" smtClean="0"/>
              <a:t>5/17/2021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C7DBA-AB27-AD4D-84C5-9771C56A1BA9}" type="slidenum">
              <a:rPr lang="en-US" smtClean="0"/>
              <a:t>‹#›</a:t>
            </a:fld>
            <a:endParaRPr lang="en-US"/>
          </a:p>
        </p:txBody>
      </p:sp>
    </p:spTree>
    <p:extLst>
      <p:ext uri="{BB962C8B-B14F-4D97-AF65-F5344CB8AC3E}">
        <p14:creationId xmlns:p14="http://schemas.microsoft.com/office/powerpoint/2010/main" val="11480447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exels.com/@kampus?utm_content=attributionCopyText&amp;utm_medium=referral&amp;utm_source=pexel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pexels.com/photo/multiracial-group-of-students-and-teacher-having-fun-during-teamwork-5940837/?utm_content=attributionCopyText&amp;utm_medium=referral&amp;utm_source=pexel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exels.com/@gelgas?utm_content=attributionCopyText&amp;utm_medium=referral&amp;utm_source=pexel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pexels.com/photo/shallow-focus-of-sprout-401213/?utm_content=attributionCopyText&amp;utm_medium=referral&amp;utm_source=pexel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exels.com/@olly?utm_content=attributionCopyText&amp;utm_medium=referral&amp;utm_source=pexel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pexels.com/photo/collage-photo-of-woman-3812743/?utm_content=attributionCopyText&amp;utm_medium=referral&amp;utm_source=pexel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exels.com/@mattycphoto?utm_content=attributionCopyText&amp;utm_medium=referral&amp;utm_source=pexel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pexels.com/photo/person-holding-sparkler-1325113/?utm_content=attributionCopyText&amp;utm_medium=referral&amp;utm_source=pexel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exels.com/@mccutcheon?utm_content=attributionCopyText&amp;utm_medium=referral&amp;utm_source=pexel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pexels.com/photo/rainbow-buttercream-frosting-3713892/?utm_content=attributionCopyText&amp;utm_medium=referral&amp;utm_source=pexel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exels.com/@shvetsa?utm_content=attributionCopyText&amp;utm_medium=referral&amp;utm_source=pexel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pexels.com/photo/black-and-white-french-bulldog-4587998/?utm_content=attributionCopyText&amp;utm_medium=referral&amp;utm_source=pexe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exels.com/@aleksandr-balandin-90455?utm_content=attributionCopyText&amp;utm_medium=referral&amp;utm_source=pexel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pexels.com/photo/laughing-baby-floating-on-air-294173/?utm_content=attributionCopyText&amp;utm_medium=referral&amp;utm_source=pexel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exels.com/@marcelo-chagas-861665?utm_content=attributionCopyText&amp;utm_medium=referral&amp;utm_source=pexel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pexels.com/photo/man-proposing-to-man-1784282/?utm_content=attributionCopyText&amp;utm_medium=referral&amp;utm_source=pexel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exels.com/@nashua-volquez-young-452210?utm_content=attributionCopyText&amp;utm_medium=referral&amp;utm_source=pexel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pexels.com/photo/woman-wearing-red-hat-and-sunglasses-1729931/?utm_content=attributionCopyText&amp;utm_medium=referral&amp;utm_source=pexel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exels.com/@nashua-volquez-young-452210?utm_content=attributionCopyText&amp;utm_medium=referral&amp;utm_source=pexel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pexels.com/photo/woman-wearing-red-hat-and-sunglasses-1729931/?utm_content=attributionCopyText&amp;utm_medium=referral&amp;utm_source=pexel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exels.com/@karolina-grabowska?utm_content=attributionCopyText&amp;utm_medium=referral&amp;utm_source=pexel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pexels.com/photo/set-of-medical-protective-face-masks-4197564/?utm_content=attributionCopyText&amp;utm_medium=referral&amp;utm_source=pexel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exels.com/@olly?utm_content=attributionCopyText&amp;utm_medium=referral&amp;utm_source=pexel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pexels.com/photo/woman-in-gray-tank-top-3812731/?utm_content=attributionCopyText&amp;utm_medium=referral&amp;utm_source=pexel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exels.com/@ivan-samkov?utm_content=attributionCopyText&amp;utm_medium=referral&amp;utm_source=pexel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pexels.com/photo/wood-businessman-man-art-4491853/?utm_content=attributionCopyText&amp;utm_medium=referral&amp;utm_source=pexel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exels.com/@anastasia-shuraeva?utm_content=attributionCopyText&amp;utm_medium=referral&amp;utm_source=pexel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pexels.com/photo/couple-playing-with-their-dog-5495104/?utm_content=attributionCopyText&amp;utm_medium=referral&amp;utm_source=pexel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exels.com/@goodcitizen?utm_content=attributionCopyText&amp;utm_medium=referral&amp;utm_source=pexel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pexels.com/photo/woman-in-gray-tank-top-lying-on-bed-3807729/?utm_content=attributionCopyText&amp;utm_medium=referral&amp;utm_source=pexels" TargetMode="External"/><Relationship Id="rId5" Type="http://schemas.openxmlformats.org/officeDocument/2006/relationships/hyperlink" Target="https://www.pexels.com/@olly?utm_content=attributionCopyText&amp;utm_medium=referral&amp;utm_source=pexels" TargetMode="External"/><Relationship Id="rId4" Type="http://schemas.openxmlformats.org/officeDocument/2006/relationships/hyperlink" Target="https://www.pexels.com/photo/woman-and-dog-walking-at-woods-1612847/?utm_content=attributionCopyText&amp;utm_medium=referral&amp;utm_source=pexel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exels.com/@ketut-subiyanto?utm_content=attributionCopyText&amp;utm_medium=referral&amp;utm_source=pexels"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pexels.com/photo/unrecognizable-person-sleeping-under-blanket-4546117/?utm_content=attributionCopyText&amp;utm_medium=referral&amp;utm_source=pexel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pexels.com/@olly?utm_content=attributionCopyText&amp;utm_medium=referral&amp;utm_source=pexels"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pexels.com/photo/smiling-black-woman-with-afro-hairstyle-6311607/?utm_content=attributionCopyText&amp;utm_medium=referral&amp;utm_source=pexels" TargetMode="External"/><Relationship Id="rId5" Type="http://schemas.openxmlformats.org/officeDocument/2006/relationships/hyperlink" Target="https://www.pexels.com/@gabby-k?utm_content=attributionCopyText&amp;utm_medium=referral&amp;utm_source=pexels" TargetMode="External"/><Relationship Id="rId4" Type="http://schemas.openxmlformats.org/officeDocument/2006/relationships/hyperlink" Target="https://www.pexels.com/photo/angry-woman-yelling-into-loudspeaker-on-blue-background-3978388/?utm_content=attributionCopyText&amp;utm_medium=referral&amp;utm_source=pexels"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pexels.com/@thatguycraig000?utm_content=attributionCopyText&amp;utm_medium=referral&amp;utm_source=pexels"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pexels.com/photo/person-standing-on-bridge-while-looking-down-1467571/?utm_content=attributionCopyText&amp;utm_medium=referral&amp;utm_source=pexel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exels.com/@nadine-wuchenauer-695910?utm_content=attributionCopyText&amp;utm_medium=referral&amp;utm_source=pexel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pexels.com/photo/oval-brown-wooden-framed-hanging-mirror-1528975/?utm_content=attributionCopyText&amp;utm_medium=referral&amp;utm_source=pexels"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pexels.com/@mary-taylor?utm_content=attributionCopyText&amp;utm_medium=referral&amp;utm_source=pexels"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exels.com/photo/happy-girls-jumping-on-ground-5896973/?utm_content=attributionCopyText&amp;utm_medium=referral&amp;utm_source=pexel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exels.com/@life-matters-3043471?utm_content=attributionCopyText&amp;utm_medium=referral&amp;utm_source=pexel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pexels.com/photo/photo-of-woman-carrying-a-cardboard-4613880/?utm_content=attributionCopyText&amp;utm_medium=referral&amp;utm_source=pexel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pexels.com/@olly?utm_content=attributionCopyText&amp;utm_medium=referral&amp;utm_source=pexels"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pexels.com/photo/portrait-photo-of-woman-in-red-top-wearing-black-framed-eyeglasses-standing-in-front-of-white-background-thinking-3762807/?utm_content=attributionCopyText&amp;utm_medium=referral&amp;utm_source=pexels"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exels.com/@cottonbro?utm_content=attributionCopyText&amp;utm_medium=referral&amp;utm_source=pexel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exels.com/photo/man-holding-a-script-6895798/?utm_content=attributionCopyText&amp;utm_medium=referral&amp;utm_source=pexel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exels.com/@shvetsa?utm_content=attributionCopyText&amp;utm_medium=referral&amp;utm_source=pexel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pexels.com/photo/boy-pointing-at-sticky-notes-on-the-wall-3905694/?utm_content=attributionCopyText&amp;utm_medium=referral&amp;utm_source=pexel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xels.com/@martin-kirigua-369087?utm_content=attributionCopyText&amp;utm_medium=referral&amp;utm_source=pexel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pexels.com/photo/two-women-smiling-while-standing-near-vehicle-outdoors-2170458/?utm_content=attributionCopyText&amp;utm_medium=referral&amp;utm_source=pexel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exels.com/@lucaspezeta?utm_content=attributionCopyText&amp;utm_medium=referral&amp;utm_source=pexel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pexels.com/photo/man-in-blue-denim-jacket-in-low-saturation-photography-1975069/?utm_content=attributionCopyText&amp;utm_medium=referral&amp;utm_source=pexel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exels.com/@elletakesphotos?utm_content=attributionCopyText&amp;utm_medium=referral&amp;utm_source=pexel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pexels.com/photo/photo-of-man-posing-in-front-of-camera-1680171/?utm_content=attributionCopyText&amp;utm_medium=referral&amp;utm_source=pexel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We begin with a key question: </a:t>
            </a:r>
          </a:p>
          <a:p>
            <a:r>
              <a:rPr lang="en-US" b="0" i="1" dirty="0">
                <a:solidFill>
                  <a:srgbClr val="1A1A1A"/>
                </a:solidFill>
                <a:effectLst/>
                <a:latin typeface="-apple-system"/>
              </a:rPr>
              <a:t>How do we create a classroom environment filled with energy, enthusiasm, curiosity, and a true sense of belonging?</a:t>
            </a: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3"/>
              </a:rPr>
              <a:t>Kampus</a:t>
            </a:r>
            <a:r>
              <a:rPr lang="en-US" b="1" i="0" u="none" strike="noStrike" dirty="0">
                <a:solidFill>
                  <a:srgbClr val="1A1A1A"/>
                </a:solidFill>
                <a:effectLst/>
                <a:latin typeface="-apple-system"/>
                <a:hlinkClick r:id="rId3"/>
              </a:rPr>
              <a:t> Production</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4</a:t>
            </a:fld>
            <a:endParaRPr lang="en-US"/>
          </a:p>
        </p:txBody>
      </p:sp>
    </p:spTree>
    <p:extLst>
      <p:ext uri="{BB962C8B-B14F-4D97-AF65-F5344CB8AC3E}">
        <p14:creationId xmlns:p14="http://schemas.microsoft.com/office/powerpoint/2010/main" val="1601140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This isn’t just about bandwidth, though. </a:t>
            </a:r>
          </a:p>
          <a:p>
            <a:r>
              <a:rPr lang="en-US" b="0" i="0" dirty="0">
                <a:solidFill>
                  <a:srgbClr val="1A1A1A"/>
                </a:solidFill>
                <a:effectLst/>
                <a:latin typeface="-apple-system"/>
              </a:rPr>
              <a:t>It’s that our effectiveness as a teacher comes when we are able to communicate with </a:t>
            </a:r>
            <a:r>
              <a:rPr lang="en-US" b="1" i="0" dirty="0">
                <a:solidFill>
                  <a:srgbClr val="1A1A1A"/>
                </a:solidFill>
                <a:effectLst/>
                <a:latin typeface="-apple-system"/>
              </a:rPr>
              <a:t>authenticity</a:t>
            </a:r>
            <a:r>
              <a:rPr lang="en-US" b="0" i="0" dirty="0">
                <a:solidFill>
                  <a:srgbClr val="1A1A1A"/>
                </a:solidFill>
                <a:effectLst/>
                <a:latin typeface="-apple-system"/>
              </a:rPr>
              <a:t> … the kind that comes when we know ourselves deeply.</a:t>
            </a:r>
          </a:p>
          <a:p>
            <a:endParaRPr lang="en-US" b="0" i="0" dirty="0">
              <a:solidFill>
                <a:srgbClr val="1A1A1A"/>
              </a:solidFill>
              <a:effectLst/>
              <a:latin typeface="-apple-system"/>
            </a:endParaRPr>
          </a:p>
          <a:p>
            <a:r>
              <a:rPr lang="en-US" b="0" i="0" dirty="0">
                <a:solidFill>
                  <a:srgbClr val="1A1A1A"/>
                </a:solidFill>
                <a:effectLst/>
                <a:latin typeface="-apple-system"/>
              </a:rPr>
              <a:t>I love Parker Palmer’s book, which (after multiple people recommended it) I read recently. This quote really crystallized what I’ve been thinking about for years: if we aren’t teaching from an authentic place, we will be less effective. And to be authentic, we must have invested the time to know what authenticity means for us.</a:t>
            </a: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3"/>
              </a:rPr>
              <a:t>Gelgas</a:t>
            </a:r>
            <a:r>
              <a:rPr lang="en-US" b="1" i="0" u="none" strike="noStrike" dirty="0">
                <a:solidFill>
                  <a:srgbClr val="1A1A1A"/>
                </a:solidFill>
                <a:effectLst/>
                <a:latin typeface="-apple-system"/>
                <a:hlinkClick r:id="rId3"/>
              </a:rPr>
              <a:t> </a:t>
            </a:r>
            <a:r>
              <a:rPr lang="en-US" b="1" i="0" u="none" strike="noStrike" dirty="0" err="1">
                <a:solidFill>
                  <a:srgbClr val="1A1A1A"/>
                </a:solidFill>
                <a:effectLst/>
                <a:latin typeface="-apple-system"/>
                <a:hlinkClick r:id="rId3"/>
              </a:rPr>
              <a:t>Airlangga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13</a:t>
            </a:fld>
            <a:endParaRPr lang="en-US"/>
          </a:p>
        </p:txBody>
      </p:sp>
    </p:spTree>
    <p:extLst>
      <p:ext uri="{BB962C8B-B14F-4D97-AF65-F5344CB8AC3E}">
        <p14:creationId xmlns:p14="http://schemas.microsoft.com/office/powerpoint/2010/main" val="299089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Or, as Bettina love writes in her outstanding book, </a:t>
            </a:r>
            <a:r>
              <a:rPr lang="en-US" b="0" i="1" dirty="0">
                <a:solidFill>
                  <a:srgbClr val="1A1A1A"/>
                </a:solidFill>
                <a:effectLst/>
                <a:latin typeface="-apple-system"/>
              </a:rPr>
              <a:t>We Want To Do More Than Survive: Abolitionist Teaching and the Pursuit of Educational Freedom</a:t>
            </a:r>
            <a:r>
              <a:rPr lang="en-US" b="0" i="0" dirty="0">
                <a:solidFill>
                  <a:srgbClr val="1A1A1A"/>
                </a:solidFill>
                <a:effectLst/>
                <a:latin typeface="-apple-system"/>
              </a:rPr>
              <a:t>, “What good is an education if you must shed who you are?” (p. 44)</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14</a:t>
            </a:fld>
            <a:endParaRPr lang="en-US"/>
          </a:p>
        </p:txBody>
      </p:sp>
    </p:spTree>
    <p:extLst>
      <p:ext uri="{BB962C8B-B14F-4D97-AF65-F5344CB8AC3E}">
        <p14:creationId xmlns:p14="http://schemas.microsoft.com/office/powerpoint/2010/main" val="2142543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Authenticity means that we not only </a:t>
            </a:r>
            <a:r>
              <a:rPr lang="en-US" i="1" dirty="0"/>
              <a:t>allow</a:t>
            </a:r>
            <a:r>
              <a:rPr lang="en-US" i="0" dirty="0"/>
              <a:t> emotion into our classrooms, but we </a:t>
            </a:r>
            <a:r>
              <a:rPr lang="en-US" b="1" i="1" dirty="0"/>
              <a:t>harness it</a:t>
            </a:r>
            <a:r>
              <a:rPr lang="en-US" b="0" i="0" u="none" dirty="0"/>
              <a:t> to create more meaningful learning experiences.</a:t>
            </a:r>
          </a:p>
          <a:p>
            <a:r>
              <a:rPr lang="en-US" b="0" i="0" u="none" dirty="0"/>
              <a:t>Too many of us imagine that we teach in an emotion-free space, that we’re present to the intellectual development of our students without allowing emotion to encroach.</a:t>
            </a:r>
          </a:p>
          <a:p>
            <a:r>
              <a:rPr lang="en-US" b="0" i="0" u="none" dirty="0"/>
              <a:t>But the fact is, emotion is </a:t>
            </a:r>
            <a:r>
              <a:rPr lang="en-US" b="1" i="0" u="none" dirty="0"/>
              <a:t>always present</a:t>
            </a:r>
            <a:r>
              <a:rPr lang="en-US" b="0" i="0" u="none" dirty="0"/>
              <a:t>. To ignore that fact is to engage in </a:t>
            </a:r>
            <a:r>
              <a:rPr lang="en-US" b="0" i="0" u="none" dirty="0" err="1"/>
              <a:t>INauthentic</a:t>
            </a:r>
            <a:r>
              <a:rPr lang="en-US" b="0" i="0" u="none" dirty="0"/>
              <a:t> teaching AND to lose out on a source of very rich learning.</a:t>
            </a:r>
          </a:p>
          <a:p>
            <a:r>
              <a:rPr lang="en-US" b="0" i="0" u="none" dirty="0"/>
              <a:t>Why?</a:t>
            </a:r>
          </a:p>
          <a:p>
            <a:endParaRPr lang="en-US" dirty="0"/>
          </a:p>
          <a:p>
            <a:endParaRPr lang="en-US" dirty="0"/>
          </a:p>
          <a:p>
            <a:endParaRPr lang="en-US" dirty="0"/>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Andrea </a:t>
            </a:r>
            <a:r>
              <a:rPr lang="en-US" b="1" i="0" u="none" strike="noStrike" dirty="0" err="1">
                <a:solidFill>
                  <a:srgbClr val="1A1A1A"/>
                </a:solidFill>
                <a:effectLst/>
                <a:latin typeface="-apple-system"/>
                <a:hlinkClick r:id="rId3"/>
              </a:rPr>
              <a:t>Piacquadio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16</a:t>
            </a:fld>
            <a:endParaRPr lang="en-US"/>
          </a:p>
        </p:txBody>
      </p:sp>
    </p:spTree>
    <p:extLst>
      <p:ext uri="{BB962C8B-B14F-4D97-AF65-F5344CB8AC3E}">
        <p14:creationId xmlns:p14="http://schemas.microsoft.com/office/powerpoint/2010/main" val="375644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t>Sarah Rose Cavanagh has done terrific work on how to harness emotion in the classroom. Her book, </a:t>
            </a:r>
            <a:r>
              <a:rPr lang="en-US" b="0" i="1" u="none" dirty="0"/>
              <a:t>The Spark of Learning</a:t>
            </a:r>
            <a:r>
              <a:rPr lang="en-US" b="0" i="0" u="none" dirty="0"/>
              <a:t>, is grounded in the science of emotion – and she tells us that our brains privilege emotion over other kinds of information (such as sensory input or rational thought, if such a thing even really exists divorced from emotion – and it probably doesn’t). </a:t>
            </a:r>
          </a:p>
          <a:p>
            <a:endParaRPr lang="en-US" b="0" i="0" u="none" dirty="0"/>
          </a:p>
          <a:p>
            <a:r>
              <a:rPr lang="en-US" b="0" i="0" u="none" dirty="0"/>
              <a:t>Cavanagh says we have limited capacity for attention, and most of our day is spent in less than a fully attentive state. We get tired, or we daydream, or our attention is distracted by the constant hum of thoughts … you know, like, “Crap! Did I forget to turn off the coffee pot this morning?” or “I hope my son is doing okay after his bump on the head yesterday,” or “Don’t forget to pick up milk on the way home!” or “I have so much grading to do this weekend” or “I really need to get to bed earlier tonight” or “I wonder what’s going to happen on my favorite TV show tonight?” or … well. You get the picture.</a:t>
            </a:r>
          </a:p>
          <a:p>
            <a:endParaRPr lang="en-US" b="0" i="0" u="none" dirty="0"/>
          </a:p>
          <a:p>
            <a:r>
              <a:rPr lang="en-US" b="0" i="0" u="none" dirty="0"/>
              <a:t>These thoughts swirl. Constantly. </a:t>
            </a:r>
            <a:endParaRPr lang="en-US" dirty="0"/>
          </a:p>
          <a:p>
            <a:endParaRPr lang="en-US" dirty="0"/>
          </a:p>
          <a:p>
            <a:endParaRPr lang="en-US" dirty="0"/>
          </a:p>
          <a:p>
            <a:endParaRPr lang="en-US" dirty="0"/>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Matthias Cooper</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17</a:t>
            </a:fld>
            <a:endParaRPr lang="en-US"/>
          </a:p>
        </p:txBody>
      </p:sp>
    </p:spTree>
    <p:extLst>
      <p:ext uri="{BB962C8B-B14F-4D97-AF65-F5344CB8AC3E}">
        <p14:creationId xmlns:p14="http://schemas.microsoft.com/office/powerpoint/2010/main" val="3054940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t>These thoughts swirl. Constantly. We get lost inside them, and they pull us away from whatever task we’re allegedly attending to at the moment.</a:t>
            </a:r>
          </a:p>
          <a:p>
            <a:r>
              <a:rPr lang="en-US" b="0" i="0" u="none" dirty="0"/>
              <a:t>The fact is: For each of us, most of the time, “a good portion of [our] limited attention is directed inward, rather than outward” (Cavanagh, p. 35).</a:t>
            </a:r>
          </a:p>
          <a:p>
            <a:endParaRPr lang="en-US" b="0" i="0" u="none" dirty="0"/>
          </a:p>
          <a:p>
            <a:r>
              <a:rPr lang="en-US" b="0" i="0" u="none" dirty="0"/>
              <a:t>What helps us break out of that state of distraction? (Which is, we should note, TOTALLY NORMAL)</a:t>
            </a:r>
          </a:p>
          <a:p>
            <a:r>
              <a:rPr lang="en-US" b="0" i="0" u="none" dirty="0"/>
              <a:t>Emotion.</a:t>
            </a:r>
          </a:p>
          <a:p>
            <a:r>
              <a:rPr lang="en-US" b="0" i="0" u="none" dirty="0"/>
              <a:t>Emotion helps us focus on something outside of ourselves.</a:t>
            </a:r>
          </a:p>
          <a:p>
            <a:endParaRPr lang="en-US" b="0" i="0" u="none" dirty="0"/>
          </a:p>
          <a:p>
            <a:r>
              <a:rPr lang="en-US" b="0" i="0" u="none" dirty="0"/>
              <a:t>Care to engage in an experiment with me?</a:t>
            </a:r>
            <a:endParaRPr lang="en-US" dirty="0"/>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Sharon McCutcheon</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18</a:t>
            </a:fld>
            <a:endParaRPr lang="en-US"/>
          </a:p>
        </p:txBody>
      </p:sp>
    </p:spTree>
    <p:extLst>
      <p:ext uri="{BB962C8B-B14F-4D97-AF65-F5344CB8AC3E}">
        <p14:creationId xmlns:p14="http://schemas.microsoft.com/office/powerpoint/2010/main" val="3558898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3 seconds)</a:t>
            </a:r>
          </a:p>
          <a:p>
            <a:r>
              <a:rPr lang="en-US" dirty="0"/>
              <a:t>How does this picture make you feel?</a:t>
            </a:r>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Anna Shvets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19</a:t>
            </a:fld>
            <a:endParaRPr lang="en-US"/>
          </a:p>
        </p:txBody>
      </p:sp>
    </p:spTree>
    <p:extLst>
      <p:ext uri="{BB962C8B-B14F-4D97-AF65-F5344CB8AC3E}">
        <p14:creationId xmlns:p14="http://schemas.microsoft.com/office/powerpoint/2010/main" val="1760761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3 seconds)</a:t>
            </a:r>
          </a:p>
          <a:p>
            <a:r>
              <a:rPr lang="en-US" dirty="0"/>
              <a:t>Or this one?</a:t>
            </a:r>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Aleksandr Balandin</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20</a:t>
            </a:fld>
            <a:endParaRPr lang="en-US"/>
          </a:p>
        </p:txBody>
      </p:sp>
    </p:spTree>
    <p:extLst>
      <p:ext uri="{BB962C8B-B14F-4D97-AF65-F5344CB8AC3E}">
        <p14:creationId xmlns:p14="http://schemas.microsoft.com/office/powerpoint/2010/main" val="1743057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3 seconds)</a:t>
            </a:r>
          </a:p>
          <a:p>
            <a:r>
              <a:rPr lang="en-US" dirty="0"/>
              <a:t>Or this one?</a:t>
            </a:r>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Marcelo Chagas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21</a:t>
            </a:fld>
            <a:endParaRPr lang="en-US"/>
          </a:p>
        </p:txBody>
      </p:sp>
    </p:spTree>
    <p:extLst>
      <p:ext uri="{BB962C8B-B14F-4D97-AF65-F5344CB8AC3E}">
        <p14:creationId xmlns:p14="http://schemas.microsoft.com/office/powerpoint/2010/main" val="1437022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you were looking at those pictures, were you thinking about your to-do list?</a:t>
            </a:r>
          </a:p>
        </p:txBody>
      </p:sp>
      <p:sp>
        <p:nvSpPr>
          <p:cNvPr id="4" name="Slide Number Placeholder 3"/>
          <p:cNvSpPr>
            <a:spLocks noGrp="1"/>
          </p:cNvSpPr>
          <p:nvPr>
            <p:ph type="sldNum" sz="quarter" idx="5"/>
          </p:nvPr>
        </p:nvSpPr>
        <p:spPr/>
        <p:txBody>
          <a:bodyPr/>
          <a:lstStyle/>
          <a:p>
            <a:fld id="{47CC7DBA-AB27-AD4D-84C5-9771C56A1BA9}" type="slidenum">
              <a:rPr lang="en-US" smtClean="0"/>
              <a:t>22</a:t>
            </a:fld>
            <a:endParaRPr lang="en-US"/>
          </a:p>
        </p:txBody>
      </p:sp>
    </p:spTree>
    <p:extLst>
      <p:ext uri="{BB962C8B-B14F-4D97-AF65-F5344CB8AC3E}">
        <p14:creationId xmlns:p14="http://schemas.microsoft.com/office/powerpoint/2010/main" val="3631404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take a moment here and try to find Waldo.</a:t>
            </a:r>
          </a:p>
          <a:p>
            <a:r>
              <a:rPr lang="en-US" dirty="0"/>
              <a:t>(wait about eight seconds)</a:t>
            </a:r>
          </a:p>
          <a:p>
            <a:endParaRPr lang="en-US" dirty="0"/>
          </a:p>
          <a:p>
            <a:r>
              <a:rPr lang="en-US" dirty="0"/>
              <a:t>Did you find him?</a:t>
            </a:r>
          </a:p>
          <a:p>
            <a:r>
              <a:rPr lang="en-US" dirty="0"/>
              <a:t>Awesome. </a:t>
            </a:r>
          </a:p>
          <a:p>
            <a:r>
              <a:rPr lang="en-US" dirty="0"/>
              <a:t>Let’s move on.</a:t>
            </a:r>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23</a:t>
            </a:fld>
            <a:endParaRPr lang="en-US"/>
          </a:p>
        </p:txBody>
      </p:sp>
    </p:spTree>
    <p:extLst>
      <p:ext uri="{BB962C8B-B14F-4D97-AF65-F5344CB8AC3E}">
        <p14:creationId xmlns:p14="http://schemas.microsoft.com/office/powerpoint/2010/main" val="215680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help bring students who are distracted, disengaged, or even overwhelmed …</a:t>
            </a:r>
          </a:p>
        </p:txBody>
      </p:sp>
      <p:sp>
        <p:nvSpPr>
          <p:cNvPr id="4" name="Slide Number Placeholder 3"/>
          <p:cNvSpPr>
            <a:spLocks noGrp="1"/>
          </p:cNvSpPr>
          <p:nvPr>
            <p:ph type="sldNum" sz="quarter" idx="5"/>
          </p:nvPr>
        </p:nvSpPr>
        <p:spPr/>
        <p:txBody>
          <a:bodyPr/>
          <a:lstStyle/>
          <a:p>
            <a:fld id="{47CC7DBA-AB27-AD4D-84C5-9771C56A1BA9}" type="slidenum">
              <a:rPr lang="en-US" smtClean="0"/>
              <a:t>5</a:t>
            </a:fld>
            <a:endParaRPr lang="en-US"/>
          </a:p>
        </p:txBody>
      </p:sp>
    </p:spTree>
    <p:extLst>
      <p:ext uri="{BB962C8B-B14F-4D97-AF65-F5344CB8AC3E}">
        <p14:creationId xmlns:p14="http://schemas.microsoft.com/office/powerpoint/2010/main" val="1329812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A1A1A"/>
              </a:solidFill>
              <a:effectLst/>
              <a:latin typeface="-apple-system"/>
            </a:endParaRPr>
          </a:p>
          <a:p>
            <a:r>
              <a:rPr lang="en-US" b="0" i="0" dirty="0">
                <a:solidFill>
                  <a:srgbClr val="1A1A1A"/>
                </a:solidFill>
                <a:effectLst/>
                <a:latin typeface="-apple-system"/>
              </a:rPr>
              <a:t>The thing is, if we want to harness the power of emotion – the power to focus our students’ attention and to form longer-term memories.</a:t>
            </a:r>
          </a:p>
          <a:p>
            <a:r>
              <a:rPr lang="en-US" b="0" i="0" dirty="0">
                <a:solidFill>
                  <a:srgbClr val="1A1A1A"/>
                </a:solidFill>
                <a:effectLst/>
                <a:latin typeface="-apple-system"/>
              </a:rPr>
              <a:t>(click)</a:t>
            </a:r>
          </a:p>
          <a:p>
            <a:r>
              <a:rPr lang="en-US" b="0" i="0" dirty="0">
                <a:solidFill>
                  <a:srgbClr val="1A1A1A"/>
                </a:solidFill>
                <a:effectLst/>
                <a:latin typeface="-apple-system"/>
              </a:rPr>
              <a:t>Think back to this photo from a few slides ago. The two men pictured here won’t soon forget this moment, because of the heightened emotion they feel. The emotion serves to focus attention, chase away competing background thoughts, and imprint the moment in our memories.</a:t>
            </a:r>
          </a:p>
          <a:p>
            <a:endParaRPr lang="en-US" b="0" i="0" dirty="0">
              <a:solidFill>
                <a:srgbClr val="1A1A1A"/>
              </a:solidFill>
              <a:effectLst/>
              <a:latin typeface="-apple-system"/>
            </a:endParaRPr>
          </a:p>
          <a:p>
            <a:r>
              <a:rPr lang="en-US" b="0" i="0" dirty="0">
                <a:solidFill>
                  <a:srgbClr val="1A1A1A"/>
                </a:solidFill>
                <a:effectLst/>
                <a:latin typeface="-apple-system"/>
              </a:rPr>
              <a:t>The trick? Using this in our classroom.</a:t>
            </a: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Nashua Volquez-Young</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24</a:t>
            </a:fld>
            <a:endParaRPr lang="en-US"/>
          </a:p>
        </p:txBody>
      </p:sp>
    </p:spTree>
    <p:extLst>
      <p:ext uri="{BB962C8B-B14F-4D97-AF65-F5344CB8AC3E}">
        <p14:creationId xmlns:p14="http://schemas.microsoft.com/office/powerpoint/2010/main" val="350817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kidding. Here’s Waldo.</a:t>
            </a:r>
          </a:p>
          <a:p>
            <a:r>
              <a:rPr lang="en-US" dirty="0"/>
              <a:t>(It took me SEVERAL MINUTES to find him. At least eight times, I said to myself, “I don’t think he’s actually in this one. It must’ve gotten cut off.”</a:t>
            </a:r>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25</a:t>
            </a:fld>
            <a:endParaRPr lang="en-US"/>
          </a:p>
        </p:txBody>
      </p:sp>
    </p:spTree>
    <p:extLst>
      <p:ext uri="{BB962C8B-B14F-4D97-AF65-F5344CB8AC3E}">
        <p14:creationId xmlns:p14="http://schemas.microsoft.com/office/powerpoint/2010/main" val="3912223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Vibrant emotions are great – but you can’t step into an identity that isn’t authentic. </a:t>
            </a:r>
          </a:p>
          <a:p>
            <a:r>
              <a:rPr lang="en-US" b="0" i="0" dirty="0">
                <a:solidFill>
                  <a:srgbClr val="1A1A1A"/>
                </a:solidFill>
                <a:effectLst/>
                <a:latin typeface="-apple-system"/>
              </a:rPr>
              <a:t>If you’re a quiet introvert who feels most comfortable teaching with Power Points because it gives students something to look at instead of looking at you?</a:t>
            </a:r>
          </a:p>
          <a:p>
            <a:r>
              <a:rPr lang="en-US" b="0" i="0" dirty="0">
                <a:solidFill>
                  <a:srgbClr val="1A1A1A"/>
                </a:solidFill>
                <a:effectLst/>
                <a:latin typeface="-apple-system"/>
              </a:rPr>
              <a:t>You’re not going to magically turn into a captivating discussion leader that moves around the classroom energetically … not overnight, and probably not ever.</a:t>
            </a:r>
          </a:p>
          <a:p>
            <a:r>
              <a:rPr lang="en-US" b="0" i="0" dirty="0">
                <a:solidFill>
                  <a:srgbClr val="1A1A1A"/>
                </a:solidFill>
                <a:effectLst/>
                <a:latin typeface="-apple-system"/>
              </a:rPr>
              <a:t>There is no single way to be vibrant in a classroom. The vibrancy comes when you are truly authentic and truly present.</a:t>
            </a: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Nashua Volquez-Young</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26</a:t>
            </a:fld>
            <a:endParaRPr lang="en-US"/>
          </a:p>
        </p:txBody>
      </p:sp>
    </p:spTree>
    <p:extLst>
      <p:ext uri="{BB962C8B-B14F-4D97-AF65-F5344CB8AC3E}">
        <p14:creationId xmlns:p14="http://schemas.microsoft.com/office/powerpoint/2010/main" val="2452709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COVID has made us all hyper-aware of how pathogens spread through the air. We emphasized wearing masks as a way to prevent the spread.</a:t>
            </a:r>
          </a:p>
          <a:p>
            <a:r>
              <a:rPr lang="en-US" b="0" i="0" dirty="0">
                <a:solidFill>
                  <a:srgbClr val="1A1A1A"/>
                </a:solidFill>
                <a:effectLst/>
                <a:latin typeface="-apple-system"/>
              </a:rPr>
              <a:t>It’s not just germs and viruses that spread between us, though.</a:t>
            </a:r>
          </a:p>
          <a:p>
            <a:r>
              <a:rPr lang="en-US" b="0" i="0" dirty="0">
                <a:solidFill>
                  <a:srgbClr val="1A1A1A"/>
                </a:solidFill>
                <a:effectLst/>
                <a:latin typeface="-apple-system"/>
              </a:rPr>
              <a:t>One of the most fascinating veins of research is around </a:t>
            </a:r>
            <a:r>
              <a:rPr lang="en-US" b="1" i="0" dirty="0">
                <a:solidFill>
                  <a:srgbClr val="1A1A1A"/>
                </a:solidFill>
                <a:effectLst/>
                <a:latin typeface="-apple-system"/>
              </a:rPr>
              <a:t>emotional contagion</a:t>
            </a:r>
            <a:r>
              <a:rPr lang="en-US" b="0" i="0" dirty="0">
                <a:solidFill>
                  <a:srgbClr val="1A1A1A"/>
                </a:solidFill>
                <a:effectLst/>
                <a:latin typeface="-apple-system"/>
              </a:rPr>
              <a:t> – the way we ‘catch’ emotions from one another.</a:t>
            </a:r>
          </a:p>
          <a:p>
            <a:endParaRPr lang="en-US" b="0" i="0" dirty="0">
              <a:solidFill>
                <a:srgbClr val="1A1A1A"/>
              </a:solidFill>
              <a:effectLst/>
              <a:latin typeface="-apple-system"/>
            </a:endParaRPr>
          </a:p>
          <a:p>
            <a:r>
              <a:rPr lang="en-US" b="0" i="0" dirty="0">
                <a:solidFill>
                  <a:srgbClr val="1A1A1A"/>
                </a:solidFill>
                <a:effectLst/>
                <a:latin typeface="-apple-system"/>
              </a:rPr>
              <a:t>This is absolutely key: </a:t>
            </a:r>
          </a:p>
          <a:p>
            <a:r>
              <a:rPr lang="en-US" b="0" i="0" dirty="0">
                <a:solidFill>
                  <a:srgbClr val="1A1A1A"/>
                </a:solidFill>
                <a:effectLst/>
                <a:latin typeface="-apple-system"/>
              </a:rPr>
              <a:t>When we bring fear, imposter syndrome, inauthenticity, or other anti-social emotions into our classrooms,</a:t>
            </a:r>
          </a:p>
          <a:p>
            <a:r>
              <a:rPr lang="en-US" b="0" i="0" dirty="0">
                <a:solidFill>
                  <a:srgbClr val="1A1A1A"/>
                </a:solidFill>
                <a:effectLst/>
                <a:latin typeface="-apple-system"/>
              </a:rPr>
              <a:t>When we allow our internal struggles and dialogues to persist,</a:t>
            </a:r>
          </a:p>
          <a:p>
            <a:r>
              <a:rPr lang="en-US" b="0" i="0" dirty="0">
                <a:solidFill>
                  <a:srgbClr val="1A1A1A"/>
                </a:solidFill>
                <a:effectLst/>
                <a:latin typeface="-apple-system"/>
              </a:rPr>
              <a:t>When we are unhappy or unmotivated or frustrated or burned out,</a:t>
            </a:r>
          </a:p>
          <a:p>
            <a:r>
              <a:rPr lang="en-US" b="0" i="0" dirty="0">
                <a:solidFill>
                  <a:srgbClr val="1A1A1A"/>
                </a:solidFill>
                <a:effectLst/>
                <a:latin typeface="-apple-system"/>
              </a:rPr>
              <a:t>We infect our students with our negative emotions.</a:t>
            </a:r>
          </a:p>
          <a:p>
            <a:r>
              <a:rPr lang="en-US" b="0" i="0" dirty="0">
                <a:solidFill>
                  <a:srgbClr val="1A1A1A"/>
                </a:solidFill>
                <a:effectLst/>
                <a:latin typeface="-apple-system"/>
              </a:rPr>
              <a:t>We shut down positive emotional states.</a:t>
            </a:r>
          </a:p>
          <a:p>
            <a:r>
              <a:rPr lang="en-US" b="0" i="0" dirty="0">
                <a:solidFill>
                  <a:srgbClr val="1A1A1A"/>
                </a:solidFill>
                <a:effectLst/>
                <a:latin typeface="-apple-system"/>
              </a:rPr>
              <a:t>We infect the classroom.</a:t>
            </a:r>
          </a:p>
          <a:p>
            <a:r>
              <a:rPr lang="en-US" b="0" i="0" dirty="0">
                <a:solidFill>
                  <a:srgbClr val="1A1A1A"/>
                </a:solidFill>
                <a:effectLst/>
                <a:latin typeface="-apple-system"/>
              </a:rPr>
              <a:t>And we often cannot turn it around.</a:t>
            </a:r>
          </a:p>
          <a:p>
            <a:endParaRPr lang="en-US" b="0" i="0" dirty="0">
              <a:solidFill>
                <a:srgbClr val="1A1A1A"/>
              </a:solidFill>
              <a:effectLst/>
              <a:latin typeface="-apple-system"/>
            </a:endParaRPr>
          </a:p>
          <a:p>
            <a:r>
              <a:rPr lang="en-US" b="0" i="0" dirty="0">
                <a:solidFill>
                  <a:srgbClr val="1A1A1A"/>
                </a:solidFill>
                <a:effectLst/>
                <a:latin typeface="-apple-system"/>
              </a:rPr>
              <a:t>Think about a time when you had a checked-out student in your class. Or a student who was angry they had to take your class at all.</a:t>
            </a:r>
          </a:p>
          <a:p>
            <a:r>
              <a:rPr lang="en-US" b="0" i="0" dirty="0">
                <a:solidFill>
                  <a:srgbClr val="1A1A1A"/>
                </a:solidFill>
                <a:effectLst/>
                <a:latin typeface="-apple-system"/>
              </a:rPr>
              <a:t>How did that impact others?</a:t>
            </a: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pl-PL" b="0" i="0" dirty="0">
                <a:solidFill>
                  <a:srgbClr val="1A1A1A"/>
                </a:solidFill>
                <a:effectLst/>
                <a:latin typeface="-apple-system"/>
              </a:rPr>
              <a:t>Photo by </a:t>
            </a:r>
            <a:r>
              <a:rPr lang="pl-PL" b="1" i="0" u="none" strike="noStrike" dirty="0">
                <a:solidFill>
                  <a:srgbClr val="1A1A1A"/>
                </a:solidFill>
                <a:effectLst/>
                <a:latin typeface="-apple-system"/>
                <a:hlinkClick r:id="rId3"/>
              </a:rPr>
              <a:t>Karolina Grabowska</a:t>
            </a:r>
            <a:r>
              <a:rPr lang="pl-PL" b="0" i="0" dirty="0">
                <a:solidFill>
                  <a:srgbClr val="1A1A1A"/>
                </a:solidFill>
                <a:effectLst/>
                <a:latin typeface="-apple-system"/>
              </a:rPr>
              <a:t> from </a:t>
            </a:r>
            <a:r>
              <a:rPr lang="pl-PL" b="1" i="0" u="none" strike="noStrike" dirty="0">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27</a:t>
            </a:fld>
            <a:endParaRPr lang="en-US"/>
          </a:p>
        </p:txBody>
      </p:sp>
    </p:spTree>
    <p:extLst>
      <p:ext uri="{BB962C8B-B14F-4D97-AF65-F5344CB8AC3E}">
        <p14:creationId xmlns:p14="http://schemas.microsoft.com/office/powerpoint/2010/main" val="1205821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You cannot NOT communicate. </a:t>
            </a:r>
          </a:p>
          <a:p>
            <a:r>
              <a:rPr lang="en-US" b="0" i="0" dirty="0">
                <a:solidFill>
                  <a:srgbClr val="1A1A1A"/>
                </a:solidFill>
                <a:effectLst/>
                <a:latin typeface="-apple-system"/>
              </a:rPr>
              <a:t>When you’re near someone who is angry or sad or disengaged, you know it.</a:t>
            </a:r>
          </a:p>
          <a:p>
            <a:r>
              <a:rPr lang="en-US" b="0" i="0" dirty="0">
                <a:solidFill>
                  <a:srgbClr val="1A1A1A"/>
                </a:solidFill>
                <a:effectLst/>
                <a:latin typeface="-apple-system"/>
              </a:rPr>
              <a:t>When you’re around someone who is happy, excited, or curious, you know it.</a:t>
            </a:r>
          </a:p>
          <a:p>
            <a:endParaRPr lang="en-US" b="0" i="0" dirty="0">
              <a:solidFill>
                <a:srgbClr val="1A1A1A"/>
              </a:solidFill>
              <a:effectLst/>
              <a:latin typeface="-apple-system"/>
            </a:endParaRPr>
          </a:p>
          <a:p>
            <a:r>
              <a:rPr lang="en-US" b="0" i="0" dirty="0">
                <a:solidFill>
                  <a:srgbClr val="1A1A1A"/>
                </a:solidFill>
                <a:effectLst/>
                <a:latin typeface="-apple-system"/>
              </a:rPr>
              <a:t>We simply MUST figure out how to be engaged and excited and curious in our classrooms if we want our students to be, too.</a:t>
            </a: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Andrea </a:t>
            </a:r>
            <a:r>
              <a:rPr lang="en-US" b="1" i="0" u="none" strike="noStrike" dirty="0" err="1">
                <a:solidFill>
                  <a:srgbClr val="1A1A1A"/>
                </a:solidFill>
                <a:effectLst/>
                <a:latin typeface="-apple-system"/>
                <a:hlinkClick r:id="rId3"/>
              </a:rPr>
              <a:t>Piacquadio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28</a:t>
            </a:fld>
            <a:endParaRPr lang="en-US"/>
          </a:p>
        </p:txBody>
      </p:sp>
    </p:spTree>
    <p:extLst>
      <p:ext uri="{BB962C8B-B14F-4D97-AF65-F5344CB8AC3E}">
        <p14:creationId xmlns:p14="http://schemas.microsoft.com/office/powerpoint/2010/main" val="488376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Ivan </a:t>
            </a:r>
            <a:r>
              <a:rPr lang="en-US" b="1" i="0" u="none" strike="noStrike" dirty="0" err="1">
                <a:solidFill>
                  <a:srgbClr val="1A1A1A"/>
                </a:solidFill>
                <a:effectLst/>
                <a:latin typeface="-apple-system"/>
                <a:hlinkClick r:id="rId3"/>
              </a:rPr>
              <a:t>Samkov</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30</a:t>
            </a:fld>
            <a:endParaRPr lang="en-US"/>
          </a:p>
        </p:txBody>
      </p:sp>
    </p:spTree>
    <p:extLst>
      <p:ext uri="{BB962C8B-B14F-4D97-AF65-F5344CB8AC3E}">
        <p14:creationId xmlns:p14="http://schemas.microsoft.com/office/powerpoint/2010/main" val="2664120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If you don’t have a regular meditation practice, you might imagine that meditation looks something a little like …</a:t>
            </a:r>
          </a:p>
          <a:p>
            <a:r>
              <a:rPr lang="en-US" b="0" i="0" dirty="0">
                <a:solidFill>
                  <a:srgbClr val="1A1A1A"/>
                </a:solidFill>
                <a:effectLst/>
                <a:latin typeface="-apple-system"/>
              </a:rPr>
              <a:t>(click)</a:t>
            </a:r>
          </a:p>
          <a:p>
            <a:r>
              <a:rPr lang="en-US" b="0" i="0" dirty="0">
                <a:solidFill>
                  <a:srgbClr val="1A1A1A"/>
                </a:solidFill>
                <a:effectLst/>
                <a:latin typeface="-apple-system"/>
              </a:rPr>
              <a:t>This.</a:t>
            </a:r>
          </a:p>
        </p:txBody>
      </p:sp>
      <p:sp>
        <p:nvSpPr>
          <p:cNvPr id="4" name="Slide Number Placeholder 3"/>
          <p:cNvSpPr>
            <a:spLocks noGrp="1"/>
          </p:cNvSpPr>
          <p:nvPr>
            <p:ph type="sldNum" sz="quarter" idx="5"/>
          </p:nvPr>
        </p:nvSpPr>
        <p:spPr/>
        <p:txBody>
          <a:bodyPr/>
          <a:lstStyle/>
          <a:p>
            <a:fld id="{47CC7DBA-AB27-AD4D-84C5-9771C56A1BA9}" type="slidenum">
              <a:rPr lang="en-US" smtClean="0"/>
              <a:t>31</a:t>
            </a:fld>
            <a:endParaRPr lang="en-US"/>
          </a:p>
        </p:txBody>
      </p:sp>
    </p:spTree>
    <p:extLst>
      <p:ext uri="{BB962C8B-B14F-4D97-AF65-F5344CB8AC3E}">
        <p14:creationId xmlns:p14="http://schemas.microsoft.com/office/powerpoint/2010/main" val="151565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But the truth is, meditation practice often looks more like this.</a:t>
            </a:r>
          </a:p>
          <a:p>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Left photo by Enrique </a:t>
            </a:r>
            <a:r>
              <a:rPr lang="en-US" dirty="0" err="1"/>
              <a:t>Hoyos</a:t>
            </a:r>
            <a:r>
              <a:rPr lang="en-US" dirty="0"/>
              <a:t> from </a:t>
            </a:r>
            <a:r>
              <a:rPr lang="en-US" dirty="0" err="1"/>
              <a:t>Pexels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Right photo </a:t>
            </a:r>
            <a:r>
              <a:rPr lang="en-US" b="0" i="0" dirty="0">
                <a:solidFill>
                  <a:srgbClr val="1A1A1A"/>
                </a:solidFill>
                <a:effectLst/>
                <a:latin typeface="-apple-system"/>
              </a:rPr>
              <a:t>by </a:t>
            </a:r>
            <a:r>
              <a:rPr lang="en-US" b="1" i="0" u="none" strike="noStrike" dirty="0">
                <a:solidFill>
                  <a:srgbClr val="1A1A1A"/>
                </a:solidFill>
                <a:effectLst/>
                <a:latin typeface="-apple-system"/>
                <a:hlinkClick r:id="rId3"/>
              </a:rPr>
              <a:t>Anastasia </a:t>
            </a:r>
            <a:r>
              <a:rPr lang="en-US" b="1" i="0" u="none" strike="noStrike" dirty="0" err="1">
                <a:solidFill>
                  <a:srgbClr val="1A1A1A"/>
                </a:solidFill>
                <a:effectLst/>
                <a:latin typeface="-apple-system"/>
                <a:hlinkClick r:id="rId3"/>
              </a:rPr>
              <a:t>Shuraeva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a:p>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32</a:t>
            </a:fld>
            <a:endParaRPr lang="en-US"/>
          </a:p>
        </p:txBody>
      </p:sp>
    </p:spTree>
    <p:extLst>
      <p:ext uri="{BB962C8B-B14F-4D97-AF65-F5344CB8AC3E}">
        <p14:creationId xmlns:p14="http://schemas.microsoft.com/office/powerpoint/2010/main" val="2348774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Or like this</a:t>
            </a:r>
          </a:p>
          <a:p>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Humphrey </a:t>
            </a:r>
            <a:r>
              <a:rPr lang="en-US" b="1" i="0" u="none" strike="noStrike" dirty="0" err="1">
                <a:solidFill>
                  <a:srgbClr val="1A1A1A"/>
                </a:solidFill>
                <a:effectLst/>
                <a:latin typeface="-apple-system"/>
                <a:hlinkClick r:id="rId3"/>
              </a:rPr>
              <a:t>Muleba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r>
              <a:rPr lang="en-US" b="1" i="0" u="none" strike="noStrike" dirty="0">
                <a:solidFill>
                  <a:srgbClr val="1A1A1A"/>
                </a:solidFill>
                <a:effectLst/>
                <a:latin typeface="-apple-system"/>
              </a:rPr>
              <a:t> </a:t>
            </a:r>
            <a:r>
              <a:rPr lang="en-US" b="0" i="0" u="none" strike="noStrike" dirty="0">
                <a:solidFill>
                  <a:srgbClr val="1A1A1A"/>
                </a:solidFill>
                <a:effectLst/>
                <a:latin typeface="-apple-system"/>
              </a:rPr>
              <a:t>(on left)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5"/>
              </a:rPr>
              <a:t>Andrea </a:t>
            </a:r>
            <a:r>
              <a:rPr lang="en-US" b="1" i="0" u="none" strike="noStrike" dirty="0" err="1">
                <a:solidFill>
                  <a:srgbClr val="1A1A1A"/>
                </a:solidFill>
                <a:effectLst/>
                <a:latin typeface="-apple-system"/>
                <a:hlinkClick r:id="rId5"/>
              </a:rPr>
              <a:t>Piacquadio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6"/>
              </a:rPr>
              <a:t>Pexels</a:t>
            </a:r>
            <a:r>
              <a:rPr lang="en-US" b="1" i="0" u="none" strike="noStrike" dirty="0">
                <a:solidFill>
                  <a:srgbClr val="1A1A1A"/>
                </a:solidFill>
                <a:effectLst/>
                <a:latin typeface="-apple-system"/>
              </a:rPr>
              <a:t> </a:t>
            </a:r>
            <a:r>
              <a:rPr lang="en-US" b="0" i="0" u="none" strike="noStrike" dirty="0">
                <a:solidFill>
                  <a:srgbClr val="1A1A1A"/>
                </a:solidFill>
                <a:effectLst/>
                <a:latin typeface="-apple-system"/>
              </a:rPr>
              <a:t>(on right)</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33</a:t>
            </a:fld>
            <a:endParaRPr lang="en-US"/>
          </a:p>
        </p:txBody>
      </p:sp>
    </p:spTree>
    <p:extLst>
      <p:ext uri="{BB962C8B-B14F-4D97-AF65-F5344CB8AC3E}">
        <p14:creationId xmlns:p14="http://schemas.microsoft.com/office/powerpoint/2010/main" val="153790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Meditation can happen anywhere, so long as you can try to clear your mind and find some inner quiet.</a:t>
            </a:r>
          </a:p>
          <a:p>
            <a:r>
              <a:rPr lang="en-US" b="0" i="0" dirty="0">
                <a:solidFill>
                  <a:srgbClr val="1A1A1A"/>
                </a:solidFill>
                <a:effectLst/>
                <a:latin typeface="-apple-system"/>
              </a:rPr>
              <a:t>The goal of meditation is not to STOP THINKING – our brains won’t allow it.</a:t>
            </a:r>
          </a:p>
          <a:p>
            <a:r>
              <a:rPr lang="en-US" b="0" i="0" dirty="0">
                <a:solidFill>
                  <a:srgbClr val="1A1A1A"/>
                </a:solidFill>
                <a:effectLst/>
                <a:latin typeface="-apple-system"/>
              </a:rPr>
              <a:t>It’s to be aware of your thinking, to observe your thinking, and gently trying to center your focus (over and over again, because the brain </a:t>
            </a:r>
            <a:r>
              <a:rPr lang="en-US" b="0" i="1" dirty="0">
                <a:solidFill>
                  <a:srgbClr val="1A1A1A"/>
                </a:solidFill>
                <a:effectLst/>
                <a:latin typeface="-apple-system"/>
              </a:rPr>
              <a:t>will not stop</a:t>
            </a:r>
            <a:r>
              <a:rPr lang="en-US" b="0" i="0" dirty="0">
                <a:solidFill>
                  <a:srgbClr val="1A1A1A"/>
                </a:solidFill>
                <a:effectLst/>
                <a:latin typeface="-apple-system"/>
              </a:rPr>
              <a:t> drifting) on something still.</a:t>
            </a: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3"/>
              </a:rPr>
              <a:t>Ketut</a:t>
            </a:r>
            <a:r>
              <a:rPr lang="en-US" b="1" i="0" u="none" strike="noStrike" dirty="0">
                <a:solidFill>
                  <a:srgbClr val="1A1A1A"/>
                </a:solidFill>
                <a:effectLst/>
                <a:latin typeface="-apple-system"/>
                <a:hlinkClick r:id="rId3"/>
              </a:rPr>
              <a:t> </a:t>
            </a:r>
            <a:r>
              <a:rPr lang="en-US" b="1" i="0" u="none" strike="noStrike" dirty="0" err="1">
                <a:solidFill>
                  <a:srgbClr val="1A1A1A"/>
                </a:solidFill>
                <a:effectLst/>
                <a:latin typeface="-apple-system"/>
                <a:hlinkClick r:id="rId3"/>
              </a:rPr>
              <a:t>Subiyanto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34</a:t>
            </a:fld>
            <a:endParaRPr lang="en-US"/>
          </a:p>
        </p:txBody>
      </p:sp>
    </p:spTree>
    <p:extLst>
      <p:ext uri="{BB962C8B-B14F-4D97-AF65-F5344CB8AC3E}">
        <p14:creationId xmlns:p14="http://schemas.microsoft.com/office/powerpoint/2010/main" val="44335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into the emotional and mental state that allows them to learn?</a:t>
            </a:r>
            <a:br>
              <a:rPr lang="en-US" dirty="0"/>
            </a:br>
            <a:r>
              <a:rPr lang="en-US" dirty="0"/>
              <a:t>Because you and I both know – this student, right here? She’s not absorbing as much information as we’d like her to. As SHE’D like herself to.</a:t>
            </a:r>
          </a:p>
        </p:txBody>
      </p:sp>
      <p:sp>
        <p:nvSpPr>
          <p:cNvPr id="4" name="Slide Number Placeholder 3"/>
          <p:cNvSpPr>
            <a:spLocks noGrp="1"/>
          </p:cNvSpPr>
          <p:nvPr>
            <p:ph type="sldNum" sz="quarter" idx="5"/>
          </p:nvPr>
        </p:nvSpPr>
        <p:spPr/>
        <p:txBody>
          <a:bodyPr/>
          <a:lstStyle/>
          <a:p>
            <a:fld id="{47CC7DBA-AB27-AD4D-84C5-9771C56A1BA9}" type="slidenum">
              <a:rPr lang="en-US" smtClean="0"/>
              <a:t>6</a:t>
            </a:fld>
            <a:endParaRPr lang="en-US"/>
          </a:p>
        </p:txBody>
      </p:sp>
    </p:spTree>
    <p:extLst>
      <p:ext uri="{BB962C8B-B14F-4D97-AF65-F5344CB8AC3E}">
        <p14:creationId xmlns:p14="http://schemas.microsoft.com/office/powerpoint/2010/main" val="2893497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Metta means positive energy and kindness to others. It’s a type of meditation that is less about trying to still your thoughts and more about directing intentional thought to yourself and others. In many ways, it is not all that different from religious practices of prayer. In a </a:t>
            </a:r>
            <a:r>
              <a:rPr lang="en-US" dirty="0" err="1"/>
              <a:t>metta</a:t>
            </a:r>
            <a:r>
              <a:rPr lang="en-US" dirty="0"/>
              <a:t> meditation, though, you’re trying to focus your thoughts and energies inward, to embody love and positive thought.</a:t>
            </a:r>
          </a:p>
          <a:p>
            <a:endParaRPr lang="en-US" dirty="0"/>
          </a:p>
          <a:p>
            <a:r>
              <a:rPr lang="en-US" dirty="0"/>
              <a:t>Metta begins with directing this to ourselves – to embrace who we are, IN THIS MOMENT, without feeling like we need to change ourselves in any way. </a:t>
            </a:r>
          </a:p>
          <a:p>
            <a:endParaRPr lang="en-US" dirty="0"/>
          </a:p>
          <a:p>
            <a:r>
              <a:rPr lang="en-US" dirty="0"/>
              <a:t>Meditation helps us embrace the present, as it is the only thing we can truly know.</a:t>
            </a:r>
          </a:p>
          <a:p>
            <a:endParaRPr lang="en-US" dirty="0"/>
          </a:p>
          <a:p>
            <a:r>
              <a:rPr lang="en-US" dirty="0"/>
              <a:t>Let’s try one together. (click)</a:t>
            </a:r>
          </a:p>
          <a:p>
            <a:endParaRPr lang="en-US" dirty="0"/>
          </a:p>
        </p:txBody>
      </p:sp>
      <p:sp>
        <p:nvSpPr>
          <p:cNvPr id="4" name="Slide Number Placeholder 3"/>
          <p:cNvSpPr>
            <a:spLocks noGrp="1"/>
          </p:cNvSpPr>
          <p:nvPr>
            <p:ph type="sldNum" sz="quarter" idx="5"/>
          </p:nvPr>
        </p:nvSpPr>
        <p:spPr/>
        <p:txBody>
          <a:bodyPr/>
          <a:lstStyle/>
          <a:p>
            <a:fld id="{B1B83F7E-1E52-4978-862C-D26CEB024FE3}" type="slidenum">
              <a:rPr lang="en-US" smtClean="0"/>
              <a:t>35</a:t>
            </a:fld>
            <a:endParaRPr lang="en-US"/>
          </a:p>
        </p:txBody>
      </p:sp>
    </p:spTree>
    <p:extLst>
      <p:ext uri="{BB962C8B-B14F-4D97-AF65-F5344CB8AC3E}">
        <p14:creationId xmlns:p14="http://schemas.microsoft.com/office/powerpoint/2010/main" val="2155139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The Enneagram is an increasingly popular tool for developing greater self-awareness.</a:t>
            </a:r>
          </a:p>
          <a:p>
            <a:r>
              <a:rPr lang="en-US" b="0" i="0" dirty="0">
                <a:solidFill>
                  <a:srgbClr val="1A1A1A"/>
                </a:solidFill>
                <a:effectLst/>
                <a:latin typeface="-apple-system"/>
              </a:rPr>
              <a:t>While the scientific evidence behind different “personality tests” is sometimes debatable, as tools, these frameworks are useful to the extent that they help us come to greater self-understanding. What I love about the Enneagram is that it helps me see patterns of actions in myself, and over time, that awareness allows me to catch myself in one of those patterns and decide whether I want to persist in it.</a:t>
            </a:r>
          </a:p>
        </p:txBody>
      </p:sp>
      <p:sp>
        <p:nvSpPr>
          <p:cNvPr id="4" name="Slide Number Placeholder 3"/>
          <p:cNvSpPr>
            <a:spLocks noGrp="1"/>
          </p:cNvSpPr>
          <p:nvPr>
            <p:ph type="sldNum" sz="quarter" idx="5"/>
          </p:nvPr>
        </p:nvSpPr>
        <p:spPr/>
        <p:txBody>
          <a:bodyPr/>
          <a:lstStyle/>
          <a:p>
            <a:fld id="{47CC7DBA-AB27-AD4D-84C5-9771C56A1BA9}" type="slidenum">
              <a:rPr lang="en-US" smtClean="0"/>
              <a:t>36</a:t>
            </a:fld>
            <a:endParaRPr lang="en-US"/>
          </a:p>
        </p:txBody>
      </p:sp>
    </p:spTree>
    <p:extLst>
      <p:ext uri="{BB962C8B-B14F-4D97-AF65-F5344CB8AC3E}">
        <p14:creationId xmlns:p14="http://schemas.microsoft.com/office/powerpoint/2010/main" val="2463511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Here’s a concrete example: My dominant Enneagram type is 2. </a:t>
            </a:r>
          </a:p>
          <a:p>
            <a:r>
              <a:rPr lang="en-US" b="0" i="0" dirty="0">
                <a:solidFill>
                  <a:srgbClr val="1A1A1A"/>
                </a:solidFill>
                <a:effectLst/>
                <a:latin typeface="-apple-system"/>
              </a:rPr>
              <a:t>The 2 is the “helper,” a person motivated to find love and purpose by helping others. </a:t>
            </a:r>
          </a:p>
          <a:p>
            <a:r>
              <a:rPr lang="en-US" b="0" i="0" dirty="0">
                <a:solidFill>
                  <a:srgbClr val="1A1A1A"/>
                </a:solidFill>
                <a:effectLst/>
                <a:latin typeface="-apple-system"/>
              </a:rPr>
              <a:t>(Totally weird that I’d become an educator, right?)</a:t>
            </a:r>
          </a:p>
          <a:p>
            <a:r>
              <a:rPr lang="en-US" b="0" i="0" dirty="0">
                <a:solidFill>
                  <a:srgbClr val="1A1A1A"/>
                </a:solidFill>
                <a:effectLst/>
                <a:latin typeface="-apple-system"/>
              </a:rPr>
              <a:t>(click)</a:t>
            </a:r>
          </a:p>
          <a:p>
            <a:r>
              <a:rPr lang="en-US" b="0" i="0" dirty="0">
                <a:solidFill>
                  <a:srgbClr val="1A1A1A"/>
                </a:solidFill>
                <a:effectLst/>
                <a:latin typeface="-apple-system"/>
              </a:rPr>
              <a:t>2s are intuitive, generous, and nurturing – all things I definitely identify with.</a:t>
            </a:r>
          </a:p>
          <a:p>
            <a:r>
              <a:rPr lang="en-US" b="0" i="0" dirty="0">
                <a:solidFill>
                  <a:srgbClr val="1A1A1A"/>
                </a:solidFill>
                <a:effectLst/>
                <a:latin typeface="-apple-system"/>
              </a:rPr>
              <a:t>They’re also so desperate to be loved that they can be possessive – so when two of my friends get together without me? I feel threatened.</a:t>
            </a:r>
          </a:p>
          <a:p>
            <a:r>
              <a:rPr lang="en-US" b="0" i="0" dirty="0">
                <a:solidFill>
                  <a:srgbClr val="1A1A1A"/>
                </a:solidFill>
                <a:effectLst/>
                <a:latin typeface="-apple-system"/>
              </a:rPr>
              <a:t>They will hustle so hard to be THE PERSON who fixes everything because they worry nobody will love them anymore if they stop helping.</a:t>
            </a:r>
          </a:p>
          <a:p>
            <a:r>
              <a:rPr lang="en-US" b="0" i="0" dirty="0">
                <a:solidFill>
                  <a:srgbClr val="1A1A1A"/>
                </a:solidFill>
                <a:effectLst/>
                <a:latin typeface="-apple-system"/>
              </a:rPr>
              <a:t>(These are tough things for me to admit, but I’ve done the work to understand this is what motivates me.)</a:t>
            </a:r>
          </a:p>
          <a:p>
            <a:r>
              <a:rPr lang="en-US" b="0" i="0" dirty="0">
                <a:solidFill>
                  <a:srgbClr val="1A1A1A"/>
                </a:solidFill>
                <a:effectLst/>
                <a:latin typeface="-apple-system"/>
              </a:rPr>
              <a:t>2s lose themselves in the helping and forget to take care of themselves. </a:t>
            </a:r>
          </a:p>
          <a:p>
            <a:endParaRPr lang="en-US" b="0" i="0" dirty="0">
              <a:solidFill>
                <a:srgbClr val="1A1A1A"/>
              </a:solidFill>
              <a:effectLst/>
              <a:latin typeface="-apple-system"/>
            </a:endParaRPr>
          </a:p>
          <a:p>
            <a:r>
              <a:rPr lang="en-US" b="0" i="0" dirty="0">
                <a:solidFill>
                  <a:srgbClr val="1A1A1A"/>
                </a:solidFill>
                <a:effectLst/>
                <a:latin typeface="-apple-system"/>
              </a:rPr>
              <a:t>Knowing this about myself helps me in my teaching. When a student comes to me with an issue, it would be easy for me to try to solve all their problems – and sometimes, I do! </a:t>
            </a:r>
          </a:p>
          <a:p>
            <a:r>
              <a:rPr lang="en-US" b="0" i="0" dirty="0">
                <a:solidFill>
                  <a:srgbClr val="1A1A1A"/>
                </a:solidFill>
                <a:effectLst/>
                <a:latin typeface="-apple-system"/>
              </a:rPr>
              <a:t>But I need to be sure that I’m doing this for the right reasons, and not just because I have this deep-seeded need to be seen as THE MOST HELPFUL PERSON IN HISTORY.</a:t>
            </a:r>
          </a:p>
          <a:p>
            <a:endParaRPr lang="en-US" b="0" i="0" dirty="0">
              <a:solidFill>
                <a:srgbClr val="1A1A1A"/>
              </a:solidFill>
              <a:effectLst/>
              <a:latin typeface="-apple-system"/>
            </a:endParaRPr>
          </a:p>
          <a:p>
            <a:r>
              <a:rPr lang="en-US" b="0" i="0" dirty="0">
                <a:solidFill>
                  <a:srgbClr val="1A1A1A"/>
                </a:solidFill>
                <a:effectLst/>
                <a:latin typeface="-apple-system"/>
              </a:rPr>
              <a:t>We’re going to do a really quick exercise to help you get a first hypothesis on what Enneagram type you might be. I caution you to hold this lightly, as it can take some time to find your place on the Enneagram. And, it’s really important to know / keep in mind that every one of us has all nine of these energies in us. One is your more dominant one, and it’s the one that comes out when you’re under stress or feel uncertain.</a:t>
            </a:r>
          </a:p>
        </p:txBody>
      </p:sp>
      <p:sp>
        <p:nvSpPr>
          <p:cNvPr id="4" name="Slide Number Placeholder 3"/>
          <p:cNvSpPr>
            <a:spLocks noGrp="1"/>
          </p:cNvSpPr>
          <p:nvPr>
            <p:ph type="sldNum" sz="quarter" idx="5"/>
          </p:nvPr>
        </p:nvSpPr>
        <p:spPr/>
        <p:txBody>
          <a:bodyPr/>
          <a:lstStyle/>
          <a:p>
            <a:fld id="{47CC7DBA-AB27-AD4D-84C5-9771C56A1BA9}" type="slidenum">
              <a:rPr lang="en-US" smtClean="0"/>
              <a:t>37</a:t>
            </a:fld>
            <a:endParaRPr lang="en-US"/>
          </a:p>
        </p:txBody>
      </p:sp>
    </p:spTree>
    <p:extLst>
      <p:ext uri="{BB962C8B-B14F-4D97-AF65-F5344CB8AC3E}">
        <p14:creationId xmlns:p14="http://schemas.microsoft.com/office/powerpoint/2010/main" val="779428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read over these three descriptions. Choose the one that sounds MOST like you.</a:t>
            </a:r>
          </a:p>
          <a:p>
            <a:r>
              <a:rPr lang="en-US" dirty="0"/>
              <a:t>Remember: You’ll see pieces of yourself in each of these, probably, but find the one that is most closely associated with you. </a:t>
            </a:r>
          </a:p>
          <a:p>
            <a:endParaRPr lang="en-US" dirty="0"/>
          </a:p>
          <a:p>
            <a:r>
              <a:rPr lang="en-US" dirty="0"/>
              <a:t>Write down that letter.</a:t>
            </a:r>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38</a:t>
            </a:fld>
            <a:endParaRPr lang="en-US"/>
          </a:p>
        </p:txBody>
      </p:sp>
    </p:spTree>
    <p:extLst>
      <p:ext uri="{BB962C8B-B14F-4D97-AF65-F5344CB8AC3E}">
        <p14:creationId xmlns:p14="http://schemas.microsoft.com/office/powerpoint/2010/main" val="1837777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same here – </a:t>
            </a:r>
          </a:p>
          <a:p>
            <a:r>
              <a:rPr lang="en-US" dirty="0"/>
              <a:t>Read over these three descriptions. Choose the one that sounds MOST like you.</a:t>
            </a:r>
          </a:p>
          <a:p>
            <a:r>
              <a:rPr lang="en-US" dirty="0"/>
              <a:t>More than one may feel resonant, but choose the one that feels closest to your way of being.</a:t>
            </a:r>
          </a:p>
          <a:p>
            <a:endParaRPr lang="en-US" dirty="0"/>
          </a:p>
          <a:p>
            <a:r>
              <a:rPr lang="en-US" dirty="0"/>
              <a:t>Write down that letter.</a:t>
            </a:r>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39</a:t>
            </a:fld>
            <a:endParaRPr lang="en-US"/>
          </a:p>
        </p:txBody>
      </p:sp>
    </p:spTree>
    <p:extLst>
      <p:ext uri="{BB962C8B-B14F-4D97-AF65-F5344CB8AC3E}">
        <p14:creationId xmlns:p14="http://schemas.microsoft.com/office/powerpoint/2010/main" val="3553561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those two letters together and find your cell here.</a:t>
            </a:r>
          </a:p>
          <a:p>
            <a:r>
              <a:rPr lang="en-US" dirty="0"/>
              <a:t>A’s are in the first row,</a:t>
            </a:r>
          </a:p>
          <a:p>
            <a:r>
              <a:rPr lang="en-US" dirty="0"/>
              <a:t>B’s in the second,</a:t>
            </a:r>
          </a:p>
          <a:p>
            <a:r>
              <a:rPr lang="en-US" dirty="0"/>
              <a:t>C’s in the third.</a:t>
            </a:r>
          </a:p>
          <a:p>
            <a:endParaRPr lang="en-US" dirty="0"/>
          </a:p>
          <a:p>
            <a:r>
              <a:rPr lang="en-US" dirty="0"/>
              <a:t>Incidentally, I’ve provided a couple of handouts on the Enneagram to get you started. Be sure you check those out. They’ll have resources on digging deeper and figuring out how this might help you in your teaching.</a:t>
            </a:r>
          </a:p>
        </p:txBody>
      </p:sp>
      <p:sp>
        <p:nvSpPr>
          <p:cNvPr id="4" name="Slide Number Placeholder 3"/>
          <p:cNvSpPr>
            <a:spLocks noGrp="1"/>
          </p:cNvSpPr>
          <p:nvPr>
            <p:ph type="sldNum" sz="quarter" idx="5"/>
          </p:nvPr>
        </p:nvSpPr>
        <p:spPr/>
        <p:txBody>
          <a:bodyPr/>
          <a:lstStyle/>
          <a:p>
            <a:fld id="{47CC7DBA-AB27-AD4D-84C5-9771C56A1BA9}" type="slidenum">
              <a:rPr lang="en-US" smtClean="0"/>
              <a:t>40</a:t>
            </a:fld>
            <a:endParaRPr lang="en-US"/>
          </a:p>
        </p:txBody>
      </p:sp>
    </p:spTree>
    <p:extLst>
      <p:ext uri="{BB962C8B-B14F-4D97-AF65-F5344CB8AC3E}">
        <p14:creationId xmlns:p14="http://schemas.microsoft.com/office/powerpoint/2010/main" val="3508265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There are terrific resources online to dig deeper. I am particularly fond of The Enneagram Institute’s site, which has in-depth descriptions of each type: </a:t>
            </a:r>
          </a:p>
          <a:p>
            <a:r>
              <a:rPr lang="en-US" b="0" i="0" dirty="0">
                <a:solidFill>
                  <a:srgbClr val="1A1A1A"/>
                </a:solidFill>
                <a:effectLst/>
                <a:latin typeface="-apple-system"/>
              </a:rPr>
              <a:t>https://www.enneagraminstitute.com/type-descriptions</a:t>
            </a:r>
          </a:p>
          <a:p>
            <a:endParaRPr lang="en-US" b="0" i="0" dirty="0">
              <a:solidFill>
                <a:srgbClr val="1A1A1A"/>
              </a:solidFill>
              <a:effectLst/>
              <a:latin typeface="-apple-system"/>
            </a:endParaRPr>
          </a:p>
          <a:p>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41</a:t>
            </a:fld>
            <a:endParaRPr lang="en-US"/>
          </a:p>
        </p:txBody>
      </p:sp>
    </p:spTree>
    <p:extLst>
      <p:ext uri="{BB962C8B-B14F-4D97-AF65-F5344CB8AC3E}">
        <p14:creationId xmlns:p14="http://schemas.microsoft.com/office/powerpoint/2010/main" val="3184012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mbria" panose="02040503050406030204" pitchFamily="18" charset="0"/>
              </a:rPr>
              <a:t>Author and coach Tara Mohr designed the Playing Big model to help women play bigger in their lives -- and to do so on their own terms. </a:t>
            </a:r>
          </a:p>
          <a:p>
            <a:endParaRPr lang="en-US" sz="1800" b="0" i="0" u="none" strike="noStrike" dirty="0">
              <a:solidFill>
                <a:srgbClr val="000000"/>
              </a:solidFill>
              <a:effectLst/>
              <a:latin typeface="Cambria" panose="02040503050406030204" pitchFamily="18" charset="0"/>
            </a:endParaRPr>
          </a:p>
          <a:p>
            <a:r>
              <a:rPr lang="en-US" sz="1800" b="0" i="0" u="none" strike="noStrike" dirty="0">
                <a:solidFill>
                  <a:srgbClr val="000000"/>
                </a:solidFill>
                <a:effectLst/>
                <a:latin typeface="Cambria" panose="02040503050406030204" pitchFamily="18" charset="0"/>
              </a:rPr>
              <a:t>While the tools of Playing Big are geared toward women, men definitely benefit from hearing what women can do to become more present and authentic. AND, I believe the pervasively toxic culture of higher education creates conditions in which men can benefit from some acquaintance with these tools.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42</a:t>
            </a:fld>
            <a:endParaRPr lang="en-US"/>
          </a:p>
        </p:txBody>
      </p:sp>
    </p:spTree>
    <p:extLst>
      <p:ext uri="{BB962C8B-B14F-4D97-AF65-F5344CB8AC3E}">
        <p14:creationId xmlns:p14="http://schemas.microsoft.com/office/powerpoint/2010/main" val="768120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Playing Big tool: inner critic </a:t>
            </a:r>
          </a:p>
          <a:p>
            <a:r>
              <a:rPr lang="en-US" b="0" i="0" dirty="0">
                <a:solidFill>
                  <a:srgbClr val="1A1A1A"/>
                </a:solidFill>
                <a:effectLst/>
                <a:latin typeface="-apple-system"/>
              </a:rPr>
              <a:t>(click)</a:t>
            </a:r>
          </a:p>
          <a:p>
            <a:r>
              <a:rPr lang="en-US" sz="1800" b="0" i="0" u="none" strike="noStrike" dirty="0">
                <a:solidFill>
                  <a:srgbClr val="000000"/>
                </a:solidFill>
                <a:effectLst/>
                <a:latin typeface="Cambria" panose="02040503050406030204" pitchFamily="18" charset="0"/>
              </a:rPr>
              <a:t>Self-doubt and self-criticism are hallmarks of the imposter syndrome that plagues so many of us. They spring from an “inner critic” that, for many, sounds like a loop of negative thoughts in our minds. What I especially appreciate about Mohr’s framework is the emphasis on the inner critic as a tender place of vulnerability and fear within us all. Ultimately, the inner critic’s job is to keep us from failing, from hurting, from suffering. If we don’t take risks, we lose nothing—right? The compassionate response to the inner critic is to acknowledge the fear with which it’s leading; for example, you might say, “I appreciate your concern, but I’m strong enough to handle disappointment.” </a:t>
            </a:r>
            <a:endParaRPr lang="en-US" sz="1800" b="0" i="0" u="none" strike="noStrike" dirty="0">
              <a:solidFill>
                <a:srgbClr val="1A1A1A"/>
              </a:solidFill>
              <a:effectLst/>
              <a:latin typeface="-apple-system"/>
            </a:endParaRPr>
          </a:p>
          <a:p>
            <a:endParaRPr lang="en-US" sz="1800" b="0" i="0" u="none" strike="noStrike" dirty="0">
              <a:solidFill>
                <a:srgbClr val="1A1A1A"/>
              </a:solidFill>
              <a:effectLst/>
              <a:latin typeface="-apple-system"/>
            </a:endParaRPr>
          </a:p>
          <a:p>
            <a:pPr rtl="0">
              <a:spcBef>
                <a:spcPts val="0"/>
              </a:spcBef>
              <a:spcAft>
                <a:spcPts val="1000"/>
              </a:spcAft>
            </a:pPr>
            <a:r>
              <a:rPr lang="en-US" sz="1800" b="0" i="0" u="none" strike="noStrike" dirty="0">
                <a:solidFill>
                  <a:srgbClr val="000000"/>
                </a:solidFill>
                <a:effectLst/>
                <a:latin typeface="Cambria" panose="02040503050406030204" pitchFamily="18" charset="0"/>
              </a:rPr>
              <a:t>The inner mentor, </a:t>
            </a:r>
          </a:p>
          <a:p>
            <a:pPr rtl="0">
              <a:spcBef>
                <a:spcPts val="0"/>
              </a:spcBef>
              <a:spcAft>
                <a:spcPts val="1000"/>
              </a:spcAft>
            </a:pPr>
            <a:r>
              <a:rPr lang="en-US" sz="1800" b="0" i="0" u="none" strike="noStrike" dirty="0">
                <a:solidFill>
                  <a:srgbClr val="000000"/>
                </a:solidFill>
                <a:effectLst/>
                <a:latin typeface="Cambria" panose="02040503050406030204" pitchFamily="18" charset="0"/>
              </a:rPr>
              <a:t>(click) </a:t>
            </a:r>
          </a:p>
          <a:p>
            <a:pPr rtl="0">
              <a:spcBef>
                <a:spcPts val="0"/>
              </a:spcBef>
              <a:spcAft>
                <a:spcPts val="1000"/>
              </a:spcAft>
            </a:pPr>
            <a:r>
              <a:rPr lang="en-US" sz="1800" b="0" i="0" u="none" strike="noStrike" dirty="0">
                <a:solidFill>
                  <a:srgbClr val="000000"/>
                </a:solidFill>
                <a:effectLst/>
                <a:latin typeface="Cambria" panose="02040503050406030204" pitchFamily="18" charset="0"/>
              </a:rPr>
              <a:t>by contrast, is the quieter part of us, the part that </a:t>
            </a:r>
            <a:r>
              <a:rPr lang="en-US" sz="1800" b="0" i="1" u="none" strike="noStrike" dirty="0">
                <a:solidFill>
                  <a:srgbClr val="000000"/>
                </a:solidFill>
                <a:effectLst/>
                <a:latin typeface="Cambria" panose="02040503050406030204" pitchFamily="18" charset="0"/>
              </a:rPr>
              <a:t>knows</a:t>
            </a:r>
            <a:r>
              <a:rPr lang="en-US" sz="1800" b="0" i="0" u="none" strike="noStrike" dirty="0">
                <a:solidFill>
                  <a:srgbClr val="000000"/>
                </a:solidFill>
                <a:effectLst/>
                <a:latin typeface="Cambria" panose="02040503050406030204" pitchFamily="18" charset="0"/>
              </a:rPr>
              <a:t> what we want to do, but is so often drowned out by the shouting voice of the inner critic. Mohr provides a free guided inner mentor meditation that has been transformational for me. Others may call this kind of meditation the “future self” exercise. The activity involves first relaxing fully, then envisioning a visit to yourself 20 years into the future. When I’ve imagined that conversation unfolding, I have always felt a palpable sense of calm. If that seems implausible, imagine yourself, today, zooming back 20 years and giving your past self some broad advice about what to prioritize and what to let go. Powerful, isn’t it? </a:t>
            </a:r>
            <a:endParaRPr lang="en-US" b="0" dirty="0">
              <a:effectLst/>
            </a:endParaRPr>
          </a:p>
          <a:p>
            <a:br>
              <a:rPr lang="en-US" dirty="0"/>
            </a:br>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Andrea </a:t>
            </a:r>
            <a:r>
              <a:rPr lang="en-US" b="1" i="0" u="none" strike="noStrike" dirty="0" err="1">
                <a:solidFill>
                  <a:srgbClr val="1A1A1A"/>
                </a:solidFill>
                <a:effectLst/>
                <a:latin typeface="-apple-system"/>
                <a:hlinkClick r:id="rId3"/>
              </a:rPr>
              <a:t>Piacquadio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r>
              <a:rPr lang="en-US" b="1" i="0" u="none" strike="noStrike" dirty="0">
                <a:solidFill>
                  <a:srgbClr val="1A1A1A"/>
                </a:solidFill>
                <a:effectLst/>
                <a:latin typeface="-apple-system"/>
              </a:rPr>
              <a:t> </a:t>
            </a:r>
            <a:r>
              <a:rPr lang="en-US" b="0" i="0" u="none" strike="noStrike" dirty="0">
                <a:solidFill>
                  <a:srgbClr val="1A1A1A"/>
                </a:solidFill>
                <a:effectLst/>
                <a:latin typeface="-apple-system"/>
              </a:rPr>
              <a:t>(left)</a:t>
            </a: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5"/>
              </a:rPr>
              <a:t>Monstera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6"/>
              </a:rPr>
              <a:t>Pexels</a:t>
            </a:r>
            <a:r>
              <a:rPr lang="en-US" b="0" i="0" u="none" strike="noStrike" dirty="0">
                <a:solidFill>
                  <a:srgbClr val="1A1A1A"/>
                </a:solidFill>
                <a:effectLst/>
                <a:latin typeface="-apple-system"/>
              </a:rPr>
              <a:t> (right)</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43</a:t>
            </a:fld>
            <a:endParaRPr lang="en-US"/>
          </a:p>
        </p:txBody>
      </p:sp>
    </p:spTree>
    <p:extLst>
      <p:ext uri="{BB962C8B-B14F-4D97-AF65-F5344CB8AC3E}">
        <p14:creationId xmlns:p14="http://schemas.microsoft.com/office/powerpoint/2010/main" val="861166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000"/>
              </a:spcAft>
            </a:pPr>
            <a:r>
              <a:rPr lang="en-US" sz="1800" b="0" i="0" u="none" strike="noStrike" dirty="0">
                <a:solidFill>
                  <a:srgbClr val="000000"/>
                </a:solidFill>
                <a:effectLst/>
                <a:latin typeface="Cambria" panose="02040503050406030204" pitchFamily="18" charset="0"/>
              </a:rPr>
              <a:t>Another Playing Big tool: HIDING.</a:t>
            </a:r>
          </a:p>
          <a:p>
            <a:pPr rtl="0">
              <a:spcBef>
                <a:spcPts val="0"/>
              </a:spcBef>
              <a:spcAft>
                <a:spcPts val="1000"/>
              </a:spcAft>
            </a:pPr>
            <a:endParaRPr lang="en-US" sz="1800" b="0" i="0" u="none" strike="noStrike" dirty="0">
              <a:solidFill>
                <a:srgbClr val="000000"/>
              </a:solidFill>
              <a:effectLst/>
              <a:latin typeface="Cambria" panose="02040503050406030204" pitchFamily="18" charset="0"/>
            </a:endParaRPr>
          </a:p>
          <a:p>
            <a:pPr rtl="0">
              <a:spcBef>
                <a:spcPts val="0"/>
              </a:spcBef>
              <a:spcAft>
                <a:spcPts val="1000"/>
              </a:spcAft>
            </a:pPr>
            <a:r>
              <a:rPr lang="en-US" sz="1800" b="0" i="0" u="none" strike="noStrike" dirty="0">
                <a:solidFill>
                  <a:srgbClr val="000000"/>
                </a:solidFill>
                <a:effectLst/>
                <a:latin typeface="Cambria" panose="02040503050406030204" pitchFamily="18" charset="0"/>
              </a:rPr>
              <a:t>There are LOTS of ways we hide from our core desires. The one that immediately resonated for me was what she calls “this-before-that” thinking. As the name implies, when we engage in this kind of thinking, we imagine that there is some accomplishment or milestone we much reach before we can strive for the </a:t>
            </a:r>
            <a:r>
              <a:rPr lang="en-US" sz="1800" b="0" i="1" u="none" strike="noStrike" dirty="0">
                <a:solidFill>
                  <a:srgbClr val="000000"/>
                </a:solidFill>
                <a:effectLst/>
                <a:latin typeface="Cambria" panose="02040503050406030204" pitchFamily="18" charset="0"/>
              </a:rPr>
              <a:t>really</a:t>
            </a:r>
            <a:r>
              <a:rPr lang="en-US" sz="1800" b="0" i="0" u="none" strike="noStrike" dirty="0">
                <a:solidFill>
                  <a:srgbClr val="000000"/>
                </a:solidFill>
                <a:effectLst/>
                <a:latin typeface="Cambria" panose="02040503050406030204" pitchFamily="18" charset="0"/>
              </a:rPr>
              <a:t> big goal. Examples of how I’ve engaged in this-before-that hiding are: “Once I get my Ph.D., then I can start researching this other question that’s tugging at my curiosity.” or “After I’ve been teaching for X years, then I’ll have the credibility to write a teaching book.” or “I will wait until I’ve got tenure to try to change the culture at my college.” Each of these puts off the work that my heart desperately wants to do, because that work requires a pretty significant intellectual, career, or emotional risk. </a:t>
            </a:r>
            <a:r>
              <a:rPr lang="en-US" sz="1800" b="0" i="1" u="none" strike="noStrike" dirty="0">
                <a:solidFill>
                  <a:srgbClr val="000000"/>
                </a:solidFill>
                <a:effectLst/>
                <a:latin typeface="Cambria" panose="02040503050406030204" pitchFamily="18" charset="0"/>
              </a:rPr>
              <a:t>What if I fail? </a:t>
            </a:r>
          </a:p>
          <a:p>
            <a:pPr rtl="0">
              <a:spcBef>
                <a:spcPts val="0"/>
              </a:spcBef>
              <a:spcAft>
                <a:spcPts val="1000"/>
              </a:spcAft>
            </a:pPr>
            <a:endParaRPr lang="en-US" b="0" dirty="0">
              <a:effectLst/>
            </a:endParaRPr>
          </a:p>
          <a:p>
            <a:pPr rtl="0">
              <a:spcBef>
                <a:spcPts val="0"/>
              </a:spcBef>
              <a:spcAft>
                <a:spcPts val="1000"/>
              </a:spcAft>
            </a:pPr>
            <a:r>
              <a:rPr lang="en-US" sz="1800" b="0" i="0" u="none" strike="noStrike" dirty="0">
                <a:solidFill>
                  <a:srgbClr val="000000"/>
                </a:solidFill>
                <a:effectLst/>
                <a:latin typeface="Cambria" panose="02040503050406030204" pitchFamily="18" charset="0"/>
              </a:rPr>
              <a:t>Another? Tara calls it “ever-more education.” Maybe I just need to get this one other degree, you might say. Oh, I saw a really interesting certificate program on Facebook the other day—maybe I should do that? I can’t tell you how many graduate certificates and second doctorates I’ve considered; I </a:t>
            </a:r>
            <a:r>
              <a:rPr lang="en-US" sz="1800" b="0" i="1" u="none" strike="noStrike" dirty="0">
                <a:solidFill>
                  <a:srgbClr val="000000"/>
                </a:solidFill>
                <a:effectLst/>
                <a:latin typeface="Cambria" panose="02040503050406030204" pitchFamily="18" charset="0"/>
              </a:rPr>
              <a:t>can </a:t>
            </a:r>
            <a:r>
              <a:rPr lang="en-US" sz="1800" b="0" i="0" u="none" strike="noStrike" dirty="0">
                <a:solidFill>
                  <a:srgbClr val="000000"/>
                </a:solidFill>
                <a:effectLst/>
                <a:latin typeface="Cambria" panose="02040503050406030204" pitchFamily="18" charset="0"/>
              </a:rPr>
              <a:t>tell you that I’ve probably weighed obtaining every social science or education-adjacent master’s degree that exists. This is another way to delay the bigger actions we yearn to take but resist out of fear. </a:t>
            </a:r>
          </a:p>
          <a:p>
            <a:pPr rtl="0">
              <a:spcBef>
                <a:spcPts val="0"/>
              </a:spcBef>
              <a:spcAft>
                <a:spcPts val="1000"/>
              </a:spcAft>
            </a:pPr>
            <a:endParaRPr lang="en-US" b="0" dirty="0">
              <a:effectLst/>
            </a:endParaRPr>
          </a:p>
          <a:p>
            <a:pPr rtl="0">
              <a:spcBef>
                <a:spcPts val="0"/>
              </a:spcBef>
              <a:spcAft>
                <a:spcPts val="1000"/>
              </a:spcAft>
            </a:pPr>
            <a:r>
              <a:rPr lang="en-US" sz="1800" b="0" i="0" u="none" strike="noStrike" dirty="0">
                <a:solidFill>
                  <a:srgbClr val="000000"/>
                </a:solidFill>
                <a:effectLst/>
                <a:latin typeface="Cambria" panose="02040503050406030204" pitchFamily="18" charset="0"/>
              </a:rPr>
              <a:t>Consider this alternative: Maybe you already know enough. Maybe your unique experiences and perspective are enough to get started. Maybe you don’t need to accomplish something else or obtain more education before you try.</a:t>
            </a:r>
            <a:endParaRPr lang="en-US" b="0" dirty="0">
              <a:effectLst/>
            </a:endParaRPr>
          </a:p>
          <a:p>
            <a:br>
              <a:rPr lang="en-US" dirty="0"/>
            </a:br>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Craig Adderley</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44</a:t>
            </a:fld>
            <a:endParaRPr lang="en-US"/>
          </a:p>
        </p:txBody>
      </p:sp>
    </p:spTree>
    <p:extLst>
      <p:ext uri="{BB962C8B-B14F-4D97-AF65-F5344CB8AC3E}">
        <p14:creationId xmlns:p14="http://schemas.microsoft.com/office/powerpoint/2010/main" val="3417190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The answer is: You start with yourself.</a:t>
            </a:r>
          </a:p>
          <a:p>
            <a:r>
              <a:rPr lang="en-US" b="0" i="0" dirty="0">
                <a:solidFill>
                  <a:srgbClr val="1A1A1A"/>
                </a:solidFill>
                <a:effectLst/>
                <a:latin typeface="-apple-system"/>
              </a:rPr>
              <a:t>Harriet Schwartz writes in </a:t>
            </a:r>
            <a:r>
              <a:rPr lang="en-US" b="0" i="1" dirty="0">
                <a:solidFill>
                  <a:srgbClr val="1A1A1A"/>
                </a:solidFill>
                <a:effectLst/>
                <a:latin typeface="-apple-system"/>
              </a:rPr>
              <a:t>Connected Teaching</a:t>
            </a:r>
            <a:r>
              <a:rPr lang="en-US" b="0" i="0" dirty="0">
                <a:solidFill>
                  <a:srgbClr val="1A1A1A"/>
                </a:solidFill>
                <a:effectLst/>
                <a:latin typeface="-apple-system"/>
              </a:rPr>
              <a:t> about the inescapable power of the professor in a classroom. </a:t>
            </a:r>
          </a:p>
          <a:p>
            <a:r>
              <a:rPr lang="en-US" b="0" i="0" dirty="0">
                <a:solidFill>
                  <a:srgbClr val="1A1A1A"/>
                </a:solidFill>
                <a:effectLst/>
                <a:latin typeface="-apple-system"/>
              </a:rPr>
              <a:t>To abdicate that power is to leave our students without a rudder.</a:t>
            </a:r>
          </a:p>
          <a:p>
            <a:r>
              <a:rPr lang="en-US" b="0" i="0" dirty="0">
                <a:solidFill>
                  <a:srgbClr val="1A1A1A"/>
                </a:solidFill>
                <a:effectLst/>
                <a:latin typeface="-apple-system"/>
              </a:rPr>
              <a:t>It is we who have the responsibility to “create learning spaces and relationships that balance challenge and support … and to prioritize student learning and development.” (p. 40)</a:t>
            </a:r>
            <a:endParaRPr lang="en-US" b="0" i="1"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Nadine </a:t>
            </a:r>
            <a:r>
              <a:rPr lang="en-US" b="1" i="0" u="none" strike="noStrike" dirty="0" err="1">
                <a:solidFill>
                  <a:srgbClr val="1A1A1A"/>
                </a:solidFill>
                <a:effectLst/>
                <a:latin typeface="-apple-system"/>
                <a:hlinkClick r:id="rId3"/>
              </a:rPr>
              <a:t>Wuchenauer</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7</a:t>
            </a:fld>
            <a:endParaRPr lang="en-US"/>
          </a:p>
        </p:txBody>
      </p:sp>
    </p:spTree>
    <p:extLst>
      <p:ext uri="{BB962C8B-B14F-4D97-AF65-F5344CB8AC3E}">
        <p14:creationId xmlns:p14="http://schemas.microsoft.com/office/powerpoint/2010/main" val="69975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000"/>
              </a:spcAft>
            </a:pPr>
            <a:r>
              <a:rPr lang="en-US" sz="1800" b="0" i="0" u="none" strike="noStrike" dirty="0">
                <a:solidFill>
                  <a:srgbClr val="000000"/>
                </a:solidFill>
                <a:effectLst/>
                <a:latin typeface="Cambria" panose="02040503050406030204" pitchFamily="18" charset="0"/>
              </a:rPr>
              <a:t>One more Playing Big tool: LEAPING!</a:t>
            </a:r>
          </a:p>
          <a:p>
            <a:pPr rtl="0">
              <a:spcBef>
                <a:spcPts val="0"/>
              </a:spcBef>
              <a:spcAft>
                <a:spcPts val="1000"/>
              </a:spcAft>
            </a:pPr>
            <a:endParaRPr lang="en-US" sz="1800" b="0" i="0" u="none" strike="noStrike" dirty="0">
              <a:solidFill>
                <a:srgbClr val="000000"/>
              </a:solidFill>
              <a:effectLst/>
              <a:latin typeface="Cambria" panose="02040503050406030204" pitchFamily="18" charset="0"/>
            </a:endParaRPr>
          </a:p>
          <a:p>
            <a:pPr rtl="0">
              <a:spcBef>
                <a:spcPts val="0"/>
              </a:spcBef>
              <a:spcAft>
                <a:spcPts val="1000"/>
              </a:spcAft>
            </a:pPr>
            <a:r>
              <a:rPr lang="en-US" sz="1800" b="0" i="0" u="none" strike="noStrike" dirty="0">
                <a:solidFill>
                  <a:srgbClr val="000000"/>
                </a:solidFill>
                <a:effectLst/>
                <a:latin typeface="Cambria" panose="02040503050406030204" pitchFamily="18" charset="0"/>
              </a:rPr>
              <a:t>Leaping requires us to take a small but meaningful step—a leap!—toward our ultimate goals.</a:t>
            </a:r>
          </a:p>
          <a:p>
            <a:pPr rtl="0">
              <a:spcBef>
                <a:spcPts val="0"/>
              </a:spcBef>
              <a:spcAft>
                <a:spcPts val="1000"/>
              </a:spcAft>
            </a:pPr>
            <a:endParaRPr lang="en-US" sz="1800" b="0" i="0" u="none" strike="noStrike" dirty="0">
              <a:solidFill>
                <a:srgbClr val="000000"/>
              </a:solidFill>
              <a:effectLst/>
              <a:latin typeface="Cambria" panose="02040503050406030204" pitchFamily="18" charset="0"/>
            </a:endParaRPr>
          </a:p>
          <a:p>
            <a:r>
              <a:rPr lang="en-US" dirty="0"/>
              <a:t>What does your heart yearn for? </a:t>
            </a:r>
          </a:p>
          <a:p>
            <a:r>
              <a:rPr lang="en-US" dirty="0"/>
              <a:t>What would you do if you weren’t afraid of failing?</a:t>
            </a:r>
          </a:p>
          <a:p>
            <a:pPr rtl="0">
              <a:spcBef>
                <a:spcPts val="0"/>
              </a:spcBef>
              <a:spcAft>
                <a:spcPts val="1000"/>
              </a:spcAft>
            </a:pPr>
            <a:endParaRPr lang="en-US" b="0" dirty="0">
              <a:effectLst/>
            </a:endParaRPr>
          </a:p>
          <a:p>
            <a:br>
              <a:rPr lang="en-US" dirty="0"/>
            </a:br>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Mary Taylor</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45</a:t>
            </a:fld>
            <a:endParaRPr lang="en-US"/>
          </a:p>
        </p:txBody>
      </p:sp>
    </p:spTree>
    <p:extLst>
      <p:ext uri="{BB962C8B-B14F-4D97-AF65-F5344CB8AC3E}">
        <p14:creationId xmlns:p14="http://schemas.microsoft.com/office/powerpoint/2010/main" val="1214732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you know something is a “leap”: </a:t>
            </a:r>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46</a:t>
            </a:fld>
            <a:endParaRPr lang="en-US"/>
          </a:p>
        </p:txBody>
      </p:sp>
    </p:spTree>
    <p:extLst>
      <p:ext uri="{BB962C8B-B14F-4D97-AF65-F5344CB8AC3E}">
        <p14:creationId xmlns:p14="http://schemas.microsoft.com/office/powerpoint/2010/main" val="8949775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000"/>
              </a:spcAft>
            </a:pPr>
            <a:r>
              <a:rPr lang="en-US" sz="1800" b="0" i="0" u="none" strike="noStrike" dirty="0">
                <a:solidFill>
                  <a:srgbClr val="000000"/>
                </a:solidFill>
                <a:effectLst/>
                <a:latin typeface="Cambria" panose="02040503050406030204" pitchFamily="18" charset="0"/>
              </a:rPr>
              <a:t>We’ve talked about meditation, the Enneagram, and Playing Big.</a:t>
            </a:r>
          </a:p>
          <a:p>
            <a:pPr rtl="0">
              <a:spcBef>
                <a:spcPts val="0"/>
              </a:spcBef>
              <a:spcAft>
                <a:spcPts val="1000"/>
              </a:spcAft>
            </a:pPr>
            <a:r>
              <a:rPr lang="en-US" sz="1800" b="0" i="0" u="none" strike="noStrike" dirty="0">
                <a:solidFill>
                  <a:srgbClr val="000000"/>
                </a:solidFill>
                <a:effectLst/>
                <a:latin typeface="Cambria" panose="02040503050406030204" pitchFamily="18" charset="0"/>
              </a:rPr>
              <a:t>Now I want to talk about anti-racism work.</a:t>
            </a:r>
          </a:p>
          <a:p>
            <a:pPr rtl="0">
              <a:spcBef>
                <a:spcPts val="0"/>
              </a:spcBef>
              <a:spcAft>
                <a:spcPts val="1000"/>
              </a:spcAft>
            </a:pPr>
            <a:endParaRPr lang="en-US" sz="1800" b="0" i="0" u="none" strike="noStrike" dirty="0">
              <a:solidFill>
                <a:srgbClr val="000000"/>
              </a:solidFill>
              <a:effectLst/>
              <a:latin typeface="Cambria" panose="02040503050406030204" pitchFamily="18" charset="0"/>
            </a:endParaRPr>
          </a:p>
          <a:p>
            <a:pPr rtl="0">
              <a:spcBef>
                <a:spcPts val="0"/>
              </a:spcBef>
              <a:spcAft>
                <a:spcPts val="1000"/>
              </a:spcAft>
            </a:pPr>
            <a:r>
              <a:rPr lang="en-US" sz="1800" b="0" i="0" u="none" strike="noStrike" dirty="0">
                <a:solidFill>
                  <a:srgbClr val="000000"/>
                </a:solidFill>
                <a:effectLst/>
                <a:latin typeface="Cambria" panose="02040503050406030204" pitchFamily="18" charset="0"/>
              </a:rPr>
              <a:t>But first, I want to acknowledge that I am a White woman who has lived a fairly comfortable life … one filled with privileges I have largely taken for granted … and largely not been able to see. I’m not an expert on racial justice, anti-racism, or social justice. What I’m going to share how this kind of study and action has helped me know myself better … then bring that greater self-knowledge into the classroom. I’m deeply uncomfortable with the suggestion that I have unique insights. My own advocacy for this work has sprung from participation in a number of reading groups and communities of practice. I’ve read, listened to the wisdom and experience of others, and tried to approach this with the most open mind and open heart I can.</a:t>
            </a:r>
            <a:endParaRPr lang="en-US" dirty="0"/>
          </a:p>
          <a:p>
            <a:pPr rtl="0">
              <a:spcBef>
                <a:spcPts val="0"/>
              </a:spcBef>
              <a:spcAft>
                <a:spcPts val="1000"/>
              </a:spcAft>
            </a:pPr>
            <a:endParaRPr lang="en-US" b="0" dirty="0">
              <a:effectLst/>
            </a:endParaRPr>
          </a:p>
          <a:p>
            <a:br>
              <a:rPr lang="en-US" dirty="0"/>
            </a:br>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Life Matters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b="0" i="0" dirty="0">
              <a:solidFill>
                <a:srgbClr val="1A1A1A"/>
              </a:solidFill>
              <a:effectLst/>
              <a:latin typeface="-apple-system"/>
            </a:endParaRPr>
          </a:p>
        </p:txBody>
      </p:sp>
      <p:sp>
        <p:nvSpPr>
          <p:cNvPr id="4" name="Slide Number Placeholder 3"/>
          <p:cNvSpPr>
            <a:spLocks noGrp="1"/>
          </p:cNvSpPr>
          <p:nvPr>
            <p:ph type="sldNum" sz="quarter" idx="5"/>
          </p:nvPr>
        </p:nvSpPr>
        <p:spPr/>
        <p:txBody>
          <a:bodyPr/>
          <a:lstStyle/>
          <a:p>
            <a:fld id="{47CC7DBA-AB27-AD4D-84C5-9771C56A1BA9}" type="slidenum">
              <a:rPr lang="en-US" smtClean="0"/>
              <a:t>47</a:t>
            </a:fld>
            <a:endParaRPr lang="en-US"/>
          </a:p>
        </p:txBody>
      </p:sp>
    </p:spTree>
    <p:extLst>
      <p:ext uri="{BB962C8B-B14F-4D97-AF65-F5344CB8AC3E}">
        <p14:creationId xmlns:p14="http://schemas.microsoft.com/office/powerpoint/2010/main" val="3407306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 is, we have for TOO LONG outsourced the difficult conversations about race to the very people who are traumatized by racism – in America, and elsewhere.</a:t>
            </a:r>
          </a:p>
          <a:p>
            <a:endParaRPr lang="en-US" dirty="0"/>
          </a:p>
          <a:p>
            <a:r>
              <a:rPr lang="en-US" dirty="0"/>
              <a:t>Even though it is uncomfortable for me to do so, even though I won’t always get it “right,” it is my responsibility as a White woman to use my privilege to insist upon these conversations.</a:t>
            </a:r>
          </a:p>
          <a:p>
            <a:r>
              <a:rPr lang="en-US" dirty="0"/>
              <a:t>(click) Dr. Bettina Love tells us that these conversations will not help us if we do not talk about Whiteness.</a:t>
            </a:r>
          </a:p>
          <a:p>
            <a:r>
              <a:rPr lang="en-US" dirty="0"/>
              <a:t>(click) and as a White woman, I cannot fully work to empower and liberate my students of color if I haven’t dealt with my own Whiteness first. (click)</a:t>
            </a:r>
          </a:p>
          <a:p>
            <a:endParaRPr lang="en-US" dirty="0"/>
          </a:p>
          <a:p>
            <a:r>
              <a:rPr lang="en-US" dirty="0"/>
              <a:t>I’m going to share several book titles that have impacted how I think about race. I encourage you to seek out these authors and their work, including their social media, videos, TED talks, and more. They are inspiring Black voices that have helped me understand what my role in creating a more just classroom space that creates opportunities for all of my students to succeed.</a:t>
            </a:r>
          </a:p>
        </p:txBody>
      </p:sp>
      <p:sp>
        <p:nvSpPr>
          <p:cNvPr id="4" name="Slide Number Placeholder 3"/>
          <p:cNvSpPr>
            <a:spLocks noGrp="1"/>
          </p:cNvSpPr>
          <p:nvPr>
            <p:ph type="sldNum" sz="quarter" idx="5"/>
          </p:nvPr>
        </p:nvSpPr>
        <p:spPr/>
        <p:txBody>
          <a:bodyPr/>
          <a:lstStyle/>
          <a:p>
            <a:fld id="{B1B83F7E-1E52-4978-862C-D26CEB024FE3}" type="slidenum">
              <a:rPr lang="en-US" smtClean="0"/>
              <a:t>48</a:t>
            </a:fld>
            <a:endParaRPr lang="en-US"/>
          </a:p>
        </p:txBody>
      </p:sp>
    </p:spTree>
    <p:extLst>
      <p:ext uri="{BB962C8B-B14F-4D97-AF65-F5344CB8AC3E}">
        <p14:creationId xmlns:p14="http://schemas.microsoft.com/office/powerpoint/2010/main" val="395117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Chris </a:t>
            </a:r>
            <a:r>
              <a:rPr lang="en-US" dirty="0" err="1"/>
              <a:t>Emdin</a:t>
            </a:r>
            <a:r>
              <a:rPr lang="en-US" dirty="0"/>
              <a:t>, </a:t>
            </a:r>
            <a:r>
              <a:rPr lang="en-US" i="1" dirty="0"/>
              <a:t>For White Folks Who Teach in the Hood … and the Rest of Y’all Too: Reality Pedagogy and Urban Education</a:t>
            </a:r>
            <a:r>
              <a:rPr lang="en-US" i="0" dirty="0"/>
              <a:t>: I love the way he talks about getting to know his students on THEIR terms, and how that can shift an entire classroom’s culture.</a:t>
            </a:r>
          </a:p>
          <a:p>
            <a:endParaRPr lang="en-US" i="0" dirty="0"/>
          </a:p>
          <a:p>
            <a:r>
              <a:rPr lang="en-US" dirty="0"/>
              <a:t>Dr. Bettina Love, </a:t>
            </a:r>
            <a:r>
              <a:rPr lang="en-US" i="1" dirty="0"/>
              <a:t>We Want To Do More Than Survive: Abolitionist Teaching and the Pursuit of Educational Freedom</a:t>
            </a:r>
            <a:r>
              <a:rPr lang="en-US" i="0" dirty="0"/>
              <a:t>: I adore Dr. Love’s language around becoming a coconspirator. She also has incredibly powerful data on the systemic roots of racism that continue to impact our students of color.</a:t>
            </a:r>
          </a:p>
          <a:p>
            <a:endParaRPr lang="en-US" i="0" dirty="0"/>
          </a:p>
          <a:p>
            <a:r>
              <a:rPr lang="en-US" dirty="0"/>
              <a:t>Emmanuel </a:t>
            </a:r>
            <a:r>
              <a:rPr lang="en-US" dirty="0" err="1"/>
              <a:t>Acho</a:t>
            </a:r>
            <a:r>
              <a:rPr lang="en-US" dirty="0"/>
              <a:t>, </a:t>
            </a:r>
            <a:r>
              <a:rPr lang="en-US" i="1" dirty="0"/>
              <a:t>Uncomfortable Conversations With a Black Man</a:t>
            </a:r>
            <a:r>
              <a:rPr lang="en-US" i="0" dirty="0"/>
              <a:t>: With humor and grace, </a:t>
            </a:r>
            <a:r>
              <a:rPr lang="en-US" i="0" dirty="0" err="1"/>
              <a:t>Acho</a:t>
            </a:r>
            <a:r>
              <a:rPr lang="en-US" i="0" dirty="0"/>
              <a:t> invites discomfort in and offers it a cold beverage. His stories are accessible and relatable.</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49</a:t>
            </a:fld>
            <a:endParaRPr lang="en-US"/>
          </a:p>
        </p:txBody>
      </p:sp>
    </p:spTree>
    <p:extLst>
      <p:ext uri="{BB962C8B-B14F-4D97-AF65-F5344CB8AC3E}">
        <p14:creationId xmlns:p14="http://schemas.microsoft.com/office/powerpoint/2010/main" val="873361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Beverly Daniel Tatum, </a:t>
            </a:r>
            <a:r>
              <a:rPr lang="en-US" i="1" dirty="0"/>
              <a:t>Why Are All the Black Kids Sitting Together in the Cafeteria? And Other Conversations About Race</a:t>
            </a:r>
            <a:r>
              <a:rPr lang="en-US" i="0" dirty="0"/>
              <a:t>: One of my favorite moments of this book was Dr. Tatum’s simple but powerful observation around identity – namely, that majority populations don’t see their majority characteristics, like race, as part of their identity. When pressed, White students often just say, “I’m … normal?”</a:t>
            </a:r>
          </a:p>
          <a:p>
            <a:endParaRPr lang="en-US" i="0" dirty="0"/>
          </a:p>
          <a:p>
            <a:r>
              <a:rPr lang="en-US" dirty="0"/>
              <a:t>Dr. </a:t>
            </a:r>
            <a:r>
              <a:rPr lang="en-US" dirty="0" err="1"/>
              <a:t>Ibram</a:t>
            </a:r>
            <a:r>
              <a:rPr lang="en-US" dirty="0"/>
              <a:t> X. </a:t>
            </a:r>
            <a:r>
              <a:rPr lang="en-US" dirty="0" err="1"/>
              <a:t>Kendi</a:t>
            </a:r>
            <a:r>
              <a:rPr lang="en-US" dirty="0"/>
              <a:t>, </a:t>
            </a:r>
            <a:r>
              <a:rPr lang="en-US" i="1" dirty="0"/>
              <a:t>Stamped: Racism, Antiracism, and You</a:t>
            </a:r>
            <a:r>
              <a:rPr lang="en-US" i="0" dirty="0"/>
              <a:t>: I loved the YA version of this book because it was easy to digest and understand. Think of it as a gateway drug (but of the best kind) to his comprehensive history of racism. </a:t>
            </a:r>
          </a:p>
          <a:p>
            <a:endParaRPr lang="en-US" i="0" dirty="0"/>
          </a:p>
          <a:p>
            <a:r>
              <a:rPr lang="en-US" i="0" dirty="0"/>
              <a:t>Dr. Jennifer Eberhardt, </a:t>
            </a:r>
            <a:r>
              <a:rPr lang="en-US" i="1" dirty="0"/>
              <a:t>Biased: Uncovering the Hidden Prejudice that Shapes What We See, Think, and Do</a:t>
            </a:r>
            <a:r>
              <a:rPr lang="en-US" i="0" dirty="0"/>
              <a:t>: I will never forget a scene from this book when Dr. Eberhardt was pulled over on her way to an important graduate school moment because she had an expired tag. She spent a night in jail… until her advisor showed up and they suddenly treated her entirely differently.</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50</a:t>
            </a:fld>
            <a:endParaRPr lang="en-US"/>
          </a:p>
        </p:txBody>
      </p:sp>
    </p:spTree>
    <p:extLst>
      <p:ext uri="{BB962C8B-B14F-4D97-AF65-F5344CB8AC3E}">
        <p14:creationId xmlns:p14="http://schemas.microsoft.com/office/powerpoint/2010/main" val="3314823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from Chris </a:t>
            </a:r>
            <a:r>
              <a:rPr lang="en-US" dirty="0" err="1"/>
              <a:t>Emdin</a:t>
            </a:r>
            <a:r>
              <a:rPr lang="en-US" dirty="0"/>
              <a:t> is one of my favorites. He says, “You can’t …”</a:t>
            </a:r>
          </a:p>
        </p:txBody>
      </p:sp>
      <p:sp>
        <p:nvSpPr>
          <p:cNvPr id="4" name="Slide Number Placeholder 3"/>
          <p:cNvSpPr>
            <a:spLocks noGrp="1"/>
          </p:cNvSpPr>
          <p:nvPr>
            <p:ph type="sldNum" sz="quarter" idx="5"/>
          </p:nvPr>
        </p:nvSpPr>
        <p:spPr/>
        <p:txBody>
          <a:bodyPr/>
          <a:lstStyle/>
          <a:p>
            <a:fld id="{47CC7DBA-AB27-AD4D-84C5-9771C56A1BA9}" type="slidenum">
              <a:rPr lang="en-US" smtClean="0"/>
              <a:t>51</a:t>
            </a:fld>
            <a:endParaRPr lang="en-US"/>
          </a:p>
        </p:txBody>
      </p:sp>
    </p:spTree>
    <p:extLst>
      <p:ext uri="{BB962C8B-B14F-4D97-AF65-F5344CB8AC3E}">
        <p14:creationId xmlns:p14="http://schemas.microsoft.com/office/powerpoint/2010/main" val="2661981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can put these tools into practice – find our own authentic voices, bring them into the classroom, reduce the variation in our presentation of self, all in service of being PRESENT for our students – a few things start to happen:</a:t>
            </a:r>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52</a:t>
            </a:fld>
            <a:endParaRPr lang="en-US"/>
          </a:p>
        </p:txBody>
      </p:sp>
    </p:spTree>
    <p:extLst>
      <p:ext uri="{BB962C8B-B14F-4D97-AF65-F5344CB8AC3E}">
        <p14:creationId xmlns:p14="http://schemas.microsoft.com/office/powerpoint/2010/main" val="2278961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invite you to take a moment to think about how you might implement some of this in your own work – your teaching, your self-exploration, your mindset. </a:t>
            </a:r>
          </a:p>
          <a:p>
            <a:r>
              <a:rPr lang="en-US" dirty="0"/>
              <a:t>You might even pause this video while you jot down a few ideas. </a:t>
            </a:r>
          </a:p>
          <a:p>
            <a:endParaRPr lang="en-US" dirty="0"/>
          </a:p>
          <a:p>
            <a:endParaRPr lang="en-US" dirty="0"/>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Andrea </a:t>
            </a:r>
            <a:r>
              <a:rPr lang="en-US" b="1" i="0" u="none" strike="noStrike" dirty="0" err="1">
                <a:solidFill>
                  <a:srgbClr val="1A1A1A"/>
                </a:solidFill>
                <a:effectLst/>
                <a:latin typeface="-apple-system"/>
                <a:hlinkClick r:id="rId3"/>
              </a:rPr>
              <a:t>Piacquadio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53</a:t>
            </a:fld>
            <a:endParaRPr lang="en-US"/>
          </a:p>
        </p:txBody>
      </p:sp>
    </p:spTree>
    <p:extLst>
      <p:ext uri="{BB962C8B-B14F-4D97-AF65-F5344CB8AC3E}">
        <p14:creationId xmlns:p14="http://schemas.microsoft.com/office/powerpoint/2010/main" val="3475407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so appreciate your time and engagement with these important – and challenging! – issues. I hope you’ve found much in this presentation to stir your thoughts.</a:t>
            </a:r>
          </a:p>
          <a:p>
            <a:r>
              <a:rPr lang="en-US" dirty="0"/>
              <a:t>I’d love to hear your thoughts! Please feel free to email me anytime with your feedback or questions. And if you want to nerd out with the Enneagram, or really any of the tools I’ve shared here, I welcome nerdy conversations anytime! You can also find me on twitter at </a:t>
            </a:r>
            <a:r>
              <a:rPr lang="en-US" dirty="0" err="1"/>
              <a:t>liznorell</a:t>
            </a:r>
            <a:r>
              <a:rPr lang="en-US" dirty="0"/>
              <a:t>.</a:t>
            </a:r>
          </a:p>
          <a:p>
            <a:endParaRPr lang="en-US" dirty="0"/>
          </a:p>
          <a:p>
            <a:r>
              <a:rPr lang="en-US" dirty="0"/>
              <a:t>One final word: I’m working on a book proposal that goes even deeper on these topics. If this work resonated with you, I hope you’ll stay connected for news about where that book lands.</a:t>
            </a:r>
          </a:p>
        </p:txBody>
      </p:sp>
      <p:sp>
        <p:nvSpPr>
          <p:cNvPr id="4" name="Slide Number Placeholder 3"/>
          <p:cNvSpPr>
            <a:spLocks noGrp="1"/>
          </p:cNvSpPr>
          <p:nvPr>
            <p:ph type="sldNum" sz="quarter" idx="5"/>
          </p:nvPr>
        </p:nvSpPr>
        <p:spPr/>
        <p:txBody>
          <a:bodyPr/>
          <a:lstStyle/>
          <a:p>
            <a:fld id="{47CC7DBA-AB27-AD4D-84C5-9771C56A1BA9}" type="slidenum">
              <a:rPr lang="en-US" smtClean="0"/>
              <a:t>54</a:t>
            </a:fld>
            <a:endParaRPr lang="en-US"/>
          </a:p>
        </p:txBody>
      </p:sp>
    </p:spTree>
    <p:extLst>
      <p:ext uri="{BB962C8B-B14F-4D97-AF65-F5344CB8AC3E}">
        <p14:creationId xmlns:p14="http://schemas.microsoft.com/office/powerpoint/2010/main" val="74594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pple-system"/>
              </a:rPr>
              <a:t>Sociologist Erving Goffman wrote about the </a:t>
            </a:r>
            <a:r>
              <a:rPr lang="en-US" b="1" i="0" dirty="0">
                <a:solidFill>
                  <a:srgbClr val="1A1A1A"/>
                </a:solidFill>
                <a:effectLst/>
                <a:latin typeface="-apple-system"/>
              </a:rPr>
              <a:t>presentation of self</a:t>
            </a:r>
            <a:r>
              <a:rPr lang="en-US" b="0" i="0" dirty="0">
                <a:solidFill>
                  <a:srgbClr val="1A1A1A"/>
                </a:solidFill>
                <a:effectLst/>
                <a:latin typeface="-apple-system"/>
              </a:rPr>
              <a:t> – the notion that we present ourselves differently in different contexts.</a:t>
            </a:r>
          </a:p>
          <a:p>
            <a:r>
              <a:rPr lang="en-US" b="0" i="0" dirty="0">
                <a:solidFill>
                  <a:srgbClr val="1A1A1A"/>
                </a:solidFill>
                <a:effectLst/>
                <a:latin typeface="-apple-system"/>
              </a:rPr>
              <a:t>So Professor Norell is different than friend Liz or the colleague in the faculty office next door.</a:t>
            </a:r>
          </a:p>
          <a:p>
            <a:endParaRPr lang="en-US" b="0" i="1" dirty="0">
              <a:solidFill>
                <a:srgbClr val="1A1A1A"/>
              </a:solidFill>
              <a:effectLst/>
              <a:latin typeface="-apple-system"/>
            </a:endParaRPr>
          </a:p>
          <a:p>
            <a:r>
              <a:rPr lang="en-US" b="0" i="0" dirty="0">
                <a:solidFill>
                  <a:srgbClr val="1A1A1A"/>
                </a:solidFill>
                <a:effectLst/>
                <a:latin typeface="-apple-system"/>
              </a:rPr>
              <a:t>It’s as though we are inhabiting a character – indeed, Goffman talked about “front region” (i.e., the stage) and “back stage” selves, the difference being whether we are within seeing or hearing distance of our audience.</a:t>
            </a:r>
          </a:p>
          <a:p>
            <a:endParaRPr lang="en-US" b="0" i="0" dirty="0">
              <a:solidFill>
                <a:srgbClr val="1A1A1A"/>
              </a:solidFill>
              <a:effectLst/>
              <a:latin typeface="-apple-system"/>
            </a:endParaRPr>
          </a:p>
          <a:p>
            <a:r>
              <a:rPr lang="en-US" b="0" i="0" dirty="0">
                <a:solidFill>
                  <a:srgbClr val="1A1A1A"/>
                </a:solidFill>
                <a:effectLst/>
                <a:latin typeface="-apple-system"/>
              </a:rPr>
              <a:t>In these performances, Goffman writes, “we find performers often foster the impression that they had ideal motives for acquiring the role in which they are performing, that they have ideal qualifications for the role, and that it was not necessary for them to suffer any indignities, insults, and humiliations, or make any tacitly understood ‘deals’ in order to acquire the role.” (p. 46)</a:t>
            </a:r>
          </a:p>
          <a:p>
            <a:endParaRPr lang="en-US" b="0" i="0" dirty="0">
              <a:solidFill>
                <a:srgbClr val="1A1A1A"/>
              </a:solidFill>
              <a:effectLst/>
              <a:latin typeface="-apple-system"/>
            </a:endParaRPr>
          </a:p>
          <a:p>
            <a:r>
              <a:rPr lang="en-US" b="0" i="0" dirty="0">
                <a:solidFill>
                  <a:srgbClr val="1A1A1A"/>
                </a:solidFill>
                <a:effectLst/>
                <a:latin typeface="-apple-system"/>
              </a:rPr>
              <a:t>As a faculty member in a classroom, we want to exude authority and competence – for good reason – and so we put on this persona of subject matter expert. To admit a gap in our own knowledge or a failure in working with students would be to break that illusion of total authority and competence … in other words, to be vulnerable. In theatrical terms, to break the fourth wall.</a:t>
            </a:r>
          </a:p>
          <a:p>
            <a:endParaRPr lang="en-US" b="0" i="0" dirty="0">
              <a:solidFill>
                <a:srgbClr val="1A1A1A"/>
              </a:solidFill>
              <a:effectLst/>
              <a:latin typeface="-apple-system"/>
            </a:endParaRPr>
          </a:p>
          <a:p>
            <a:endParaRPr lang="en-US" b="0" i="0" dirty="0">
              <a:solidFill>
                <a:srgbClr val="1A1A1A"/>
              </a:solidFill>
              <a:effectLst/>
              <a:latin typeface="-apple-system"/>
            </a:endParaRPr>
          </a:p>
          <a:p>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err="1">
                <a:solidFill>
                  <a:srgbClr val="1A1A1A"/>
                </a:solidFill>
                <a:effectLst/>
                <a:latin typeface="-apple-system"/>
                <a:hlinkClick r:id="rId3"/>
              </a:rPr>
              <a:t>cottonbro</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8</a:t>
            </a:fld>
            <a:endParaRPr lang="en-US"/>
          </a:p>
        </p:txBody>
      </p:sp>
    </p:spTree>
    <p:extLst>
      <p:ext uri="{BB962C8B-B14F-4D97-AF65-F5344CB8AC3E}">
        <p14:creationId xmlns:p14="http://schemas.microsoft.com/office/powerpoint/2010/main" val="2754572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For me, </a:t>
            </a:r>
            <a:r>
              <a:rPr lang="en-US" b="1" i="0" dirty="0">
                <a:solidFill>
                  <a:srgbClr val="1A1A1A"/>
                </a:solidFill>
                <a:effectLst/>
                <a:latin typeface="-apple-system"/>
              </a:rPr>
              <a:t>presence</a:t>
            </a:r>
            <a:r>
              <a:rPr lang="en-US" b="0" i="0" dirty="0">
                <a:solidFill>
                  <a:srgbClr val="1A1A1A"/>
                </a:solidFill>
                <a:effectLst/>
                <a:latin typeface="-apple-system"/>
              </a:rPr>
              <a:t> is when the distance between your different presentations of self shrinks – when you are changing less about yourself from one context to another.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Of course, there will </a:t>
            </a:r>
            <a:r>
              <a:rPr lang="en-US" b="0" i="1" dirty="0">
                <a:solidFill>
                  <a:srgbClr val="1A1A1A"/>
                </a:solidFill>
                <a:effectLst/>
                <a:latin typeface="-apple-system"/>
              </a:rPr>
              <a:t>always</a:t>
            </a:r>
            <a:r>
              <a:rPr lang="en-US" b="0" i="0" dirty="0">
                <a:solidFill>
                  <a:srgbClr val="1A1A1A"/>
                </a:solidFill>
                <a:effectLst/>
                <a:latin typeface="-apple-system"/>
              </a:rPr>
              <a:t> be some differences between how you present yourself with friends versus with your students. As there should be.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But when you’re not putting on a totally different character while teaching, less of your cognitive bandwidth is used on yourself, freeing it up to be used with your students.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In other words: The less you have to moderate your behavior, speech, and personality, the more you can be </a:t>
            </a:r>
            <a:r>
              <a:rPr lang="en-US" b="1" i="0" dirty="0">
                <a:solidFill>
                  <a:srgbClr val="1A1A1A"/>
                </a:solidFill>
                <a:effectLst/>
                <a:latin typeface="-apple-system"/>
              </a:rPr>
              <a:t>present</a:t>
            </a:r>
            <a:r>
              <a:rPr lang="en-US" b="0" i="0" dirty="0">
                <a:solidFill>
                  <a:srgbClr val="1A1A1A"/>
                </a:solidFill>
                <a:effectLst/>
                <a:latin typeface="-apple-system"/>
              </a:rPr>
              <a:t> with and </a:t>
            </a:r>
            <a:r>
              <a:rPr lang="en-US" b="1" i="0" dirty="0">
                <a:solidFill>
                  <a:srgbClr val="1A1A1A"/>
                </a:solidFill>
                <a:effectLst/>
                <a:latin typeface="-apple-system"/>
              </a:rPr>
              <a:t>attentive</a:t>
            </a:r>
            <a:r>
              <a:rPr lang="en-US" b="0" i="0" dirty="0">
                <a:solidFill>
                  <a:srgbClr val="1A1A1A"/>
                </a:solidFill>
                <a:effectLst/>
                <a:latin typeface="-apple-system"/>
              </a:rPr>
              <a:t> to your students.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But this also means that, rather than donning the cloak of a character (“Totally Competent Professor”), you must come to understand who you are at a deeper level than most of us have before.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Anna Shvets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9</a:t>
            </a:fld>
            <a:endParaRPr lang="en-US"/>
          </a:p>
        </p:txBody>
      </p:sp>
    </p:spTree>
    <p:extLst>
      <p:ext uri="{BB962C8B-B14F-4D97-AF65-F5344CB8AC3E}">
        <p14:creationId xmlns:p14="http://schemas.microsoft.com/office/powerpoint/2010/main" val="244647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You have to know who you are, and feel comfortable with that person, before you can bring your authentic self into the classroom.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Martin </a:t>
            </a:r>
            <a:r>
              <a:rPr lang="en-US" b="1" i="0" u="none" strike="noStrike" dirty="0" err="1">
                <a:solidFill>
                  <a:srgbClr val="1A1A1A"/>
                </a:solidFill>
                <a:effectLst/>
                <a:latin typeface="-apple-system"/>
                <a:hlinkClick r:id="rId3"/>
              </a:rPr>
              <a:t>Kirigua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a:p>
            <a:endParaRPr lang="en-US" dirty="0"/>
          </a:p>
        </p:txBody>
      </p:sp>
      <p:sp>
        <p:nvSpPr>
          <p:cNvPr id="4" name="Slide Number Placeholder 3"/>
          <p:cNvSpPr>
            <a:spLocks noGrp="1"/>
          </p:cNvSpPr>
          <p:nvPr>
            <p:ph type="sldNum" sz="quarter" idx="5"/>
          </p:nvPr>
        </p:nvSpPr>
        <p:spPr/>
        <p:txBody>
          <a:bodyPr/>
          <a:lstStyle/>
          <a:p>
            <a:fld id="{47CC7DBA-AB27-AD4D-84C5-9771C56A1BA9}" type="slidenum">
              <a:rPr lang="en-US" smtClean="0"/>
              <a:t>10</a:t>
            </a:fld>
            <a:endParaRPr lang="en-US"/>
          </a:p>
        </p:txBody>
      </p:sp>
    </p:spTree>
    <p:extLst>
      <p:ext uri="{BB962C8B-B14F-4D97-AF65-F5344CB8AC3E}">
        <p14:creationId xmlns:p14="http://schemas.microsoft.com/office/powerpoint/2010/main" val="3647439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YOU. Yes, you. (click)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How are you most comfortable in your own skin?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What are you passionate about?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Lucas </a:t>
            </a:r>
            <a:r>
              <a:rPr lang="en-US" b="1" i="0" u="none" strike="noStrike" dirty="0" err="1">
                <a:solidFill>
                  <a:srgbClr val="1A1A1A"/>
                </a:solidFill>
                <a:effectLst/>
                <a:latin typeface="-apple-system"/>
                <a:hlinkClick r:id="rId3"/>
              </a:rPr>
              <a:t>Pezeta</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a:p>
            <a:endParaRPr lang="en-US" b="1" dirty="0"/>
          </a:p>
        </p:txBody>
      </p:sp>
      <p:sp>
        <p:nvSpPr>
          <p:cNvPr id="4" name="Slide Number Placeholder 3"/>
          <p:cNvSpPr>
            <a:spLocks noGrp="1"/>
          </p:cNvSpPr>
          <p:nvPr>
            <p:ph type="sldNum" sz="quarter" idx="5"/>
          </p:nvPr>
        </p:nvSpPr>
        <p:spPr/>
        <p:txBody>
          <a:bodyPr/>
          <a:lstStyle/>
          <a:p>
            <a:fld id="{47CC7DBA-AB27-AD4D-84C5-9771C56A1BA9}" type="slidenum">
              <a:rPr lang="en-US" smtClean="0"/>
              <a:t>11</a:t>
            </a:fld>
            <a:endParaRPr lang="en-US"/>
          </a:p>
        </p:txBody>
      </p:sp>
    </p:spTree>
    <p:extLst>
      <p:ext uri="{BB962C8B-B14F-4D97-AF65-F5344CB8AC3E}">
        <p14:creationId xmlns:p14="http://schemas.microsoft.com/office/powerpoint/2010/main" val="1857229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What compels you to step into a classroom (physical or virtual)?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What matters most to you?</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apple-system"/>
              </a:rPr>
              <a:t>How do you want to be known?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dirty="0">
              <a:solidFill>
                <a:srgbClr val="1A1A1A"/>
              </a:solidFill>
              <a:effectLst/>
              <a:latin typeface="-apple-system"/>
            </a:endParaRPr>
          </a:p>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Elle Hughes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a:p>
            <a:endParaRPr lang="en-US" b="1" dirty="0"/>
          </a:p>
        </p:txBody>
      </p:sp>
      <p:sp>
        <p:nvSpPr>
          <p:cNvPr id="4" name="Slide Number Placeholder 3"/>
          <p:cNvSpPr>
            <a:spLocks noGrp="1"/>
          </p:cNvSpPr>
          <p:nvPr>
            <p:ph type="sldNum" sz="quarter" idx="5"/>
          </p:nvPr>
        </p:nvSpPr>
        <p:spPr/>
        <p:txBody>
          <a:bodyPr/>
          <a:lstStyle/>
          <a:p>
            <a:fld id="{47CC7DBA-AB27-AD4D-84C5-9771C56A1BA9}" type="slidenum">
              <a:rPr lang="en-US" smtClean="0"/>
              <a:t>12</a:t>
            </a:fld>
            <a:endParaRPr lang="en-US"/>
          </a:p>
        </p:txBody>
      </p:sp>
    </p:spTree>
    <p:extLst>
      <p:ext uri="{BB962C8B-B14F-4D97-AF65-F5344CB8AC3E}">
        <p14:creationId xmlns:p14="http://schemas.microsoft.com/office/powerpoint/2010/main" val="261617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3308808"/>
            <a:ext cx="9144000" cy="2406192"/>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828463"/>
            <a:ext cx="8229600" cy="1225021"/>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457200" y="3581135"/>
            <a:ext cx="6400800" cy="14605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The 2021 Teaching Professor Conference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226CCDC-3057-A845-8B73-831E010D3BA8}" type="slidenum">
              <a:rPr lang="en-US" smtClean="0"/>
              <a:pPr/>
              <a:t>‹#›</a:t>
            </a:fld>
            <a:endParaRPr lang="en-US" dirty="0"/>
          </a:p>
        </p:txBody>
      </p:sp>
    </p:spTree>
    <p:extLst>
      <p:ext uri="{BB962C8B-B14F-4D97-AF65-F5344CB8AC3E}">
        <p14:creationId xmlns:p14="http://schemas.microsoft.com/office/powerpoint/2010/main" val="449235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The 2021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1457029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226CCDC-3057-A845-8B73-831E010D3BA8}" type="slidenum">
              <a:rPr lang="en-US" smtClean="0"/>
              <a:t>‹#›</a:t>
            </a:fld>
            <a:endParaRPr lang="en-US"/>
          </a:p>
        </p:txBody>
      </p:sp>
      <p:sp>
        <p:nvSpPr>
          <p:cNvPr id="2" name="Footer Placeholder 1">
            <a:extLst>
              <a:ext uri="{FF2B5EF4-FFF2-40B4-BE49-F238E27FC236}">
                <a16:creationId xmlns:a16="http://schemas.microsoft.com/office/drawing/2014/main" id="{92163003-B54F-A144-B8FC-7B52CD1D6432}"/>
              </a:ext>
            </a:extLst>
          </p:cNvPr>
          <p:cNvSpPr>
            <a:spLocks noGrp="1"/>
          </p:cNvSpPr>
          <p:nvPr>
            <p:ph type="ftr" sz="quarter" idx="12"/>
          </p:nvPr>
        </p:nvSpPr>
        <p:spPr/>
        <p:txBody>
          <a:bodyPr/>
          <a:lstStyle/>
          <a:p>
            <a:r>
              <a:rPr lang="en-US"/>
              <a:t>The 2021 Teaching Professor Conference</a:t>
            </a:r>
            <a:endParaRPr lang="en-US" dirty="0"/>
          </a:p>
        </p:txBody>
      </p:sp>
    </p:spTree>
    <p:extLst>
      <p:ext uri="{BB962C8B-B14F-4D97-AF65-F5344CB8AC3E}">
        <p14:creationId xmlns:p14="http://schemas.microsoft.com/office/powerpoint/2010/main" val="2661000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A4C6-A42E-F149-8FFE-98CABC85073E}"/>
              </a:ext>
            </a:extLst>
          </p:cNvPr>
          <p:cNvSpPr>
            <a:spLocks noGrp="1"/>
          </p:cNvSpPr>
          <p:nvPr>
            <p:ph type="title"/>
          </p:nvPr>
        </p:nvSpPr>
        <p:spPr>
          <a:xfrm>
            <a:off x="457200" y="2032265"/>
            <a:ext cx="8229600" cy="9525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B3886115-2EB8-2A47-A3FA-E5C3878BEADB}"/>
              </a:ext>
            </a:extLst>
          </p:cNvPr>
          <p:cNvSpPr>
            <a:spLocks noGrp="1"/>
          </p:cNvSpPr>
          <p:nvPr>
            <p:ph type="ftr" sz="quarter" idx="10"/>
          </p:nvPr>
        </p:nvSpPr>
        <p:spPr/>
        <p:txBody>
          <a:bodyPr/>
          <a:lstStyle/>
          <a:p>
            <a:r>
              <a:rPr lang="en-US"/>
              <a:t>The 2021 Teaching Professor Virtual Conference</a:t>
            </a:r>
            <a:endParaRPr lang="en-US" dirty="0"/>
          </a:p>
        </p:txBody>
      </p:sp>
      <p:sp>
        <p:nvSpPr>
          <p:cNvPr id="4" name="Slide Number Placeholder 3">
            <a:extLst>
              <a:ext uri="{FF2B5EF4-FFF2-40B4-BE49-F238E27FC236}">
                <a16:creationId xmlns:a16="http://schemas.microsoft.com/office/drawing/2014/main" id="{1704EE03-5A65-034C-97A2-3E11D66DC142}"/>
              </a:ext>
            </a:extLst>
          </p:cNvPr>
          <p:cNvSpPr>
            <a:spLocks noGrp="1"/>
          </p:cNvSpPr>
          <p:nvPr>
            <p:ph type="sldNum" sz="quarter" idx="11"/>
          </p:nvPr>
        </p:nvSpPr>
        <p:spPr/>
        <p:txBody>
          <a:bodyPr/>
          <a:lstStyle/>
          <a:p>
            <a:fld id="{0226CCDC-3057-A845-8B73-831E010D3BA8}" type="slidenum">
              <a:rPr lang="en-US" smtClean="0"/>
              <a:t>‹#›</a:t>
            </a:fld>
            <a:endParaRPr lang="en-US"/>
          </a:p>
        </p:txBody>
      </p:sp>
      <p:pic>
        <p:nvPicPr>
          <p:cNvPr id="6" name="Picture 5">
            <a:extLst>
              <a:ext uri="{FF2B5EF4-FFF2-40B4-BE49-F238E27FC236}">
                <a16:creationId xmlns:a16="http://schemas.microsoft.com/office/drawing/2014/main" id="{9C0C8216-2047-9148-989B-773EA88823D1}"/>
              </a:ext>
            </a:extLst>
          </p:cNvPr>
          <p:cNvPicPr>
            <a:picLocks noChangeAspect="1"/>
          </p:cNvPicPr>
          <p:nvPr userDrawn="1"/>
        </p:nvPicPr>
        <p:blipFill>
          <a:blip r:embed="rId2"/>
          <a:stretch>
            <a:fillRect/>
          </a:stretch>
        </p:blipFill>
        <p:spPr>
          <a:xfrm>
            <a:off x="0" y="0"/>
            <a:ext cx="9144000" cy="915374"/>
          </a:xfrm>
          <a:prstGeom prst="rect">
            <a:avLst/>
          </a:prstGeom>
        </p:spPr>
      </p:pic>
    </p:spTree>
    <p:extLst>
      <p:ext uri="{BB962C8B-B14F-4D97-AF65-F5344CB8AC3E}">
        <p14:creationId xmlns:p14="http://schemas.microsoft.com/office/powerpoint/2010/main" val="187795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2FE8-FCBD-1A4D-B123-337F6E619536}"/>
              </a:ext>
            </a:extLst>
          </p:cNvPr>
          <p:cNvSpPr>
            <a:spLocks noGrp="1"/>
          </p:cNvSpPr>
          <p:nvPr>
            <p:ph type="title"/>
          </p:nvPr>
        </p:nvSpPr>
        <p:spPr>
          <a:xfrm>
            <a:off x="457200" y="1171546"/>
            <a:ext cx="8229600" cy="952500"/>
          </a:xfrm>
          <a:noFill/>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A9301E2-5988-2F4C-9CA3-2D3C97029891}"/>
              </a:ext>
            </a:extLst>
          </p:cNvPr>
          <p:cNvSpPr>
            <a:spLocks noGrp="1"/>
          </p:cNvSpPr>
          <p:nvPr>
            <p:ph type="ftr" sz="quarter" idx="10"/>
          </p:nvPr>
        </p:nvSpPr>
        <p:spPr/>
        <p:txBody>
          <a:bodyPr/>
          <a:lstStyle/>
          <a:p>
            <a:r>
              <a:rPr lang="en-US"/>
              <a:t>The 2021 Teaching Professor Conference</a:t>
            </a:r>
            <a:endParaRPr lang="en-US" dirty="0"/>
          </a:p>
        </p:txBody>
      </p:sp>
      <p:sp>
        <p:nvSpPr>
          <p:cNvPr id="4" name="Slide Number Placeholder 3">
            <a:extLst>
              <a:ext uri="{FF2B5EF4-FFF2-40B4-BE49-F238E27FC236}">
                <a16:creationId xmlns:a16="http://schemas.microsoft.com/office/drawing/2014/main" id="{E1FC99D3-6394-6241-BA66-8BDB36702A12}"/>
              </a:ext>
            </a:extLst>
          </p:cNvPr>
          <p:cNvSpPr>
            <a:spLocks noGrp="1"/>
          </p:cNvSpPr>
          <p:nvPr>
            <p:ph type="sldNum" sz="quarter" idx="11"/>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58222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7000">
              <a:srgbClr val="BAD2D1"/>
            </a:gs>
            <a:gs pos="0">
              <a:schemeClr val="accent2"/>
            </a:gs>
            <a:gs pos="100000">
              <a:schemeClr val="bg1"/>
            </a:gs>
          </a:gsLst>
          <a:lin ang="16200000" scaled="0"/>
        </a:gradFill>
        <a:effectLst/>
      </p:bgPr>
    </p:bg>
    <p:spTree>
      <p:nvGrpSpPr>
        <p:cNvPr id="1" name=""/>
        <p:cNvGrpSpPr/>
        <p:nvPr/>
      </p:nvGrpSpPr>
      <p:grpSpPr>
        <a:xfrm>
          <a:off x="0" y="0"/>
          <a:ext cx="0" cy="0"/>
          <a:chOff x="0" y="0"/>
          <a:chExt cx="0" cy="0"/>
        </a:xfrm>
      </p:grpSpPr>
      <p:sp>
        <p:nvSpPr>
          <p:cNvPr id="4" name="Rectangle 3"/>
          <p:cNvSpPr/>
          <p:nvPr userDrawn="1"/>
        </p:nvSpPr>
        <p:spPr>
          <a:xfrm>
            <a:off x="0" y="5166360"/>
            <a:ext cx="9144000" cy="548639"/>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828463"/>
            <a:ext cx="8229600" cy="1225021"/>
          </a:xfrm>
        </p:spPr>
        <p:txBody>
          <a:bodyPr/>
          <a:lstStyle>
            <a:lvl1pPr algn="l">
              <a:defRPr>
                <a:solidFill>
                  <a:schemeClr val="tx2">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457200" y="3218603"/>
            <a:ext cx="6400800" cy="14605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The 2021 Teaching Professor Conference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226CCDC-3057-A845-8B73-831E010D3BA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812"/>
            <a:ext cx="8229600" cy="952500"/>
          </a:xfrm>
        </p:spPr>
        <p:txBody>
          <a:bodyPr/>
          <a:lstStyle/>
          <a:p>
            <a:r>
              <a:rPr lang="en-US" dirty="0"/>
              <a:t>Click to edit Master title style</a:t>
            </a:r>
          </a:p>
        </p:txBody>
      </p:sp>
      <p:sp>
        <p:nvSpPr>
          <p:cNvPr id="3" name="Content Placeholder 2"/>
          <p:cNvSpPr>
            <a:spLocks noGrp="1"/>
          </p:cNvSpPr>
          <p:nvPr>
            <p:ph idx="1"/>
          </p:nvPr>
        </p:nvSpPr>
        <p:spPr>
          <a:xfrm>
            <a:off x="457200" y="1992312"/>
            <a:ext cx="8229600" cy="31128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The 2021 Teaching Professor Conference</a:t>
            </a:r>
          </a:p>
        </p:txBody>
      </p:sp>
      <p:sp>
        <p:nvSpPr>
          <p:cNvPr id="6" name="Slide Number Placeholder 5"/>
          <p:cNvSpPr>
            <a:spLocks noGrp="1"/>
          </p:cNvSpPr>
          <p:nvPr>
            <p:ph type="sldNum" sz="quarter" idx="12"/>
          </p:nvPr>
        </p:nvSpPr>
        <p:spPr/>
        <p:txBody>
          <a:bodyPr/>
          <a:lstStyle/>
          <a:p>
            <a:fld id="{0226CCDC-3057-A845-8B73-831E010D3BA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62498"/>
            <a:ext cx="3907410" cy="1370540"/>
          </a:xfrm>
        </p:spPr>
        <p:txBody>
          <a:bodyPr/>
          <a:lstStyle/>
          <a:p>
            <a:r>
              <a:rPr lang="en-US" dirty="0"/>
              <a:t>Click to edit Master title style</a:t>
            </a:r>
          </a:p>
        </p:txBody>
      </p:sp>
      <p:sp>
        <p:nvSpPr>
          <p:cNvPr id="3" name="Content Placeholder 2"/>
          <p:cNvSpPr>
            <a:spLocks noGrp="1"/>
          </p:cNvSpPr>
          <p:nvPr>
            <p:ph sz="half" idx="1"/>
          </p:nvPr>
        </p:nvSpPr>
        <p:spPr>
          <a:xfrm>
            <a:off x="457200" y="2441541"/>
            <a:ext cx="4038600" cy="25782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60536" y="0"/>
            <a:ext cx="4383464" cy="5715000"/>
          </a:xfrm>
          <a:solidFill>
            <a:schemeClr val="accent1">
              <a:lumMod val="50000"/>
            </a:schemeClr>
          </a:solidFill>
        </p:spPr>
        <p:txBody>
          <a:bodyPr/>
          <a:lstStyle>
            <a:lvl1pPr>
              <a:defRPr sz="2800"/>
            </a:lvl1pPr>
            <a:lvl2pPr marL="457200" indent="0">
              <a:buNone/>
              <a:defRPr sz="2400">
                <a:solidFill>
                  <a:schemeClr val="bg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a:p>
            <a:pPr lvl="1"/>
            <a:r>
              <a:rPr lang="en-US" dirty="0"/>
              <a:t>Second level</a:t>
            </a:r>
          </a:p>
        </p:txBody>
      </p:sp>
      <p:sp>
        <p:nvSpPr>
          <p:cNvPr id="6" name="Footer Placeholder 5"/>
          <p:cNvSpPr>
            <a:spLocks noGrp="1"/>
          </p:cNvSpPr>
          <p:nvPr>
            <p:ph type="ftr" sz="quarter" idx="11"/>
          </p:nvPr>
        </p:nvSpPr>
        <p:spPr/>
        <p:txBody>
          <a:bodyPr/>
          <a:lstStyle/>
          <a:p>
            <a:r>
              <a:rPr lang="en-US" dirty="0"/>
              <a:t>The 2021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417148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The 2021 Teaching Professor Conference</a:t>
            </a:r>
          </a:p>
        </p:txBody>
      </p:sp>
      <p:sp>
        <p:nvSpPr>
          <p:cNvPr id="9" name="Slide Number Placeholder 8"/>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373253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The 2021 Teaching Professor Conference</a:t>
            </a:r>
          </a:p>
        </p:txBody>
      </p:sp>
      <p:sp>
        <p:nvSpPr>
          <p:cNvPr id="5" name="Slide Number Placeholder 4"/>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4111115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The 2021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1412117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The 2021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40808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5296959"/>
            <a:ext cx="5562600" cy="304271"/>
          </a:xfrm>
          <a:prstGeom prst="rect">
            <a:avLst/>
          </a:prstGeom>
        </p:spPr>
        <p:txBody>
          <a:bodyPr vert="horz" lIns="91440" tIns="45720" rIns="91440" bIns="45720" rtlCol="0" anchor="ctr"/>
          <a:lstStyle>
            <a:lvl1pPr algn="l">
              <a:defRPr sz="1100" b="1" i="0" spc="0">
                <a:solidFill>
                  <a:schemeClr val="tx1">
                    <a:tint val="75000"/>
                  </a:schemeClr>
                </a:solidFill>
                <a:latin typeface="Times New Roman"/>
                <a:cs typeface="Times New Roman"/>
              </a:defRPr>
            </a:lvl1pPr>
          </a:lstStyle>
          <a:p>
            <a:r>
              <a:rPr lang="en-US" dirty="0"/>
              <a:t>The 2021 Teaching Professor Conference</a:t>
            </a: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226CCDC-3057-A845-8B73-831E010D3BA8}" type="slidenum">
              <a:rPr lang="en-US" smtClean="0"/>
              <a:t>‹#›</a:t>
            </a:fld>
            <a:endParaRPr lang="en-US"/>
          </a:p>
        </p:txBody>
      </p:sp>
    </p:spTree>
    <p:extLst>
      <p:ext uri="{BB962C8B-B14F-4D97-AF65-F5344CB8AC3E}">
        <p14:creationId xmlns:p14="http://schemas.microsoft.com/office/powerpoint/2010/main" val="4696816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2" r:id="rId3"/>
    <p:sldLayoutId id="2147483661" r:id="rId4"/>
    <p:sldLayoutId id="2147483652" r:id="rId5"/>
    <p:sldLayoutId id="2147483653" r:id="rId6"/>
    <p:sldLayoutId id="2147483654" r:id="rId7"/>
    <p:sldLayoutId id="2147483655" r:id="rId8"/>
    <p:sldLayoutId id="2147483656" r:id="rId9"/>
    <p:sldLayoutId id="2147483657" r:id="rId10"/>
    <p:sldLayoutId id="2147483660" r:id="rId11"/>
    <p:sldLayoutId id="2147483665" r:id="rId12"/>
  </p:sldLayoutIdLst>
  <p:hf hdr="0" dt="0"/>
  <p:txStyles>
    <p:titleStyle>
      <a:lvl1pPr algn="l" defTabSz="457200" rtl="0" eaLnBrk="1" latinLnBrk="0" hangingPunct="1">
        <a:spcBef>
          <a:spcPct val="0"/>
        </a:spcBef>
        <a:buNone/>
        <a:defRPr sz="4400" b="0" i="0" kern="1200">
          <a:solidFill>
            <a:schemeClr val="tx2">
              <a:lumMod val="50000"/>
            </a:schemeClr>
          </a:solidFill>
          <a:latin typeface="Georgia" charset="0"/>
          <a:ea typeface="Georgia" charset="0"/>
          <a:cs typeface="Georgia" charset="0"/>
        </a:defRPr>
      </a:lvl1pPr>
    </p:titleStyle>
    <p:bodyStyle>
      <a:lvl1pPr marL="342900" indent="-342900" algn="l" defTabSz="457200" rtl="0" eaLnBrk="1" latinLnBrk="0" hangingPunct="1">
        <a:spcBef>
          <a:spcPct val="20000"/>
        </a:spcBef>
        <a:buFont typeface="Arial"/>
        <a:buChar char="•"/>
        <a:defRPr sz="3200" kern="1200">
          <a:solidFill>
            <a:schemeClr val="tx2">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336" y="766301"/>
            <a:ext cx="3907410" cy="2024196"/>
          </a:xfrm>
        </p:spPr>
        <p:txBody>
          <a:bodyPr anchor="ctr">
            <a:normAutofit/>
          </a:bodyPr>
          <a:lstStyle/>
          <a:p>
            <a:pPr>
              <a:lnSpc>
                <a:spcPct val="90000"/>
              </a:lnSpc>
            </a:pPr>
            <a:r>
              <a:rPr lang="en-US" dirty="0"/>
              <a:t>Transforming Classroom Culture</a:t>
            </a:r>
          </a:p>
        </p:txBody>
      </p:sp>
      <p:pic>
        <p:nvPicPr>
          <p:cNvPr id="5" name="Picture 4" descr="A picture containing sidewalk, way&#10;&#10;Description automatically generated">
            <a:extLst>
              <a:ext uri="{FF2B5EF4-FFF2-40B4-BE49-F238E27FC236}">
                <a16:creationId xmlns:a16="http://schemas.microsoft.com/office/drawing/2014/main" id="{56345A41-F679-A448-8AD8-43C0263F145A}"/>
              </a:ext>
            </a:extLst>
          </p:cNvPr>
          <p:cNvPicPr>
            <a:picLocks noChangeAspect="1"/>
          </p:cNvPicPr>
          <p:nvPr/>
        </p:nvPicPr>
        <p:blipFill rotWithShape="1">
          <a:blip r:embed="rId2"/>
          <a:srcRect l="5563" r="41705" b="1"/>
          <a:stretch/>
        </p:blipFill>
        <p:spPr>
          <a:xfrm>
            <a:off x="4760536" y="10"/>
            <a:ext cx="4383464" cy="5714990"/>
          </a:xfrm>
          <a:prstGeom prst="rect">
            <a:avLst/>
          </a:prstGeom>
          <a:noFill/>
        </p:spPr>
      </p:pic>
      <p:sp>
        <p:nvSpPr>
          <p:cNvPr id="10" name="Footer Placeholder 4">
            <a:extLst>
              <a:ext uri="{FF2B5EF4-FFF2-40B4-BE49-F238E27FC236}">
                <a16:creationId xmlns:a16="http://schemas.microsoft.com/office/drawing/2014/main" id="{031B4B73-CF5D-4BA9-8244-C6543E4E22DF}"/>
              </a:ext>
            </a:extLst>
          </p:cNvPr>
          <p:cNvSpPr>
            <a:spLocks noGrp="1"/>
          </p:cNvSpPr>
          <p:nvPr>
            <p:ph type="ftr" sz="quarter" idx="11"/>
          </p:nvPr>
        </p:nvSpPr>
        <p:spPr>
          <a:xfrm>
            <a:off x="457200" y="5296959"/>
            <a:ext cx="5562600" cy="304271"/>
          </a:xfrm>
        </p:spPr>
        <p:txBody>
          <a:bodyPr/>
          <a:lstStyle/>
          <a:p>
            <a:pPr>
              <a:spcAft>
                <a:spcPts val="600"/>
              </a:spcAft>
            </a:pPr>
            <a:r>
              <a:rPr lang="en-US"/>
              <a:t>The 2021 Teaching Professor Conference</a:t>
            </a:r>
          </a:p>
        </p:txBody>
      </p:sp>
      <p:sp>
        <p:nvSpPr>
          <p:cNvPr id="12" name="Slide Number Placeholder 5">
            <a:extLst>
              <a:ext uri="{FF2B5EF4-FFF2-40B4-BE49-F238E27FC236}">
                <a16:creationId xmlns:a16="http://schemas.microsoft.com/office/drawing/2014/main" id="{76003202-7763-4CAC-BE5B-2C056E66C701}"/>
              </a:ext>
            </a:extLst>
          </p:cNvPr>
          <p:cNvSpPr>
            <a:spLocks noGrp="1"/>
          </p:cNvSpPr>
          <p:nvPr>
            <p:ph type="sldNum" sz="quarter" idx="12"/>
          </p:nvPr>
        </p:nvSpPr>
        <p:spPr>
          <a:xfrm>
            <a:off x="6553200" y="5296959"/>
            <a:ext cx="2133600" cy="304271"/>
          </a:xfrm>
        </p:spPr>
        <p:txBody>
          <a:bodyPr/>
          <a:lstStyle/>
          <a:p>
            <a:pPr>
              <a:spcAft>
                <a:spcPts val="600"/>
              </a:spcAft>
            </a:pPr>
            <a:fld id="{0226CCDC-3057-A845-8B73-831E010D3BA8}" type="slidenum">
              <a:rPr lang="en-US" smtClean="0"/>
              <a:pPr>
                <a:spcAft>
                  <a:spcPts val="600"/>
                </a:spcAft>
              </a:pPr>
              <a:t>1</a:t>
            </a:fld>
            <a:endParaRPr lang="en-US"/>
          </a:p>
        </p:txBody>
      </p:sp>
      <p:pic>
        <p:nvPicPr>
          <p:cNvPr id="13" name="Picture 12" descr="Logo&#10;&#10;Description automatically generated">
            <a:extLst>
              <a:ext uri="{FF2B5EF4-FFF2-40B4-BE49-F238E27FC236}">
                <a16:creationId xmlns:a16="http://schemas.microsoft.com/office/drawing/2014/main" id="{82E761E9-BE66-6E47-A2B3-B401DCC6529D}"/>
              </a:ext>
            </a:extLst>
          </p:cNvPr>
          <p:cNvPicPr>
            <a:picLocks noChangeAspect="1"/>
          </p:cNvPicPr>
          <p:nvPr/>
        </p:nvPicPr>
        <p:blipFill>
          <a:blip r:embed="rId3"/>
          <a:stretch>
            <a:fillRect/>
          </a:stretch>
        </p:blipFill>
        <p:spPr>
          <a:xfrm>
            <a:off x="5612843" y="4358860"/>
            <a:ext cx="2682744" cy="1099660"/>
          </a:xfrm>
          <a:prstGeom prst="rect">
            <a:avLst/>
          </a:prstGeom>
        </p:spPr>
      </p:pic>
    </p:spTree>
    <p:extLst>
      <p:ext uri="{BB962C8B-B14F-4D97-AF65-F5344CB8AC3E}">
        <p14:creationId xmlns:p14="http://schemas.microsoft.com/office/powerpoint/2010/main" val="4145460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61ABEBE-3094-48CC-ADFC-FDCB4CC5AA4A}"/>
              </a:ext>
            </a:extLst>
          </p:cNvPr>
          <p:cNvSpPr>
            <a:spLocks noGrp="1"/>
          </p:cNvSpPr>
          <p:nvPr>
            <p:ph type="ftr" sz="quarter" idx="10"/>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58067A8E-10C7-45CE-AD10-FD9F07D86129}"/>
              </a:ext>
            </a:extLst>
          </p:cNvPr>
          <p:cNvSpPr>
            <a:spLocks noGrp="1"/>
          </p:cNvSpPr>
          <p:nvPr>
            <p:ph type="sldNum" sz="quarter" idx="11"/>
          </p:nvPr>
        </p:nvSpPr>
        <p:spPr/>
        <p:txBody>
          <a:bodyPr/>
          <a:lstStyle/>
          <a:p>
            <a:fld id="{0226CCDC-3057-A845-8B73-831E010D3BA8}" type="slidenum">
              <a:rPr lang="en-US" smtClean="0"/>
              <a:pPr/>
              <a:t>10</a:t>
            </a:fld>
            <a:endParaRPr lang="en-US" dirty="0"/>
          </a:p>
        </p:txBody>
      </p:sp>
      <p:pic>
        <p:nvPicPr>
          <p:cNvPr id="8" name="Picture 7" descr="A picture containing tree, outdoor, person&#10;&#10;Description automatically generated">
            <a:extLst>
              <a:ext uri="{FF2B5EF4-FFF2-40B4-BE49-F238E27FC236}">
                <a16:creationId xmlns:a16="http://schemas.microsoft.com/office/drawing/2014/main" id="{93B8E0D1-34EC-45B2-B24E-1C1E5D7E062E}"/>
              </a:ext>
            </a:extLst>
          </p:cNvPr>
          <p:cNvPicPr>
            <a:picLocks noChangeAspect="1"/>
          </p:cNvPicPr>
          <p:nvPr/>
        </p:nvPicPr>
        <p:blipFill>
          <a:blip r:embed="rId3"/>
          <a:stretch>
            <a:fillRect/>
          </a:stretch>
        </p:blipFill>
        <p:spPr>
          <a:xfrm>
            <a:off x="1464100" y="1078494"/>
            <a:ext cx="6215800" cy="4116959"/>
          </a:xfrm>
          <a:prstGeom prst="rect">
            <a:avLst/>
          </a:prstGeom>
        </p:spPr>
      </p:pic>
    </p:spTree>
    <p:extLst>
      <p:ext uri="{BB962C8B-B14F-4D97-AF65-F5344CB8AC3E}">
        <p14:creationId xmlns:p14="http://schemas.microsoft.com/office/powerpoint/2010/main" val="1712239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61ABEBE-3094-48CC-ADFC-FDCB4CC5AA4A}"/>
              </a:ext>
            </a:extLst>
          </p:cNvPr>
          <p:cNvSpPr>
            <a:spLocks noGrp="1"/>
          </p:cNvSpPr>
          <p:nvPr>
            <p:ph type="ftr" sz="quarter" idx="10"/>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58067A8E-10C7-45CE-AD10-FD9F07D86129}"/>
              </a:ext>
            </a:extLst>
          </p:cNvPr>
          <p:cNvSpPr>
            <a:spLocks noGrp="1"/>
          </p:cNvSpPr>
          <p:nvPr>
            <p:ph type="sldNum" sz="quarter" idx="11"/>
          </p:nvPr>
        </p:nvSpPr>
        <p:spPr/>
        <p:txBody>
          <a:bodyPr/>
          <a:lstStyle/>
          <a:p>
            <a:fld id="{0226CCDC-3057-A845-8B73-831E010D3BA8}" type="slidenum">
              <a:rPr lang="en-US" smtClean="0"/>
              <a:pPr/>
              <a:t>11</a:t>
            </a:fld>
            <a:endParaRPr lang="en-US" dirty="0"/>
          </a:p>
        </p:txBody>
      </p:sp>
      <p:pic>
        <p:nvPicPr>
          <p:cNvPr id="6" name="Picture 5" descr="A picture containing person, blue&#10;&#10;Description automatically generated">
            <a:extLst>
              <a:ext uri="{FF2B5EF4-FFF2-40B4-BE49-F238E27FC236}">
                <a16:creationId xmlns:a16="http://schemas.microsoft.com/office/drawing/2014/main" id="{B355AC4A-F082-4401-9898-C8BB9D6E2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495" y="966354"/>
            <a:ext cx="2809010" cy="4213515"/>
          </a:xfrm>
          <a:prstGeom prst="rect">
            <a:avLst/>
          </a:prstGeom>
        </p:spPr>
      </p:pic>
    </p:spTree>
    <p:extLst>
      <p:ext uri="{BB962C8B-B14F-4D97-AF65-F5344CB8AC3E}">
        <p14:creationId xmlns:p14="http://schemas.microsoft.com/office/powerpoint/2010/main" val="2397860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61ABEBE-3094-48CC-ADFC-FDCB4CC5AA4A}"/>
              </a:ext>
            </a:extLst>
          </p:cNvPr>
          <p:cNvSpPr>
            <a:spLocks noGrp="1"/>
          </p:cNvSpPr>
          <p:nvPr>
            <p:ph type="ftr" sz="quarter" idx="10"/>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58067A8E-10C7-45CE-AD10-FD9F07D86129}"/>
              </a:ext>
            </a:extLst>
          </p:cNvPr>
          <p:cNvSpPr>
            <a:spLocks noGrp="1"/>
          </p:cNvSpPr>
          <p:nvPr>
            <p:ph type="sldNum" sz="quarter" idx="11"/>
          </p:nvPr>
        </p:nvSpPr>
        <p:spPr/>
        <p:txBody>
          <a:bodyPr/>
          <a:lstStyle/>
          <a:p>
            <a:fld id="{0226CCDC-3057-A845-8B73-831E010D3BA8}" type="slidenum">
              <a:rPr lang="en-US" smtClean="0"/>
              <a:pPr/>
              <a:t>12</a:t>
            </a:fld>
            <a:endParaRPr lang="en-US" dirty="0"/>
          </a:p>
        </p:txBody>
      </p:sp>
      <p:pic>
        <p:nvPicPr>
          <p:cNvPr id="7" name="Picture 6" descr="A picture containing person, outdoor, sky, crowd&#10;&#10;Description automatically generated">
            <a:extLst>
              <a:ext uri="{FF2B5EF4-FFF2-40B4-BE49-F238E27FC236}">
                <a16:creationId xmlns:a16="http://schemas.microsoft.com/office/drawing/2014/main" id="{4DC5F870-C2FE-4C6B-97FA-6C3DA8FF8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567" y="976745"/>
            <a:ext cx="2822865" cy="4234297"/>
          </a:xfrm>
          <a:prstGeom prst="rect">
            <a:avLst/>
          </a:prstGeom>
        </p:spPr>
      </p:pic>
    </p:spTree>
    <p:extLst>
      <p:ext uri="{BB962C8B-B14F-4D97-AF65-F5344CB8AC3E}">
        <p14:creationId xmlns:p14="http://schemas.microsoft.com/office/powerpoint/2010/main" val="2781031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13</a:t>
            </a:fld>
            <a:endParaRPr lang="en-US"/>
          </a:p>
        </p:txBody>
      </p:sp>
      <p:sp>
        <p:nvSpPr>
          <p:cNvPr id="2" name="TextBox 1">
            <a:extLst>
              <a:ext uri="{FF2B5EF4-FFF2-40B4-BE49-F238E27FC236}">
                <a16:creationId xmlns:a16="http://schemas.microsoft.com/office/drawing/2014/main" id="{32348219-9342-4770-B17B-2E4E9F66499B}"/>
              </a:ext>
            </a:extLst>
          </p:cNvPr>
          <p:cNvSpPr txBox="1"/>
          <p:nvPr/>
        </p:nvSpPr>
        <p:spPr>
          <a:xfrm>
            <a:off x="698157" y="1580227"/>
            <a:ext cx="4998308" cy="3108543"/>
          </a:xfrm>
          <a:prstGeom prst="rect">
            <a:avLst/>
          </a:prstGeom>
          <a:noFill/>
        </p:spPr>
        <p:txBody>
          <a:bodyPr wrap="square" rtlCol="0">
            <a:spAutoFit/>
          </a:bodyPr>
          <a:lstStyle/>
          <a:p>
            <a:r>
              <a:rPr lang="en-US" sz="2800" dirty="0"/>
              <a:t>“Understanding my identity is the first and crucial step in finding new ways to teach: Nothing I do differently as a teacher will make any difference to anyone if it is not rooted in my nature.”</a:t>
            </a:r>
          </a:p>
        </p:txBody>
      </p:sp>
      <p:sp>
        <p:nvSpPr>
          <p:cNvPr id="6" name="TextBox 5">
            <a:extLst>
              <a:ext uri="{FF2B5EF4-FFF2-40B4-BE49-F238E27FC236}">
                <a16:creationId xmlns:a16="http://schemas.microsoft.com/office/drawing/2014/main" id="{561C537A-E24E-458B-98E1-92289AA07117}"/>
              </a:ext>
            </a:extLst>
          </p:cNvPr>
          <p:cNvSpPr txBox="1"/>
          <p:nvPr/>
        </p:nvSpPr>
        <p:spPr>
          <a:xfrm>
            <a:off x="4572000" y="4815454"/>
            <a:ext cx="4423719" cy="338554"/>
          </a:xfrm>
          <a:prstGeom prst="rect">
            <a:avLst/>
          </a:prstGeom>
          <a:noFill/>
        </p:spPr>
        <p:txBody>
          <a:bodyPr wrap="square" rtlCol="0">
            <a:spAutoFit/>
          </a:bodyPr>
          <a:lstStyle/>
          <a:p>
            <a:r>
              <a:rPr lang="en-US" sz="1600" dirty="0"/>
              <a:t>Parker Palmer, </a:t>
            </a:r>
            <a:r>
              <a:rPr lang="en-US" sz="1600" i="1" dirty="0"/>
              <a:t>The Courage to Teach</a:t>
            </a:r>
            <a:r>
              <a:rPr lang="en-US" sz="1600" dirty="0"/>
              <a:t>, page 74</a:t>
            </a:r>
          </a:p>
        </p:txBody>
      </p:sp>
      <p:pic>
        <p:nvPicPr>
          <p:cNvPr id="8" name="Picture 7">
            <a:extLst>
              <a:ext uri="{FF2B5EF4-FFF2-40B4-BE49-F238E27FC236}">
                <a16:creationId xmlns:a16="http://schemas.microsoft.com/office/drawing/2014/main" id="{C3D6A9D0-9FF6-47B3-A412-4A2FC1B2741A}"/>
              </a:ext>
            </a:extLst>
          </p:cNvPr>
          <p:cNvPicPr>
            <a:picLocks noChangeAspect="1"/>
          </p:cNvPicPr>
          <p:nvPr/>
        </p:nvPicPr>
        <p:blipFill rotWithShape="1">
          <a:blip r:embed="rId3"/>
          <a:srcRect l="26621" t="9099" r="25000"/>
          <a:stretch/>
        </p:blipFill>
        <p:spPr>
          <a:xfrm>
            <a:off x="5869459" y="1547888"/>
            <a:ext cx="2997386" cy="3167978"/>
          </a:xfrm>
          <a:prstGeom prst="rect">
            <a:avLst/>
          </a:prstGeom>
        </p:spPr>
      </p:pic>
    </p:spTree>
    <p:extLst>
      <p:ext uri="{BB962C8B-B14F-4D97-AF65-F5344CB8AC3E}">
        <p14:creationId xmlns:p14="http://schemas.microsoft.com/office/powerpoint/2010/main" val="1334023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14</a:t>
            </a:fld>
            <a:endParaRPr lang="en-US"/>
          </a:p>
        </p:txBody>
      </p:sp>
      <p:sp>
        <p:nvSpPr>
          <p:cNvPr id="2" name="TextBox 1">
            <a:extLst>
              <a:ext uri="{FF2B5EF4-FFF2-40B4-BE49-F238E27FC236}">
                <a16:creationId xmlns:a16="http://schemas.microsoft.com/office/drawing/2014/main" id="{32348219-9342-4770-B17B-2E4E9F66499B}"/>
              </a:ext>
            </a:extLst>
          </p:cNvPr>
          <p:cNvSpPr txBox="1"/>
          <p:nvPr/>
        </p:nvSpPr>
        <p:spPr>
          <a:xfrm>
            <a:off x="698157" y="1580227"/>
            <a:ext cx="3354298" cy="1815882"/>
          </a:xfrm>
          <a:prstGeom prst="rect">
            <a:avLst/>
          </a:prstGeom>
          <a:noFill/>
        </p:spPr>
        <p:txBody>
          <a:bodyPr wrap="square" rtlCol="0">
            <a:spAutoFit/>
          </a:bodyPr>
          <a:lstStyle/>
          <a:p>
            <a:r>
              <a:rPr lang="en-US" sz="2800" dirty="0"/>
              <a:t>“What good is an education if you must shed who you are?”</a:t>
            </a:r>
          </a:p>
        </p:txBody>
      </p:sp>
      <p:sp>
        <p:nvSpPr>
          <p:cNvPr id="6" name="TextBox 5">
            <a:extLst>
              <a:ext uri="{FF2B5EF4-FFF2-40B4-BE49-F238E27FC236}">
                <a16:creationId xmlns:a16="http://schemas.microsoft.com/office/drawing/2014/main" id="{561C537A-E24E-458B-98E1-92289AA07117}"/>
              </a:ext>
            </a:extLst>
          </p:cNvPr>
          <p:cNvSpPr txBox="1"/>
          <p:nvPr/>
        </p:nvSpPr>
        <p:spPr>
          <a:xfrm>
            <a:off x="4572000" y="4815454"/>
            <a:ext cx="4423719" cy="584775"/>
          </a:xfrm>
          <a:prstGeom prst="rect">
            <a:avLst/>
          </a:prstGeom>
          <a:noFill/>
        </p:spPr>
        <p:txBody>
          <a:bodyPr wrap="square" rtlCol="0">
            <a:spAutoFit/>
          </a:bodyPr>
          <a:lstStyle/>
          <a:p>
            <a:r>
              <a:rPr lang="en-US" sz="1600" dirty="0"/>
              <a:t>Bettina Love, </a:t>
            </a:r>
            <a:r>
              <a:rPr lang="en-US" sz="1600" i="1" dirty="0"/>
              <a:t>We Want To Do More Than Survive</a:t>
            </a:r>
            <a:r>
              <a:rPr lang="en-US" sz="1600" dirty="0"/>
              <a:t>, page 44</a:t>
            </a:r>
          </a:p>
        </p:txBody>
      </p:sp>
      <p:pic>
        <p:nvPicPr>
          <p:cNvPr id="7" name="Picture 6" descr="A picture containing person&#10;&#10;Description automatically generated">
            <a:extLst>
              <a:ext uri="{FF2B5EF4-FFF2-40B4-BE49-F238E27FC236}">
                <a16:creationId xmlns:a16="http://schemas.microsoft.com/office/drawing/2014/main" id="{61A8B18E-3EAE-44A3-A097-AA7E725A098F}"/>
              </a:ext>
            </a:extLst>
          </p:cNvPr>
          <p:cNvPicPr>
            <a:picLocks noChangeAspect="1"/>
          </p:cNvPicPr>
          <p:nvPr/>
        </p:nvPicPr>
        <p:blipFill>
          <a:blip r:embed="rId3"/>
          <a:stretch>
            <a:fillRect/>
          </a:stretch>
        </p:blipFill>
        <p:spPr>
          <a:xfrm>
            <a:off x="4625686" y="929986"/>
            <a:ext cx="3855027" cy="3855027"/>
          </a:xfrm>
          <a:prstGeom prst="rect">
            <a:avLst/>
          </a:prstGeom>
        </p:spPr>
      </p:pic>
    </p:spTree>
    <p:extLst>
      <p:ext uri="{BB962C8B-B14F-4D97-AF65-F5344CB8AC3E}">
        <p14:creationId xmlns:p14="http://schemas.microsoft.com/office/powerpoint/2010/main" val="1902958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55B1-6AB9-486A-869A-ED99DAF04456}"/>
              </a:ext>
            </a:extLst>
          </p:cNvPr>
          <p:cNvSpPr>
            <a:spLocks noGrp="1"/>
          </p:cNvSpPr>
          <p:nvPr>
            <p:ph type="ctrTitle"/>
          </p:nvPr>
        </p:nvSpPr>
        <p:spPr/>
        <p:txBody>
          <a:bodyPr/>
          <a:lstStyle/>
          <a:p>
            <a:r>
              <a:rPr lang="en-US" dirty="0"/>
              <a:t>The role of emotion</a:t>
            </a:r>
          </a:p>
        </p:txBody>
      </p:sp>
      <p:sp>
        <p:nvSpPr>
          <p:cNvPr id="4" name="Footer Placeholder 3">
            <a:extLst>
              <a:ext uri="{FF2B5EF4-FFF2-40B4-BE49-F238E27FC236}">
                <a16:creationId xmlns:a16="http://schemas.microsoft.com/office/drawing/2014/main" id="{15E3CCED-3F35-4335-AA6C-A22EF7B54196}"/>
              </a:ext>
            </a:extLst>
          </p:cNvPr>
          <p:cNvSpPr>
            <a:spLocks noGrp="1"/>
          </p:cNvSpPr>
          <p:nvPr>
            <p:ph type="ftr" sz="quarter" idx="11"/>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C0DF5196-86CC-49D7-B243-A8AEE96F65DD}"/>
              </a:ext>
            </a:extLst>
          </p:cNvPr>
          <p:cNvSpPr>
            <a:spLocks noGrp="1"/>
          </p:cNvSpPr>
          <p:nvPr>
            <p:ph type="sldNum" sz="quarter" idx="12"/>
          </p:nvPr>
        </p:nvSpPr>
        <p:spPr/>
        <p:txBody>
          <a:bodyPr/>
          <a:lstStyle/>
          <a:p>
            <a:fld id="{0226CCDC-3057-A845-8B73-831E010D3BA8}" type="slidenum">
              <a:rPr lang="en-US" smtClean="0"/>
              <a:pPr/>
              <a:t>15</a:t>
            </a:fld>
            <a:endParaRPr lang="en-US" dirty="0"/>
          </a:p>
        </p:txBody>
      </p:sp>
    </p:spTree>
    <p:extLst>
      <p:ext uri="{BB962C8B-B14F-4D97-AF65-F5344CB8AC3E}">
        <p14:creationId xmlns:p14="http://schemas.microsoft.com/office/powerpoint/2010/main" val="1293505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16</a:t>
            </a:fld>
            <a:endParaRPr lang="en-US"/>
          </a:p>
        </p:txBody>
      </p:sp>
      <p:pic>
        <p:nvPicPr>
          <p:cNvPr id="6" name="Picture 5" descr="A collage of a person&#10;&#10;Description automatically generated with medium confidence">
            <a:extLst>
              <a:ext uri="{FF2B5EF4-FFF2-40B4-BE49-F238E27FC236}">
                <a16:creationId xmlns:a16="http://schemas.microsoft.com/office/drawing/2014/main" id="{2F9966CB-CCD1-4E3F-87F2-FC0C932582FE}"/>
              </a:ext>
            </a:extLst>
          </p:cNvPr>
          <p:cNvPicPr>
            <a:picLocks noChangeAspect="1"/>
          </p:cNvPicPr>
          <p:nvPr/>
        </p:nvPicPr>
        <p:blipFill>
          <a:blip r:embed="rId3"/>
          <a:stretch>
            <a:fillRect/>
          </a:stretch>
        </p:blipFill>
        <p:spPr>
          <a:xfrm>
            <a:off x="2337953" y="924790"/>
            <a:ext cx="4436920" cy="4436920"/>
          </a:xfrm>
          <a:prstGeom prst="rect">
            <a:avLst/>
          </a:prstGeom>
        </p:spPr>
      </p:pic>
    </p:spTree>
    <p:extLst>
      <p:ext uri="{BB962C8B-B14F-4D97-AF65-F5344CB8AC3E}">
        <p14:creationId xmlns:p14="http://schemas.microsoft.com/office/powerpoint/2010/main" val="291414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17</a:t>
            </a:fld>
            <a:endParaRPr lang="en-US"/>
          </a:p>
        </p:txBody>
      </p:sp>
      <p:pic>
        <p:nvPicPr>
          <p:cNvPr id="3" name="Picture 2" descr="A person holding a sparkler&#10;&#10;Description automatically generated with low confidence">
            <a:extLst>
              <a:ext uri="{FF2B5EF4-FFF2-40B4-BE49-F238E27FC236}">
                <a16:creationId xmlns:a16="http://schemas.microsoft.com/office/drawing/2014/main" id="{002069AE-2D0A-4827-A584-574F5DD9FA3F}"/>
              </a:ext>
            </a:extLst>
          </p:cNvPr>
          <p:cNvPicPr>
            <a:picLocks noChangeAspect="1"/>
          </p:cNvPicPr>
          <p:nvPr/>
        </p:nvPicPr>
        <p:blipFill>
          <a:blip r:embed="rId3"/>
          <a:stretch>
            <a:fillRect/>
          </a:stretch>
        </p:blipFill>
        <p:spPr>
          <a:xfrm>
            <a:off x="1329798" y="1059872"/>
            <a:ext cx="6484403" cy="4226203"/>
          </a:xfrm>
          <a:prstGeom prst="rect">
            <a:avLst/>
          </a:prstGeom>
        </p:spPr>
      </p:pic>
    </p:spTree>
    <p:extLst>
      <p:ext uri="{BB962C8B-B14F-4D97-AF65-F5344CB8AC3E}">
        <p14:creationId xmlns:p14="http://schemas.microsoft.com/office/powerpoint/2010/main" val="1873363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18</a:t>
            </a:fld>
            <a:endParaRPr lang="en-US"/>
          </a:p>
        </p:txBody>
      </p:sp>
      <p:pic>
        <p:nvPicPr>
          <p:cNvPr id="6" name="Picture 5">
            <a:extLst>
              <a:ext uri="{FF2B5EF4-FFF2-40B4-BE49-F238E27FC236}">
                <a16:creationId xmlns:a16="http://schemas.microsoft.com/office/drawing/2014/main" id="{E81D93CD-18C3-4812-A8D8-D618E427620A}"/>
              </a:ext>
            </a:extLst>
          </p:cNvPr>
          <p:cNvPicPr>
            <a:picLocks noChangeAspect="1"/>
          </p:cNvPicPr>
          <p:nvPr/>
        </p:nvPicPr>
        <p:blipFill>
          <a:blip r:embed="rId3"/>
          <a:stretch>
            <a:fillRect/>
          </a:stretch>
        </p:blipFill>
        <p:spPr>
          <a:xfrm rot="16200000">
            <a:off x="2466109" y="-17319"/>
            <a:ext cx="4211781" cy="6317672"/>
          </a:xfrm>
          <a:prstGeom prst="rect">
            <a:avLst/>
          </a:prstGeom>
        </p:spPr>
      </p:pic>
    </p:spTree>
    <p:extLst>
      <p:ext uri="{BB962C8B-B14F-4D97-AF65-F5344CB8AC3E}">
        <p14:creationId xmlns:p14="http://schemas.microsoft.com/office/powerpoint/2010/main" val="759512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19</a:t>
            </a:fld>
            <a:endParaRPr lang="en-US"/>
          </a:p>
        </p:txBody>
      </p:sp>
      <p:pic>
        <p:nvPicPr>
          <p:cNvPr id="3" name="Picture 2" descr="A picture containing mammal, dog&#10;&#10;Description automatically generated">
            <a:extLst>
              <a:ext uri="{FF2B5EF4-FFF2-40B4-BE49-F238E27FC236}">
                <a16:creationId xmlns:a16="http://schemas.microsoft.com/office/drawing/2014/main" id="{FFC8B429-4B58-4B1D-ADB5-6849709D1C29}"/>
              </a:ext>
            </a:extLst>
          </p:cNvPr>
          <p:cNvPicPr>
            <a:picLocks noChangeAspect="1"/>
          </p:cNvPicPr>
          <p:nvPr/>
        </p:nvPicPr>
        <p:blipFill rotWithShape="1">
          <a:blip r:embed="rId3"/>
          <a:srcRect t="17151"/>
          <a:stretch/>
        </p:blipFill>
        <p:spPr>
          <a:xfrm>
            <a:off x="2926773" y="1049482"/>
            <a:ext cx="3290454" cy="4089154"/>
          </a:xfrm>
          <a:prstGeom prst="rect">
            <a:avLst/>
          </a:prstGeom>
        </p:spPr>
      </p:pic>
    </p:spTree>
    <p:extLst>
      <p:ext uri="{BB962C8B-B14F-4D97-AF65-F5344CB8AC3E}">
        <p14:creationId xmlns:p14="http://schemas.microsoft.com/office/powerpoint/2010/main" val="332846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720C-EB2B-474A-84AE-9204E1D7B784}"/>
              </a:ext>
            </a:extLst>
          </p:cNvPr>
          <p:cNvSpPr>
            <a:spLocks noGrp="1"/>
          </p:cNvSpPr>
          <p:nvPr>
            <p:ph type="title"/>
          </p:nvPr>
        </p:nvSpPr>
        <p:spPr/>
        <p:txBody>
          <a:bodyPr/>
          <a:lstStyle/>
          <a:p>
            <a:r>
              <a:rPr lang="en-US" dirty="0"/>
              <a:t>Presented by</a:t>
            </a:r>
          </a:p>
        </p:txBody>
      </p:sp>
      <p:sp>
        <p:nvSpPr>
          <p:cNvPr id="3" name="Content Placeholder 2">
            <a:extLst>
              <a:ext uri="{FF2B5EF4-FFF2-40B4-BE49-F238E27FC236}">
                <a16:creationId xmlns:a16="http://schemas.microsoft.com/office/drawing/2014/main" id="{56553B13-F4B1-E24F-AD3E-68513961A14C}"/>
              </a:ext>
            </a:extLst>
          </p:cNvPr>
          <p:cNvSpPr>
            <a:spLocks noGrp="1"/>
          </p:cNvSpPr>
          <p:nvPr>
            <p:ph sz="half" idx="1"/>
          </p:nvPr>
        </p:nvSpPr>
        <p:spPr/>
        <p:txBody>
          <a:bodyPr/>
          <a:lstStyle/>
          <a:p>
            <a:pPr marL="0" indent="0">
              <a:buNone/>
            </a:pPr>
            <a:r>
              <a:rPr lang="en-US" dirty="0"/>
              <a:t>Dr. Liz Norell</a:t>
            </a:r>
          </a:p>
          <a:p>
            <a:pPr marL="0" indent="0">
              <a:buNone/>
            </a:pPr>
            <a:r>
              <a:rPr lang="en-US" sz="2400" dirty="0"/>
              <a:t>Associate Professor, Political Science</a:t>
            </a:r>
          </a:p>
          <a:p>
            <a:pPr marL="0" indent="0">
              <a:buNone/>
            </a:pPr>
            <a:r>
              <a:rPr lang="en-US" sz="2400" dirty="0"/>
              <a:t>Chattanooga State Community College</a:t>
            </a:r>
          </a:p>
          <a:p>
            <a:pPr marL="0" indent="0">
              <a:buNone/>
            </a:pPr>
            <a:endParaRPr lang="en-US" dirty="0"/>
          </a:p>
        </p:txBody>
      </p:sp>
      <p:sp>
        <p:nvSpPr>
          <p:cNvPr id="7" name="Content Placeholder 6">
            <a:extLst>
              <a:ext uri="{FF2B5EF4-FFF2-40B4-BE49-F238E27FC236}">
                <a16:creationId xmlns:a16="http://schemas.microsoft.com/office/drawing/2014/main" id="{E05AD760-8089-FB4A-AD0B-DC53FDEEE6A2}"/>
              </a:ext>
            </a:extLst>
          </p:cNvPr>
          <p:cNvSpPr>
            <a:spLocks noGrp="1"/>
          </p:cNvSpPr>
          <p:nvPr>
            <p:ph sz="half" idx="2"/>
          </p:nvPr>
        </p:nvSpPr>
        <p:spPr>
          <a:xfrm>
            <a:off x="4572000" y="0"/>
            <a:ext cx="4572000" cy="5715000"/>
          </a:xfrm>
        </p:spPr>
        <p:txBody>
          <a:bodyPr/>
          <a:lstStyle/>
          <a:p>
            <a:pPr marL="0" indent="0">
              <a:buNone/>
            </a:pPr>
            <a:r>
              <a:rPr lang="en-US" dirty="0"/>
              <a:t> </a:t>
            </a:r>
          </a:p>
        </p:txBody>
      </p:sp>
      <p:sp>
        <p:nvSpPr>
          <p:cNvPr id="4" name="Footer Placeholder 3"/>
          <p:cNvSpPr>
            <a:spLocks noGrp="1"/>
          </p:cNvSpPr>
          <p:nvPr>
            <p:ph type="ftr" sz="quarter" idx="11"/>
          </p:nvPr>
        </p:nvSpPr>
        <p:spPr/>
        <p:txBody>
          <a:bodyPr/>
          <a:lstStyle/>
          <a:p>
            <a:r>
              <a:rPr lang="en-US" dirty="0"/>
              <a:t>The 2021 Teaching Professor Conference</a:t>
            </a:r>
          </a:p>
        </p:txBody>
      </p:sp>
      <p:sp>
        <p:nvSpPr>
          <p:cNvPr id="5" name="Slide Number Placeholder 4"/>
          <p:cNvSpPr>
            <a:spLocks noGrp="1"/>
          </p:cNvSpPr>
          <p:nvPr>
            <p:ph type="sldNum" sz="quarter" idx="12"/>
          </p:nvPr>
        </p:nvSpPr>
        <p:spPr/>
        <p:txBody>
          <a:bodyPr/>
          <a:lstStyle/>
          <a:p>
            <a:fld id="{0226CCDC-3057-A845-8B73-831E010D3BA8}" type="slidenum">
              <a:rPr lang="en-US" smtClean="0"/>
              <a:pPr/>
              <a:t>2</a:t>
            </a:fld>
            <a:endParaRPr lang="en-US" dirty="0"/>
          </a:p>
        </p:txBody>
      </p:sp>
      <p:sp>
        <p:nvSpPr>
          <p:cNvPr id="6" name="Rectangle 5"/>
          <p:cNvSpPr/>
          <p:nvPr/>
        </p:nvSpPr>
        <p:spPr>
          <a:xfrm>
            <a:off x="5312004" y="985134"/>
            <a:ext cx="3091992" cy="4034672"/>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Dr. Liz Norell, Associate Professor of Political Science, Chattanooga State Community College">
            <a:extLst>
              <a:ext uri="{FF2B5EF4-FFF2-40B4-BE49-F238E27FC236}">
                <a16:creationId xmlns:a16="http://schemas.microsoft.com/office/drawing/2014/main" id="{7FE7BE1F-5CDC-476D-AFAB-2DB4C3C39F2D}"/>
              </a:ext>
            </a:extLst>
          </p:cNvPr>
          <p:cNvPicPr>
            <a:picLocks noChangeAspect="1"/>
          </p:cNvPicPr>
          <p:nvPr/>
        </p:nvPicPr>
        <p:blipFill>
          <a:blip r:embed="rId2"/>
          <a:stretch>
            <a:fillRect/>
          </a:stretch>
        </p:blipFill>
        <p:spPr>
          <a:xfrm>
            <a:off x="5438128" y="1581287"/>
            <a:ext cx="2842366" cy="2842366"/>
          </a:xfrm>
          <a:prstGeom prst="rect">
            <a:avLst/>
          </a:prstGeom>
        </p:spPr>
      </p:pic>
    </p:spTree>
    <p:extLst>
      <p:ext uri="{BB962C8B-B14F-4D97-AF65-F5344CB8AC3E}">
        <p14:creationId xmlns:p14="http://schemas.microsoft.com/office/powerpoint/2010/main" val="1012645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20</a:t>
            </a:fld>
            <a:endParaRPr lang="en-US"/>
          </a:p>
        </p:txBody>
      </p:sp>
      <p:pic>
        <p:nvPicPr>
          <p:cNvPr id="6" name="Picture 5" descr="A picture containing tree, outdoor, frisbee, person&#10;&#10;Description automatically generated">
            <a:extLst>
              <a:ext uri="{FF2B5EF4-FFF2-40B4-BE49-F238E27FC236}">
                <a16:creationId xmlns:a16="http://schemas.microsoft.com/office/drawing/2014/main" id="{77F60FA2-8B6B-42D0-AF01-126B2F157E81}"/>
              </a:ext>
            </a:extLst>
          </p:cNvPr>
          <p:cNvPicPr>
            <a:picLocks noChangeAspect="1"/>
          </p:cNvPicPr>
          <p:nvPr/>
        </p:nvPicPr>
        <p:blipFill>
          <a:blip r:embed="rId3"/>
          <a:stretch>
            <a:fillRect/>
          </a:stretch>
        </p:blipFill>
        <p:spPr>
          <a:xfrm>
            <a:off x="1433946" y="1039471"/>
            <a:ext cx="6276108" cy="4167488"/>
          </a:xfrm>
          <a:prstGeom prst="rect">
            <a:avLst/>
          </a:prstGeom>
        </p:spPr>
      </p:pic>
    </p:spTree>
    <p:extLst>
      <p:ext uri="{BB962C8B-B14F-4D97-AF65-F5344CB8AC3E}">
        <p14:creationId xmlns:p14="http://schemas.microsoft.com/office/powerpoint/2010/main" val="3324512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21</a:t>
            </a:fld>
            <a:endParaRPr lang="en-US"/>
          </a:p>
        </p:txBody>
      </p:sp>
      <p:pic>
        <p:nvPicPr>
          <p:cNvPr id="3" name="Picture 2" descr="A picture containing person, ground, outdoor, sport&#10;&#10;Description automatically generated">
            <a:extLst>
              <a:ext uri="{FF2B5EF4-FFF2-40B4-BE49-F238E27FC236}">
                <a16:creationId xmlns:a16="http://schemas.microsoft.com/office/drawing/2014/main" id="{68E88347-06B4-4744-8484-DA014506026D}"/>
              </a:ext>
            </a:extLst>
          </p:cNvPr>
          <p:cNvPicPr>
            <a:picLocks noChangeAspect="1"/>
          </p:cNvPicPr>
          <p:nvPr/>
        </p:nvPicPr>
        <p:blipFill>
          <a:blip r:embed="rId3"/>
          <a:stretch>
            <a:fillRect/>
          </a:stretch>
        </p:blipFill>
        <p:spPr>
          <a:xfrm>
            <a:off x="1377419" y="1036686"/>
            <a:ext cx="6389162" cy="4260273"/>
          </a:xfrm>
          <a:prstGeom prst="rect">
            <a:avLst/>
          </a:prstGeom>
        </p:spPr>
      </p:pic>
    </p:spTree>
    <p:extLst>
      <p:ext uri="{BB962C8B-B14F-4D97-AF65-F5344CB8AC3E}">
        <p14:creationId xmlns:p14="http://schemas.microsoft.com/office/powerpoint/2010/main" val="401530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22</a:t>
            </a:fld>
            <a:endParaRPr lang="en-US"/>
          </a:p>
        </p:txBody>
      </p:sp>
      <p:pic>
        <p:nvPicPr>
          <p:cNvPr id="6" name="Picture 5" descr="A person looking at the camera&#10;&#10;Description automatically generated with medium confidence">
            <a:extLst>
              <a:ext uri="{FF2B5EF4-FFF2-40B4-BE49-F238E27FC236}">
                <a16:creationId xmlns:a16="http://schemas.microsoft.com/office/drawing/2014/main" id="{135A6AB7-C439-4B9B-B766-E8DE4970F553}"/>
              </a:ext>
            </a:extLst>
          </p:cNvPr>
          <p:cNvPicPr>
            <a:picLocks noChangeAspect="1"/>
          </p:cNvPicPr>
          <p:nvPr/>
        </p:nvPicPr>
        <p:blipFill>
          <a:blip r:embed="rId3"/>
          <a:stretch>
            <a:fillRect/>
          </a:stretch>
        </p:blipFill>
        <p:spPr>
          <a:xfrm>
            <a:off x="1790700" y="1070099"/>
            <a:ext cx="5562599" cy="4226860"/>
          </a:xfrm>
          <a:prstGeom prst="rect">
            <a:avLst/>
          </a:prstGeom>
        </p:spPr>
      </p:pic>
    </p:spTree>
    <p:extLst>
      <p:ext uri="{BB962C8B-B14F-4D97-AF65-F5344CB8AC3E}">
        <p14:creationId xmlns:p14="http://schemas.microsoft.com/office/powerpoint/2010/main" val="2048222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B22DA7-0A0D-4B25-914A-74F1F2FC1B45}"/>
              </a:ext>
            </a:extLst>
          </p:cNvPr>
          <p:cNvSpPr>
            <a:spLocks noGrp="1"/>
          </p:cNvSpPr>
          <p:nvPr>
            <p:ph type="ftr" sz="quarter" idx="11"/>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FB418501-477A-4EA7-99C8-6D2450AD3B40}"/>
              </a:ext>
            </a:extLst>
          </p:cNvPr>
          <p:cNvSpPr>
            <a:spLocks noGrp="1"/>
          </p:cNvSpPr>
          <p:nvPr>
            <p:ph type="sldNum" sz="quarter" idx="12"/>
          </p:nvPr>
        </p:nvSpPr>
        <p:spPr/>
        <p:txBody>
          <a:bodyPr/>
          <a:lstStyle/>
          <a:p>
            <a:fld id="{0226CCDC-3057-A845-8B73-831E010D3BA8}" type="slidenum">
              <a:rPr lang="en-US" smtClean="0"/>
              <a:pPr/>
              <a:t>23</a:t>
            </a:fld>
            <a:endParaRPr lang="en-US" dirty="0"/>
          </a:p>
        </p:txBody>
      </p:sp>
      <p:pic>
        <p:nvPicPr>
          <p:cNvPr id="1028" name="Picture 4" descr="WHERE'S WALDO? | International SalonSpa Business Network">
            <a:extLst>
              <a:ext uri="{FF2B5EF4-FFF2-40B4-BE49-F238E27FC236}">
                <a16:creationId xmlns:a16="http://schemas.microsoft.com/office/drawing/2014/main" id="{F582F321-A13C-4A38-B26F-1C8D5B8A8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325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24</a:t>
            </a:fld>
            <a:endParaRPr lang="en-US"/>
          </a:p>
        </p:txBody>
      </p:sp>
      <p:pic>
        <p:nvPicPr>
          <p:cNvPr id="7" name="Picture 6" descr="A picture containing person, ground, outdoor, sport&#10;&#10;Description automatically generated">
            <a:extLst>
              <a:ext uri="{FF2B5EF4-FFF2-40B4-BE49-F238E27FC236}">
                <a16:creationId xmlns:a16="http://schemas.microsoft.com/office/drawing/2014/main" id="{C60C2883-0C90-46DE-B026-5FC2D9956EE1}"/>
              </a:ext>
            </a:extLst>
          </p:cNvPr>
          <p:cNvPicPr>
            <a:picLocks noChangeAspect="1"/>
          </p:cNvPicPr>
          <p:nvPr/>
        </p:nvPicPr>
        <p:blipFill>
          <a:blip r:embed="rId3"/>
          <a:stretch>
            <a:fillRect/>
          </a:stretch>
        </p:blipFill>
        <p:spPr>
          <a:xfrm>
            <a:off x="1377419" y="1036686"/>
            <a:ext cx="6389162" cy="4260273"/>
          </a:xfrm>
          <a:prstGeom prst="rect">
            <a:avLst/>
          </a:prstGeom>
        </p:spPr>
      </p:pic>
    </p:spTree>
    <p:extLst>
      <p:ext uri="{BB962C8B-B14F-4D97-AF65-F5344CB8AC3E}">
        <p14:creationId xmlns:p14="http://schemas.microsoft.com/office/powerpoint/2010/main" val="22120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B22DA7-0A0D-4B25-914A-74F1F2FC1B45}"/>
              </a:ext>
            </a:extLst>
          </p:cNvPr>
          <p:cNvSpPr>
            <a:spLocks noGrp="1"/>
          </p:cNvSpPr>
          <p:nvPr>
            <p:ph type="ftr" sz="quarter" idx="11"/>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FB418501-477A-4EA7-99C8-6D2450AD3B40}"/>
              </a:ext>
            </a:extLst>
          </p:cNvPr>
          <p:cNvSpPr>
            <a:spLocks noGrp="1"/>
          </p:cNvSpPr>
          <p:nvPr>
            <p:ph type="sldNum" sz="quarter" idx="12"/>
          </p:nvPr>
        </p:nvSpPr>
        <p:spPr/>
        <p:txBody>
          <a:bodyPr/>
          <a:lstStyle/>
          <a:p>
            <a:fld id="{0226CCDC-3057-A845-8B73-831E010D3BA8}" type="slidenum">
              <a:rPr lang="en-US" smtClean="0"/>
              <a:pPr/>
              <a:t>25</a:t>
            </a:fld>
            <a:endParaRPr lang="en-US" dirty="0"/>
          </a:p>
        </p:txBody>
      </p:sp>
      <p:pic>
        <p:nvPicPr>
          <p:cNvPr id="1028" name="Picture 4" descr="WHERE'S WALDO? | International SalonSpa Business Network">
            <a:extLst>
              <a:ext uri="{FF2B5EF4-FFF2-40B4-BE49-F238E27FC236}">
                <a16:creationId xmlns:a16="http://schemas.microsoft.com/office/drawing/2014/main" id="{F582F321-A13C-4A38-B26F-1C8D5B8A8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93898C83-55AC-4BE3-BDFE-8C9495F24EFB}"/>
              </a:ext>
            </a:extLst>
          </p:cNvPr>
          <p:cNvSpPr/>
          <p:nvPr/>
        </p:nvSpPr>
        <p:spPr>
          <a:xfrm>
            <a:off x="7845136" y="1205877"/>
            <a:ext cx="550719" cy="799568"/>
          </a:xfrm>
          <a:prstGeom prst="ellipse">
            <a:avLst/>
          </a:prstGeom>
          <a:noFill/>
          <a:ln w="571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616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26</a:t>
            </a:fld>
            <a:endParaRPr lang="en-US"/>
          </a:p>
        </p:txBody>
      </p:sp>
      <p:sp>
        <p:nvSpPr>
          <p:cNvPr id="2" name="TextBox 1">
            <a:extLst>
              <a:ext uri="{FF2B5EF4-FFF2-40B4-BE49-F238E27FC236}">
                <a16:creationId xmlns:a16="http://schemas.microsoft.com/office/drawing/2014/main" id="{32348219-9342-4770-B17B-2E4E9F66499B}"/>
              </a:ext>
            </a:extLst>
          </p:cNvPr>
          <p:cNvSpPr txBox="1"/>
          <p:nvPr/>
        </p:nvSpPr>
        <p:spPr>
          <a:xfrm>
            <a:off x="4763810" y="2006255"/>
            <a:ext cx="3354298" cy="1384995"/>
          </a:xfrm>
          <a:prstGeom prst="rect">
            <a:avLst/>
          </a:prstGeom>
          <a:noFill/>
        </p:spPr>
        <p:txBody>
          <a:bodyPr wrap="square" rtlCol="0">
            <a:spAutoFit/>
          </a:bodyPr>
          <a:lstStyle/>
          <a:p>
            <a:r>
              <a:rPr lang="en-US" sz="2800" dirty="0"/>
              <a:t>“Being vibrant often means being vibrantly yourself."</a:t>
            </a:r>
          </a:p>
        </p:txBody>
      </p:sp>
      <p:sp>
        <p:nvSpPr>
          <p:cNvPr id="6" name="TextBox 5">
            <a:extLst>
              <a:ext uri="{FF2B5EF4-FFF2-40B4-BE49-F238E27FC236}">
                <a16:creationId xmlns:a16="http://schemas.microsoft.com/office/drawing/2014/main" id="{561C537A-E24E-458B-98E1-92289AA07117}"/>
              </a:ext>
            </a:extLst>
          </p:cNvPr>
          <p:cNvSpPr txBox="1"/>
          <p:nvPr/>
        </p:nvSpPr>
        <p:spPr>
          <a:xfrm>
            <a:off x="4341340" y="3759329"/>
            <a:ext cx="4423719" cy="584775"/>
          </a:xfrm>
          <a:prstGeom prst="rect">
            <a:avLst/>
          </a:prstGeom>
          <a:noFill/>
        </p:spPr>
        <p:txBody>
          <a:bodyPr wrap="square" rtlCol="0">
            <a:spAutoFit/>
          </a:bodyPr>
          <a:lstStyle/>
          <a:p>
            <a:pPr algn="r"/>
            <a:r>
              <a:rPr lang="en-US" sz="1600" dirty="0"/>
              <a:t>Sarah Rose Cavanagh, </a:t>
            </a:r>
            <a:br>
              <a:rPr lang="en-US" sz="1600" dirty="0"/>
            </a:br>
            <a:r>
              <a:rPr lang="en-US" sz="1600" i="1" dirty="0"/>
              <a:t>The Spark of Learning</a:t>
            </a:r>
            <a:r>
              <a:rPr lang="en-US" sz="1600" dirty="0"/>
              <a:t>, page 8</a:t>
            </a:r>
          </a:p>
        </p:txBody>
      </p:sp>
      <p:pic>
        <p:nvPicPr>
          <p:cNvPr id="8" name="Picture 7" descr="A picture containing outdoor, person, sunglasses, wearing&#10;&#10;Description automatically generated">
            <a:extLst>
              <a:ext uri="{FF2B5EF4-FFF2-40B4-BE49-F238E27FC236}">
                <a16:creationId xmlns:a16="http://schemas.microsoft.com/office/drawing/2014/main" id="{049323BE-8D9E-4406-8CD6-F8F771CE71F4}"/>
              </a:ext>
            </a:extLst>
          </p:cNvPr>
          <p:cNvPicPr>
            <a:picLocks noChangeAspect="1"/>
          </p:cNvPicPr>
          <p:nvPr/>
        </p:nvPicPr>
        <p:blipFill>
          <a:blip r:embed="rId3"/>
          <a:stretch>
            <a:fillRect/>
          </a:stretch>
        </p:blipFill>
        <p:spPr>
          <a:xfrm>
            <a:off x="778673" y="1064377"/>
            <a:ext cx="3471854" cy="4043464"/>
          </a:xfrm>
          <a:prstGeom prst="rect">
            <a:avLst/>
          </a:prstGeom>
        </p:spPr>
      </p:pic>
    </p:spTree>
    <p:extLst>
      <p:ext uri="{BB962C8B-B14F-4D97-AF65-F5344CB8AC3E}">
        <p14:creationId xmlns:p14="http://schemas.microsoft.com/office/powerpoint/2010/main" val="1924021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27</a:t>
            </a:fld>
            <a:endParaRPr lang="en-US"/>
          </a:p>
        </p:txBody>
      </p:sp>
      <p:pic>
        <p:nvPicPr>
          <p:cNvPr id="3" name="Picture 2" descr="Diagram, engineering drawing&#10;&#10;Description automatically generated">
            <a:extLst>
              <a:ext uri="{FF2B5EF4-FFF2-40B4-BE49-F238E27FC236}">
                <a16:creationId xmlns:a16="http://schemas.microsoft.com/office/drawing/2014/main" id="{43D3E121-F791-4B00-A7EA-2811739CA814}"/>
              </a:ext>
            </a:extLst>
          </p:cNvPr>
          <p:cNvPicPr>
            <a:picLocks noChangeAspect="1"/>
          </p:cNvPicPr>
          <p:nvPr/>
        </p:nvPicPr>
        <p:blipFill>
          <a:blip r:embed="rId3"/>
          <a:stretch>
            <a:fillRect/>
          </a:stretch>
        </p:blipFill>
        <p:spPr>
          <a:xfrm>
            <a:off x="1426152" y="980209"/>
            <a:ext cx="6291695" cy="4194463"/>
          </a:xfrm>
          <a:prstGeom prst="rect">
            <a:avLst/>
          </a:prstGeom>
        </p:spPr>
      </p:pic>
    </p:spTree>
    <p:extLst>
      <p:ext uri="{BB962C8B-B14F-4D97-AF65-F5344CB8AC3E}">
        <p14:creationId xmlns:p14="http://schemas.microsoft.com/office/powerpoint/2010/main" val="3166345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28</a:t>
            </a:fld>
            <a:endParaRPr lang="en-US"/>
          </a:p>
        </p:txBody>
      </p:sp>
      <p:pic>
        <p:nvPicPr>
          <p:cNvPr id="6" name="Picture 5" descr="A person with the hand on the face&#10;&#10;Description automatically generated with medium confidence">
            <a:extLst>
              <a:ext uri="{FF2B5EF4-FFF2-40B4-BE49-F238E27FC236}">
                <a16:creationId xmlns:a16="http://schemas.microsoft.com/office/drawing/2014/main" id="{7167A6DD-2D0A-47F6-A91C-E50BAA3AB82D}"/>
              </a:ext>
            </a:extLst>
          </p:cNvPr>
          <p:cNvPicPr>
            <a:picLocks noChangeAspect="1"/>
          </p:cNvPicPr>
          <p:nvPr/>
        </p:nvPicPr>
        <p:blipFill>
          <a:blip r:embed="rId3"/>
          <a:stretch>
            <a:fillRect/>
          </a:stretch>
        </p:blipFill>
        <p:spPr>
          <a:xfrm>
            <a:off x="1394940" y="997527"/>
            <a:ext cx="6354120" cy="4235822"/>
          </a:xfrm>
          <a:prstGeom prst="rect">
            <a:avLst/>
          </a:prstGeom>
        </p:spPr>
      </p:pic>
    </p:spTree>
    <p:extLst>
      <p:ext uri="{BB962C8B-B14F-4D97-AF65-F5344CB8AC3E}">
        <p14:creationId xmlns:p14="http://schemas.microsoft.com/office/powerpoint/2010/main" val="3082232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So… how do we do this?</a:t>
            </a:r>
          </a:p>
        </p:txBody>
      </p:sp>
      <p:sp>
        <p:nvSpPr>
          <p:cNvPr id="4" name="Slide Number Placeholder 3"/>
          <p:cNvSpPr>
            <a:spLocks noGrp="1"/>
          </p:cNvSpPr>
          <p:nvPr>
            <p:ph type="sldNum" sz="quarter" idx="12"/>
          </p:nvPr>
        </p:nvSpPr>
        <p:spPr/>
        <p:txBody>
          <a:bodyPr/>
          <a:lstStyle/>
          <a:p>
            <a:fld id="{0226CCDC-3057-A845-8B73-831E010D3BA8}" type="slidenum">
              <a:rPr lang="en-US" smtClean="0"/>
              <a:t>29</a:t>
            </a:fld>
            <a:endParaRPr lang="en-US"/>
          </a:p>
        </p:txBody>
      </p:sp>
    </p:spTree>
    <p:extLst>
      <p:ext uri="{BB962C8B-B14F-4D97-AF65-F5344CB8AC3E}">
        <p14:creationId xmlns:p14="http://schemas.microsoft.com/office/powerpoint/2010/main" val="3433525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4F96C5-F3F7-4813-A087-DF093ACA3F21}"/>
              </a:ext>
            </a:extLst>
          </p:cNvPr>
          <p:cNvSpPr>
            <a:spLocks noGrp="1"/>
          </p:cNvSpPr>
          <p:nvPr>
            <p:ph type="ctrTitle"/>
          </p:nvPr>
        </p:nvSpPr>
        <p:spPr/>
        <p:txBody>
          <a:bodyPr/>
          <a:lstStyle/>
          <a:p>
            <a:r>
              <a:rPr lang="en-US" dirty="0"/>
              <a:t>What are we transforming?</a:t>
            </a:r>
          </a:p>
        </p:txBody>
      </p:sp>
      <p:sp>
        <p:nvSpPr>
          <p:cNvPr id="5" name="Footer Placeholder 4">
            <a:extLst>
              <a:ext uri="{FF2B5EF4-FFF2-40B4-BE49-F238E27FC236}">
                <a16:creationId xmlns:a16="http://schemas.microsoft.com/office/drawing/2014/main" id="{3254BE55-48DF-46F3-8CB5-4EC2740B5DAC}"/>
              </a:ext>
            </a:extLst>
          </p:cNvPr>
          <p:cNvSpPr>
            <a:spLocks noGrp="1"/>
          </p:cNvSpPr>
          <p:nvPr>
            <p:ph type="ftr" sz="quarter" idx="11"/>
          </p:nvPr>
        </p:nvSpPr>
        <p:spPr/>
        <p:txBody>
          <a:bodyPr/>
          <a:lstStyle/>
          <a:p>
            <a:r>
              <a:rPr lang="en-US" dirty="0"/>
              <a:t>The 2021 Teaching Professor Conference</a:t>
            </a:r>
          </a:p>
        </p:txBody>
      </p:sp>
      <p:sp>
        <p:nvSpPr>
          <p:cNvPr id="6" name="Slide Number Placeholder 5">
            <a:extLst>
              <a:ext uri="{FF2B5EF4-FFF2-40B4-BE49-F238E27FC236}">
                <a16:creationId xmlns:a16="http://schemas.microsoft.com/office/drawing/2014/main" id="{1CD7C469-3FA7-4475-AAB6-6C04D3CF7356}"/>
              </a:ext>
            </a:extLst>
          </p:cNvPr>
          <p:cNvSpPr>
            <a:spLocks noGrp="1"/>
          </p:cNvSpPr>
          <p:nvPr>
            <p:ph type="sldNum" sz="quarter" idx="12"/>
          </p:nvPr>
        </p:nvSpPr>
        <p:spPr/>
        <p:txBody>
          <a:bodyPr/>
          <a:lstStyle/>
          <a:p>
            <a:fld id="{0226CCDC-3057-A845-8B73-831E010D3BA8}" type="slidenum">
              <a:rPr lang="en-US" smtClean="0"/>
              <a:t>3</a:t>
            </a:fld>
            <a:endParaRPr lang="en-US"/>
          </a:p>
        </p:txBody>
      </p:sp>
    </p:spTree>
    <p:extLst>
      <p:ext uri="{BB962C8B-B14F-4D97-AF65-F5344CB8AC3E}">
        <p14:creationId xmlns:p14="http://schemas.microsoft.com/office/powerpoint/2010/main" val="2971769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80D759-0951-FE4E-A4E3-AC8499853D17}"/>
              </a:ext>
            </a:extLst>
          </p:cNvPr>
          <p:cNvSpPr>
            <a:spLocks noGrp="1"/>
          </p:cNvSpPr>
          <p:nvPr>
            <p:ph type="title"/>
          </p:nvPr>
        </p:nvSpPr>
        <p:spPr>
          <a:xfrm>
            <a:off x="457200" y="662498"/>
            <a:ext cx="4914900" cy="1370540"/>
          </a:xfrm>
        </p:spPr>
        <p:txBody>
          <a:bodyPr>
            <a:normAutofit fontScale="90000"/>
          </a:bodyPr>
          <a:lstStyle/>
          <a:p>
            <a:r>
              <a:rPr lang="en-US" dirty="0"/>
              <a:t>A few possible tools</a:t>
            </a:r>
          </a:p>
        </p:txBody>
      </p:sp>
      <p:sp>
        <p:nvSpPr>
          <p:cNvPr id="7" name="Content Placeholder 6">
            <a:extLst>
              <a:ext uri="{FF2B5EF4-FFF2-40B4-BE49-F238E27FC236}">
                <a16:creationId xmlns:a16="http://schemas.microsoft.com/office/drawing/2014/main" id="{560ACC75-3734-0D44-A071-527464B7B523}"/>
              </a:ext>
            </a:extLst>
          </p:cNvPr>
          <p:cNvSpPr>
            <a:spLocks noGrp="1"/>
          </p:cNvSpPr>
          <p:nvPr>
            <p:ph sz="half" idx="1"/>
          </p:nvPr>
        </p:nvSpPr>
        <p:spPr>
          <a:xfrm>
            <a:off x="457200" y="2105452"/>
            <a:ext cx="4038600" cy="2578265"/>
          </a:xfrm>
        </p:spPr>
        <p:txBody>
          <a:bodyPr/>
          <a:lstStyle/>
          <a:p>
            <a:r>
              <a:rPr lang="en-US" sz="2800" dirty="0"/>
              <a:t>Mindfulness</a:t>
            </a:r>
          </a:p>
          <a:p>
            <a:r>
              <a:rPr lang="en-US" sz="2800" dirty="0"/>
              <a:t>Enneagram</a:t>
            </a:r>
            <a:endParaRPr lang="en-US" dirty="0"/>
          </a:p>
          <a:p>
            <a:r>
              <a:rPr lang="en-US" sz="2800" dirty="0"/>
              <a:t>Playing Big</a:t>
            </a:r>
          </a:p>
          <a:p>
            <a:r>
              <a:rPr lang="en-US" sz="2800" dirty="0"/>
              <a:t>Anti-racism</a:t>
            </a:r>
            <a:endParaRPr lang="en-US" dirty="0"/>
          </a:p>
        </p:txBody>
      </p:sp>
      <p:pic>
        <p:nvPicPr>
          <p:cNvPr id="3" name="Content Placeholder 2" descr="A picture containing person&#10;&#10;Description automatically generated">
            <a:extLst>
              <a:ext uri="{FF2B5EF4-FFF2-40B4-BE49-F238E27FC236}">
                <a16:creationId xmlns:a16="http://schemas.microsoft.com/office/drawing/2014/main" id="{16384B90-2123-4107-8648-B4B803E50428}"/>
              </a:ext>
            </a:extLst>
          </p:cNvPr>
          <p:cNvPicPr>
            <a:picLocks noGrp="1" noChangeAspect="1"/>
          </p:cNvPicPr>
          <p:nvPr>
            <p:ph sz="half" idx="2"/>
          </p:nvPr>
        </p:nvPicPr>
        <p:blipFill>
          <a:blip r:embed="rId3"/>
          <a:stretch>
            <a:fillRect/>
          </a:stretch>
        </p:blipFill>
        <p:spPr>
          <a:xfrm>
            <a:off x="5576129" y="402453"/>
            <a:ext cx="3078235" cy="4617353"/>
          </a:xfrm>
        </p:spPr>
      </p:pic>
      <p:sp>
        <p:nvSpPr>
          <p:cNvPr id="4" name="Footer Placeholder 3">
            <a:extLst>
              <a:ext uri="{FF2B5EF4-FFF2-40B4-BE49-F238E27FC236}">
                <a16:creationId xmlns:a16="http://schemas.microsoft.com/office/drawing/2014/main" id="{F32670B8-D13C-8942-93A2-19109E1A640D}"/>
              </a:ext>
            </a:extLst>
          </p:cNvPr>
          <p:cNvSpPr>
            <a:spLocks noGrp="1"/>
          </p:cNvSpPr>
          <p:nvPr>
            <p:ph type="ftr" sz="quarter" idx="11"/>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2E52388C-331A-A941-8C7B-C28107DF72DA}"/>
              </a:ext>
            </a:extLst>
          </p:cNvPr>
          <p:cNvSpPr>
            <a:spLocks noGrp="1"/>
          </p:cNvSpPr>
          <p:nvPr>
            <p:ph type="sldNum" sz="quarter" idx="12"/>
          </p:nvPr>
        </p:nvSpPr>
        <p:spPr/>
        <p:txBody>
          <a:bodyPr/>
          <a:lstStyle/>
          <a:p>
            <a:fld id="{0226CCDC-3057-A845-8B73-831E010D3BA8}" type="slidenum">
              <a:rPr lang="en-US" smtClean="0"/>
              <a:pPr/>
              <a:t>30</a:t>
            </a:fld>
            <a:endParaRPr lang="en-US" dirty="0"/>
          </a:p>
        </p:txBody>
      </p:sp>
    </p:spTree>
    <p:extLst>
      <p:ext uri="{BB962C8B-B14F-4D97-AF65-F5344CB8AC3E}">
        <p14:creationId xmlns:p14="http://schemas.microsoft.com/office/powerpoint/2010/main" val="3872098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31</a:t>
            </a:fld>
            <a:endParaRPr lang="en-US"/>
          </a:p>
        </p:txBody>
      </p:sp>
      <p:pic>
        <p:nvPicPr>
          <p:cNvPr id="7" name="Picture 6" descr="A picture containing tree, person&#10;&#10;Description automatically generated">
            <a:extLst>
              <a:ext uri="{FF2B5EF4-FFF2-40B4-BE49-F238E27FC236}">
                <a16:creationId xmlns:a16="http://schemas.microsoft.com/office/drawing/2014/main" id="{A5C4CE3A-503F-44B0-ADFC-66F67C0E5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214" y="988195"/>
            <a:ext cx="3231572" cy="4308764"/>
          </a:xfrm>
          <a:prstGeom prst="rect">
            <a:avLst/>
          </a:prstGeom>
        </p:spPr>
      </p:pic>
    </p:spTree>
    <p:extLst>
      <p:ext uri="{BB962C8B-B14F-4D97-AF65-F5344CB8AC3E}">
        <p14:creationId xmlns:p14="http://schemas.microsoft.com/office/powerpoint/2010/main" val="159153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32</a:t>
            </a:fld>
            <a:endParaRPr lang="en-US"/>
          </a:p>
        </p:txBody>
      </p:sp>
      <p:pic>
        <p:nvPicPr>
          <p:cNvPr id="6" name="Picture 5" descr="A picture containing floor, indoor, window, stone&#10;&#10;Description automatically generated">
            <a:extLst>
              <a:ext uri="{FF2B5EF4-FFF2-40B4-BE49-F238E27FC236}">
                <a16:creationId xmlns:a16="http://schemas.microsoft.com/office/drawing/2014/main" id="{59506C36-7B8B-4D3C-BAB4-36BD9090C382}"/>
              </a:ext>
            </a:extLst>
          </p:cNvPr>
          <p:cNvPicPr>
            <a:picLocks noChangeAspect="1"/>
          </p:cNvPicPr>
          <p:nvPr/>
        </p:nvPicPr>
        <p:blipFill rotWithShape="1">
          <a:blip r:embed="rId3">
            <a:extLst>
              <a:ext uri="{28A0092B-C50C-407E-A947-70E740481C1C}">
                <a14:useLocalDpi xmlns:a14="http://schemas.microsoft.com/office/drawing/2010/main" val="0"/>
              </a:ext>
            </a:extLst>
          </a:blip>
          <a:srcRect l="28610" t="24866" r="7219" b="21480"/>
          <a:stretch/>
        </p:blipFill>
        <p:spPr>
          <a:xfrm>
            <a:off x="540683" y="1018624"/>
            <a:ext cx="3324380" cy="4169328"/>
          </a:xfrm>
          <a:prstGeom prst="rect">
            <a:avLst/>
          </a:prstGeom>
        </p:spPr>
      </p:pic>
      <p:pic>
        <p:nvPicPr>
          <p:cNvPr id="3" name="Picture 2" descr="A person holding a dog&#10;&#10;Description automatically generated with low confidence">
            <a:extLst>
              <a:ext uri="{FF2B5EF4-FFF2-40B4-BE49-F238E27FC236}">
                <a16:creationId xmlns:a16="http://schemas.microsoft.com/office/drawing/2014/main" id="{48F17BE6-B0F4-415B-AE2E-C7FCC0C4969F}"/>
              </a:ext>
            </a:extLst>
          </p:cNvPr>
          <p:cNvPicPr>
            <a:picLocks noChangeAspect="1"/>
          </p:cNvPicPr>
          <p:nvPr/>
        </p:nvPicPr>
        <p:blipFill>
          <a:blip r:embed="rId4"/>
          <a:stretch>
            <a:fillRect/>
          </a:stretch>
        </p:blipFill>
        <p:spPr>
          <a:xfrm>
            <a:off x="4223038" y="1549847"/>
            <a:ext cx="4660323" cy="3106882"/>
          </a:xfrm>
          <a:prstGeom prst="rect">
            <a:avLst/>
          </a:prstGeom>
        </p:spPr>
      </p:pic>
    </p:spTree>
    <p:extLst>
      <p:ext uri="{BB962C8B-B14F-4D97-AF65-F5344CB8AC3E}">
        <p14:creationId xmlns:p14="http://schemas.microsoft.com/office/powerpoint/2010/main" val="1352782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33</a:t>
            </a:fld>
            <a:endParaRPr lang="en-US"/>
          </a:p>
        </p:txBody>
      </p:sp>
      <p:pic>
        <p:nvPicPr>
          <p:cNvPr id="7" name="Picture 6" descr="A picture containing tree, outdoor, grass, plant&#10;&#10;Description automatically generated">
            <a:extLst>
              <a:ext uri="{FF2B5EF4-FFF2-40B4-BE49-F238E27FC236}">
                <a16:creationId xmlns:a16="http://schemas.microsoft.com/office/drawing/2014/main" id="{6DB75777-3FC1-455F-9ED7-618E6F33B301}"/>
              </a:ext>
            </a:extLst>
          </p:cNvPr>
          <p:cNvPicPr>
            <a:picLocks noChangeAspect="1"/>
          </p:cNvPicPr>
          <p:nvPr/>
        </p:nvPicPr>
        <p:blipFill>
          <a:blip r:embed="rId3"/>
          <a:stretch>
            <a:fillRect/>
          </a:stretch>
        </p:blipFill>
        <p:spPr>
          <a:xfrm>
            <a:off x="576680" y="1080655"/>
            <a:ext cx="3216002" cy="4161660"/>
          </a:xfrm>
          <a:prstGeom prst="rect">
            <a:avLst/>
          </a:prstGeom>
        </p:spPr>
      </p:pic>
      <p:pic>
        <p:nvPicPr>
          <p:cNvPr id="9" name="Picture 8" descr="A picture containing indoor, person, laying, bed&#10;&#10;Description automatically generated">
            <a:extLst>
              <a:ext uri="{FF2B5EF4-FFF2-40B4-BE49-F238E27FC236}">
                <a16:creationId xmlns:a16="http://schemas.microsoft.com/office/drawing/2014/main" id="{73FE0DFB-2CCB-483B-BD75-80F71CBB7CC2}"/>
              </a:ext>
            </a:extLst>
          </p:cNvPr>
          <p:cNvPicPr>
            <a:picLocks noChangeAspect="1"/>
          </p:cNvPicPr>
          <p:nvPr/>
        </p:nvPicPr>
        <p:blipFill>
          <a:blip r:embed="rId4"/>
          <a:stretch>
            <a:fillRect/>
          </a:stretch>
        </p:blipFill>
        <p:spPr>
          <a:xfrm>
            <a:off x="4290579" y="1653071"/>
            <a:ext cx="4525241" cy="3016827"/>
          </a:xfrm>
          <a:prstGeom prst="rect">
            <a:avLst/>
          </a:prstGeom>
        </p:spPr>
      </p:pic>
    </p:spTree>
    <p:extLst>
      <p:ext uri="{BB962C8B-B14F-4D97-AF65-F5344CB8AC3E}">
        <p14:creationId xmlns:p14="http://schemas.microsoft.com/office/powerpoint/2010/main" val="3209690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34</a:t>
            </a:fld>
            <a:endParaRPr lang="en-US"/>
          </a:p>
        </p:txBody>
      </p:sp>
      <p:pic>
        <p:nvPicPr>
          <p:cNvPr id="3" name="Picture 2" descr="A picture containing bed, indoor, person, laying&#10;&#10;Description automatically generated">
            <a:extLst>
              <a:ext uri="{FF2B5EF4-FFF2-40B4-BE49-F238E27FC236}">
                <a16:creationId xmlns:a16="http://schemas.microsoft.com/office/drawing/2014/main" id="{9E6FAC99-F905-4022-A3AC-DB4E43B034C2}"/>
              </a:ext>
            </a:extLst>
          </p:cNvPr>
          <p:cNvPicPr>
            <a:picLocks noChangeAspect="1"/>
          </p:cNvPicPr>
          <p:nvPr/>
        </p:nvPicPr>
        <p:blipFill>
          <a:blip r:embed="rId3"/>
          <a:stretch>
            <a:fillRect/>
          </a:stretch>
        </p:blipFill>
        <p:spPr>
          <a:xfrm>
            <a:off x="3169227" y="1053933"/>
            <a:ext cx="2805546" cy="4216685"/>
          </a:xfrm>
          <a:prstGeom prst="rect">
            <a:avLst/>
          </a:prstGeom>
        </p:spPr>
      </p:pic>
    </p:spTree>
    <p:extLst>
      <p:ext uri="{BB962C8B-B14F-4D97-AF65-F5344CB8AC3E}">
        <p14:creationId xmlns:p14="http://schemas.microsoft.com/office/powerpoint/2010/main" val="3356342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68970C-D082-492E-B36E-F6BDB41412BA}"/>
              </a:ext>
            </a:extLst>
          </p:cNvPr>
          <p:cNvSpPr>
            <a:spLocks noGrp="1"/>
          </p:cNvSpPr>
          <p:nvPr>
            <p:ph idx="4294967295"/>
          </p:nvPr>
        </p:nvSpPr>
        <p:spPr>
          <a:xfrm>
            <a:off x="4383314" y="1234168"/>
            <a:ext cx="4368800" cy="4032250"/>
          </a:xfrm>
        </p:spPr>
        <p:txBody>
          <a:bodyPr>
            <a:normAutofit fontScale="70000" lnSpcReduction="20000"/>
          </a:bodyPr>
          <a:lstStyle/>
          <a:p>
            <a:pPr marL="0" indent="0" algn="ctr">
              <a:buNone/>
            </a:pPr>
            <a:r>
              <a:rPr lang="en-US" i="1" dirty="0"/>
              <a:t>(Directed to yourself) </a:t>
            </a:r>
          </a:p>
          <a:p>
            <a:pPr marL="0" indent="0" algn="ctr">
              <a:buNone/>
            </a:pPr>
            <a:r>
              <a:rPr lang="en-US" dirty="0"/>
              <a:t>May I be happy. </a:t>
            </a:r>
          </a:p>
          <a:p>
            <a:pPr marL="0" indent="0" algn="ctr">
              <a:buNone/>
            </a:pPr>
            <a:r>
              <a:rPr lang="en-US" dirty="0"/>
              <a:t>May I be well. </a:t>
            </a:r>
          </a:p>
          <a:p>
            <a:pPr marL="0" indent="0" algn="ctr">
              <a:buNone/>
            </a:pPr>
            <a:r>
              <a:rPr lang="en-US" dirty="0"/>
              <a:t>May I be safe. </a:t>
            </a:r>
          </a:p>
          <a:p>
            <a:pPr marL="0" indent="0" algn="ctr">
              <a:buNone/>
            </a:pPr>
            <a:r>
              <a:rPr lang="en-US" dirty="0"/>
              <a:t>May I be peaceful and at ease.</a:t>
            </a:r>
          </a:p>
          <a:p>
            <a:pPr marL="0" indent="0" algn="ctr">
              <a:buNone/>
            </a:pPr>
            <a:endParaRPr lang="en-US" dirty="0"/>
          </a:p>
          <a:p>
            <a:pPr marL="0" indent="0" algn="ctr">
              <a:buNone/>
            </a:pPr>
            <a:r>
              <a:rPr lang="en-US" i="1" dirty="0"/>
              <a:t>(Directed to others)</a:t>
            </a:r>
          </a:p>
          <a:p>
            <a:pPr marL="0" indent="0" algn="ctr">
              <a:buNone/>
            </a:pPr>
            <a:r>
              <a:rPr lang="en-US" dirty="0"/>
              <a:t>May you be happy. </a:t>
            </a:r>
          </a:p>
          <a:p>
            <a:pPr marL="0" indent="0" algn="ctr">
              <a:buNone/>
            </a:pPr>
            <a:r>
              <a:rPr lang="en-US" dirty="0"/>
              <a:t>May you be well. </a:t>
            </a:r>
          </a:p>
          <a:p>
            <a:pPr marL="0" indent="0" algn="ctr">
              <a:buNone/>
            </a:pPr>
            <a:r>
              <a:rPr lang="en-US" dirty="0"/>
              <a:t>May you be safe. </a:t>
            </a:r>
          </a:p>
          <a:p>
            <a:pPr marL="0" indent="0" algn="ctr">
              <a:buNone/>
            </a:pPr>
            <a:r>
              <a:rPr lang="en-US" dirty="0"/>
              <a:t>May you be peaceful and at ease.</a:t>
            </a:r>
          </a:p>
        </p:txBody>
      </p:sp>
      <p:sp>
        <p:nvSpPr>
          <p:cNvPr id="2" name="TextBox 1">
            <a:extLst>
              <a:ext uri="{FF2B5EF4-FFF2-40B4-BE49-F238E27FC236}">
                <a16:creationId xmlns:a16="http://schemas.microsoft.com/office/drawing/2014/main" id="{B08177EB-816D-4F05-BA64-6B90832B2B0E}"/>
              </a:ext>
            </a:extLst>
          </p:cNvPr>
          <p:cNvSpPr txBox="1"/>
          <p:nvPr/>
        </p:nvSpPr>
        <p:spPr>
          <a:xfrm>
            <a:off x="200396" y="1356261"/>
            <a:ext cx="3304309" cy="1200329"/>
          </a:xfrm>
          <a:prstGeom prst="rect">
            <a:avLst/>
          </a:prstGeom>
          <a:noFill/>
        </p:spPr>
        <p:txBody>
          <a:bodyPr wrap="square" rtlCol="0">
            <a:spAutoFit/>
          </a:bodyPr>
          <a:lstStyle/>
          <a:p>
            <a:pPr algn="ctr"/>
            <a:r>
              <a:rPr lang="en-US" b="1" dirty="0"/>
              <a:t>Metta Meditation</a:t>
            </a:r>
          </a:p>
          <a:p>
            <a:pPr algn="ctr"/>
            <a:endParaRPr lang="en-US" b="1" dirty="0"/>
          </a:p>
          <a:p>
            <a:pPr algn="ctr"/>
            <a:r>
              <a:rPr lang="en-US" dirty="0"/>
              <a:t>also known as ‘loving-kindness’ meditation</a:t>
            </a:r>
          </a:p>
        </p:txBody>
      </p:sp>
    </p:spTree>
    <p:extLst>
      <p:ext uri="{BB962C8B-B14F-4D97-AF65-F5344CB8AC3E}">
        <p14:creationId xmlns:p14="http://schemas.microsoft.com/office/powerpoint/2010/main" val="193461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36</a:t>
            </a:fld>
            <a:endParaRPr lang="en-US"/>
          </a:p>
        </p:txBody>
      </p:sp>
      <p:pic>
        <p:nvPicPr>
          <p:cNvPr id="2050" name="Picture 2" descr="Here's What Our Editors Discovered When We Took the Enneagram Test -  Camille Styles">
            <a:extLst>
              <a:ext uri="{FF2B5EF4-FFF2-40B4-BE49-F238E27FC236}">
                <a16:creationId xmlns:a16="http://schemas.microsoft.com/office/drawing/2014/main" id="{17B33CA1-E27C-4338-A68C-93EDA3B37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927539"/>
            <a:ext cx="5562599" cy="432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106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are the pros and cons of being Enneagram 2? - Quora">
            <a:extLst>
              <a:ext uri="{FF2B5EF4-FFF2-40B4-BE49-F238E27FC236}">
                <a16:creationId xmlns:a16="http://schemas.microsoft.com/office/drawing/2014/main" id="{C234EFAC-2CC2-4C16-B1FD-2FC669178D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4001" y="57150"/>
            <a:ext cx="3738467" cy="5600700"/>
          </a:xfrm>
          <a:prstGeom prst="rect">
            <a:avLst/>
          </a:prstGeom>
          <a:solidFill>
            <a:srgbClr val="FFFFFF"/>
          </a:solidFill>
        </p:spPr>
      </p:pic>
      <p:sp>
        <p:nvSpPr>
          <p:cNvPr id="4" name="Footer Placeholder 3"/>
          <p:cNvSpPr>
            <a:spLocks noGrp="1"/>
          </p:cNvSpPr>
          <p:nvPr>
            <p:ph type="ftr" sz="quarter" idx="10"/>
          </p:nvPr>
        </p:nvSpPr>
        <p:spPr/>
        <p:txBody>
          <a:bodyPr/>
          <a:lstStyle/>
          <a:p>
            <a:pPr>
              <a:spcAft>
                <a:spcPts val="600"/>
              </a:spcAft>
            </a:pPr>
            <a:r>
              <a:rPr lang="en-US" dirty="0"/>
              <a:t>The 2021 Teaching Professor Conference</a:t>
            </a:r>
          </a:p>
        </p:txBody>
      </p:sp>
      <p:sp>
        <p:nvSpPr>
          <p:cNvPr id="5" name="Slide Number Placeholder 4" hidden="1"/>
          <p:cNvSpPr>
            <a:spLocks noGrp="1"/>
          </p:cNvSpPr>
          <p:nvPr>
            <p:ph type="sldNum" sz="quarter" idx="11"/>
          </p:nvPr>
        </p:nvSpPr>
        <p:spPr/>
        <p:txBody>
          <a:bodyPr/>
          <a:lstStyle/>
          <a:p>
            <a:pPr>
              <a:spcAft>
                <a:spcPts val="600"/>
              </a:spcAft>
            </a:pPr>
            <a:fld id="{0226CCDC-3057-A845-8B73-831E010D3BA8}" type="slidenum">
              <a:rPr lang="en-US" smtClean="0"/>
              <a:pPr>
                <a:spcAft>
                  <a:spcPts val="600"/>
                </a:spcAft>
              </a:pPr>
              <a:t>37</a:t>
            </a:fld>
            <a:endParaRPr lang="en-US"/>
          </a:p>
        </p:txBody>
      </p:sp>
      <p:pic>
        <p:nvPicPr>
          <p:cNvPr id="6" name="Picture 5" descr="Dr. Liz Norell, Associate Professor of Political Science, Chattanooga State Community College">
            <a:extLst>
              <a:ext uri="{FF2B5EF4-FFF2-40B4-BE49-F238E27FC236}">
                <a16:creationId xmlns:a16="http://schemas.microsoft.com/office/drawing/2014/main" id="{9392F030-0481-4201-B038-F266BF81ED29}"/>
              </a:ext>
            </a:extLst>
          </p:cNvPr>
          <p:cNvPicPr>
            <a:picLocks noChangeAspect="1"/>
          </p:cNvPicPr>
          <p:nvPr/>
        </p:nvPicPr>
        <p:blipFill>
          <a:blip r:embed="rId4"/>
          <a:stretch>
            <a:fillRect/>
          </a:stretch>
        </p:blipFill>
        <p:spPr>
          <a:xfrm>
            <a:off x="1149400" y="666887"/>
            <a:ext cx="2842366" cy="2842366"/>
          </a:xfrm>
          <a:prstGeom prst="rect">
            <a:avLst/>
          </a:prstGeom>
        </p:spPr>
      </p:pic>
      <p:sp>
        <p:nvSpPr>
          <p:cNvPr id="2" name="TextBox 1">
            <a:extLst>
              <a:ext uri="{FF2B5EF4-FFF2-40B4-BE49-F238E27FC236}">
                <a16:creationId xmlns:a16="http://schemas.microsoft.com/office/drawing/2014/main" id="{61FE0975-64D6-4D17-98E5-ED6C5E5133CE}"/>
              </a:ext>
            </a:extLst>
          </p:cNvPr>
          <p:cNvSpPr txBox="1"/>
          <p:nvPr/>
        </p:nvSpPr>
        <p:spPr>
          <a:xfrm>
            <a:off x="1257300" y="3699164"/>
            <a:ext cx="2524991" cy="646331"/>
          </a:xfrm>
          <a:prstGeom prst="rect">
            <a:avLst/>
          </a:prstGeom>
          <a:noFill/>
        </p:spPr>
        <p:txBody>
          <a:bodyPr wrap="square" rtlCol="0">
            <a:spAutoFit/>
          </a:bodyPr>
          <a:lstStyle/>
          <a:p>
            <a:pPr algn="ctr"/>
            <a:r>
              <a:rPr lang="en-US" dirty="0"/>
              <a:t>Liz Norell</a:t>
            </a:r>
            <a:br>
              <a:rPr lang="en-US" dirty="0"/>
            </a:br>
            <a:r>
              <a:rPr lang="en-US" dirty="0"/>
              <a:t>Enneagram 2</a:t>
            </a:r>
          </a:p>
        </p:txBody>
      </p:sp>
    </p:spTree>
    <p:extLst>
      <p:ext uri="{BB962C8B-B14F-4D97-AF65-F5344CB8AC3E}">
        <p14:creationId xmlns:p14="http://schemas.microsoft.com/office/powerpoint/2010/main" val="25544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F55-6EEB-44C2-AC1E-F6AA9FD0C393}"/>
              </a:ext>
            </a:extLst>
          </p:cNvPr>
          <p:cNvSpPr>
            <a:spLocks noGrp="1"/>
          </p:cNvSpPr>
          <p:nvPr>
            <p:ph idx="4294967295"/>
          </p:nvPr>
        </p:nvSpPr>
        <p:spPr>
          <a:xfrm>
            <a:off x="176807" y="667257"/>
            <a:ext cx="2493963" cy="4892675"/>
          </a:xfrm>
        </p:spPr>
        <p:txBody>
          <a:bodyPr vert="horz" lIns="68580" tIns="34290" rIns="68580" bIns="34290" rtlCol="0" anchor="t">
            <a:noAutofit/>
          </a:bodyPr>
          <a:lstStyle/>
          <a:p>
            <a:pPr marL="0" indent="0">
              <a:buNone/>
            </a:pPr>
            <a:r>
              <a:rPr lang="en-US" sz="1650" dirty="0">
                <a:ea typeface="+mn-lt"/>
                <a:cs typeface="+mn-lt"/>
              </a:rPr>
              <a:t>I have tended to be fairly independent and assertive; I’ve felt that life works best when you meet it head-on. I set my own goals, get involved, and want to make things happen. I don’t like sitting around—I want to achieve something big and have an impact. I don’t necessarily seek confrontations, but I don’t let people push me around, either. Most of the time I know what I want, and I go for it. I tend to work hard and play hard.</a:t>
            </a:r>
            <a:endParaRPr lang="en-US" sz="1650" dirty="0"/>
          </a:p>
        </p:txBody>
      </p:sp>
      <p:sp>
        <p:nvSpPr>
          <p:cNvPr id="7" name="TextBox 6">
            <a:extLst>
              <a:ext uri="{FF2B5EF4-FFF2-40B4-BE49-F238E27FC236}">
                <a16:creationId xmlns:a16="http://schemas.microsoft.com/office/drawing/2014/main" id="{EFB5CC93-C761-4455-81EB-8C811933B1A2}"/>
              </a:ext>
            </a:extLst>
          </p:cNvPr>
          <p:cNvSpPr txBox="1"/>
          <p:nvPr/>
        </p:nvSpPr>
        <p:spPr>
          <a:xfrm>
            <a:off x="3140568" y="655495"/>
            <a:ext cx="2823975" cy="43858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dirty="0"/>
              <a:t>I have tended to be quiet and am used to being on my own. I don’t usually draw much attention to myself socially, and it’s generally unusual for me to assert myself all that forcefully. I don’t feel comfortable taking the lead or being as competitive as others. Many would probably say that I’m something of a dreamer—a lot of my excitement goes on in my imagination. I can be quite content without feeling I have to be active all the time.</a:t>
            </a:r>
            <a:endParaRPr lang="en-US" sz="1650" dirty="0">
              <a:cs typeface="Calibri"/>
            </a:endParaRPr>
          </a:p>
        </p:txBody>
      </p:sp>
      <p:sp>
        <p:nvSpPr>
          <p:cNvPr id="8" name="TextBox 7">
            <a:extLst>
              <a:ext uri="{FF2B5EF4-FFF2-40B4-BE49-F238E27FC236}">
                <a16:creationId xmlns:a16="http://schemas.microsoft.com/office/drawing/2014/main" id="{C9FD9477-FA78-4B02-B826-24BE99913639}"/>
              </a:ext>
            </a:extLst>
          </p:cNvPr>
          <p:cNvSpPr txBox="1"/>
          <p:nvPr/>
        </p:nvSpPr>
        <p:spPr>
          <a:xfrm>
            <a:off x="6198987" y="654050"/>
            <a:ext cx="2945013" cy="43858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dirty="0"/>
              <a:t>I have tended to be extremely responsible and dedicated. I feel terrible if I don’t keep my commitments and do what’s expected of me. I want people to know that I’m there for them and that I’ll do what I believe is best for them. I’ve often made great personal sacrifices for the sake of others, whether they know it or not. I often don’t take adequate care of myself—I do the work that needs to be done and relax (and do what I really want) if there’s time left.</a:t>
            </a:r>
            <a:endParaRPr lang="en-US" sz="1650" dirty="0">
              <a:cs typeface="Calibri"/>
            </a:endParaRPr>
          </a:p>
        </p:txBody>
      </p:sp>
      <p:sp>
        <p:nvSpPr>
          <p:cNvPr id="2" name="TextBox 1">
            <a:extLst>
              <a:ext uri="{FF2B5EF4-FFF2-40B4-BE49-F238E27FC236}">
                <a16:creationId xmlns:a16="http://schemas.microsoft.com/office/drawing/2014/main" id="{ABDA5AAA-2A03-41F0-AE4E-288FCB15DEA7}"/>
              </a:ext>
            </a:extLst>
          </p:cNvPr>
          <p:cNvSpPr txBox="1"/>
          <p:nvPr/>
        </p:nvSpPr>
        <p:spPr>
          <a:xfrm>
            <a:off x="1354558" y="147665"/>
            <a:ext cx="491769" cy="507831"/>
          </a:xfrm>
          <a:prstGeom prst="rect">
            <a:avLst/>
          </a:prstGeom>
          <a:noFill/>
        </p:spPr>
        <p:txBody>
          <a:bodyPr wrap="square" rtlCol="0">
            <a:spAutoFit/>
          </a:bodyPr>
          <a:lstStyle/>
          <a:p>
            <a:pPr algn="ctr"/>
            <a:r>
              <a:rPr lang="en-US" sz="2700" b="1" dirty="0"/>
              <a:t>A</a:t>
            </a:r>
          </a:p>
        </p:txBody>
      </p:sp>
      <p:sp>
        <p:nvSpPr>
          <p:cNvPr id="6" name="TextBox 5">
            <a:extLst>
              <a:ext uri="{FF2B5EF4-FFF2-40B4-BE49-F238E27FC236}">
                <a16:creationId xmlns:a16="http://schemas.microsoft.com/office/drawing/2014/main" id="{13A213E2-9AF4-4E2F-96DD-71F20BDF1EE9}"/>
              </a:ext>
            </a:extLst>
          </p:cNvPr>
          <p:cNvSpPr txBox="1"/>
          <p:nvPr/>
        </p:nvSpPr>
        <p:spPr>
          <a:xfrm>
            <a:off x="4306670" y="146219"/>
            <a:ext cx="491769" cy="507831"/>
          </a:xfrm>
          <a:prstGeom prst="rect">
            <a:avLst/>
          </a:prstGeom>
          <a:noFill/>
        </p:spPr>
        <p:txBody>
          <a:bodyPr wrap="square" rtlCol="0">
            <a:spAutoFit/>
          </a:bodyPr>
          <a:lstStyle/>
          <a:p>
            <a:pPr algn="ctr"/>
            <a:r>
              <a:rPr lang="en-US" sz="2700" b="1" dirty="0"/>
              <a:t>B</a:t>
            </a:r>
          </a:p>
        </p:txBody>
      </p:sp>
      <p:sp>
        <p:nvSpPr>
          <p:cNvPr id="9" name="TextBox 8">
            <a:extLst>
              <a:ext uri="{FF2B5EF4-FFF2-40B4-BE49-F238E27FC236}">
                <a16:creationId xmlns:a16="http://schemas.microsoft.com/office/drawing/2014/main" id="{F74C8619-EC45-4037-A2A3-912E75A7920B}"/>
              </a:ext>
            </a:extLst>
          </p:cNvPr>
          <p:cNvSpPr txBox="1"/>
          <p:nvPr/>
        </p:nvSpPr>
        <p:spPr>
          <a:xfrm>
            <a:off x="7405401" y="147665"/>
            <a:ext cx="491769" cy="507831"/>
          </a:xfrm>
          <a:prstGeom prst="rect">
            <a:avLst/>
          </a:prstGeom>
          <a:noFill/>
        </p:spPr>
        <p:txBody>
          <a:bodyPr wrap="square" rtlCol="0">
            <a:spAutoFit/>
          </a:bodyPr>
          <a:lstStyle/>
          <a:p>
            <a:pPr algn="ctr"/>
            <a:r>
              <a:rPr lang="en-US" sz="2700" b="1" dirty="0"/>
              <a:t>C</a:t>
            </a:r>
          </a:p>
        </p:txBody>
      </p:sp>
    </p:spTree>
    <p:extLst>
      <p:ext uri="{BB962C8B-B14F-4D97-AF65-F5344CB8AC3E}">
        <p14:creationId xmlns:p14="http://schemas.microsoft.com/office/powerpoint/2010/main" val="1120731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C0F55-6EEB-44C2-AC1E-F6AA9FD0C393}"/>
              </a:ext>
            </a:extLst>
          </p:cNvPr>
          <p:cNvSpPr>
            <a:spLocks noGrp="1"/>
          </p:cNvSpPr>
          <p:nvPr>
            <p:ph idx="4294967295"/>
          </p:nvPr>
        </p:nvSpPr>
        <p:spPr>
          <a:xfrm>
            <a:off x="176809" y="584381"/>
            <a:ext cx="2674938" cy="4406900"/>
          </a:xfrm>
        </p:spPr>
        <p:txBody>
          <a:bodyPr vert="horz" lIns="68580" tIns="34290" rIns="68580" bIns="34290" rtlCol="0" anchor="t">
            <a:noAutofit/>
          </a:bodyPr>
          <a:lstStyle/>
          <a:p>
            <a:pPr marL="0" indent="0">
              <a:buNone/>
            </a:pPr>
            <a:r>
              <a:rPr lang="en-US" sz="1650" dirty="0">
                <a:ea typeface="+mn-lt"/>
                <a:cs typeface="+mn-lt"/>
              </a:rPr>
              <a:t>I am a person who usually maintains a positive outlook and feels that things will work out for the best. I can usually find something to be enthusiastic about and different ways to occupy my time. I like being around people and helping others to be happy—I enjoy sharing my own well-being with them. (I don’t always feel great, but I try not to show it to anyone!) However, staying positive has sometimes meant that I’ve put off dealing with my own problems for too long.</a:t>
            </a:r>
            <a:endParaRPr lang="en-US" sz="1650" dirty="0"/>
          </a:p>
        </p:txBody>
      </p:sp>
      <p:sp>
        <p:nvSpPr>
          <p:cNvPr id="7" name="TextBox 6">
            <a:extLst>
              <a:ext uri="{FF2B5EF4-FFF2-40B4-BE49-F238E27FC236}">
                <a16:creationId xmlns:a16="http://schemas.microsoft.com/office/drawing/2014/main" id="{EFB5CC93-C761-4455-81EB-8C811933B1A2}"/>
              </a:ext>
            </a:extLst>
          </p:cNvPr>
          <p:cNvSpPr txBox="1"/>
          <p:nvPr/>
        </p:nvSpPr>
        <p:spPr>
          <a:xfrm>
            <a:off x="3298628" y="583985"/>
            <a:ext cx="2786955" cy="48936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dirty="0"/>
              <a:t>I am a person who has strong feelings about things—most people can tell when I’m unhappy about something. I can be guarded with people, but I’m more sensitive than I let on. I want to know where I stand with others and who and what I can count on—it’s pretty clear to most people where they stand with me. When I’m upset about something, I want others to respond and to get as worked up as I am. I know the rules, but I don’t want people telling me what to do. I want to decide myself.</a:t>
            </a:r>
            <a:endParaRPr lang="en-US" sz="1650" dirty="0">
              <a:cs typeface="Calibri"/>
            </a:endParaRPr>
          </a:p>
        </p:txBody>
      </p:sp>
      <p:sp>
        <p:nvSpPr>
          <p:cNvPr id="8" name="TextBox 7">
            <a:extLst>
              <a:ext uri="{FF2B5EF4-FFF2-40B4-BE49-F238E27FC236}">
                <a16:creationId xmlns:a16="http://schemas.microsoft.com/office/drawing/2014/main" id="{C9FD9477-FA78-4B02-B826-24BE99913639}"/>
              </a:ext>
            </a:extLst>
          </p:cNvPr>
          <p:cNvSpPr txBox="1"/>
          <p:nvPr/>
        </p:nvSpPr>
        <p:spPr>
          <a:xfrm>
            <a:off x="6357043" y="605863"/>
            <a:ext cx="2786957" cy="43858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dirty="0"/>
              <a:t>I tend to be self-controlled and logical—I am uncomfortable dealing with feelings. I am efficient—even perfectionistic—and prefer working on my own. When there are problems or personal conflicts, I try not to bring my feelings into the situation. Some say I’m too cool and detached, but I don’t want my emotional reactions to distract me from what’s really important to me. I usually don’t show my reactions when others “get to me.”</a:t>
            </a:r>
            <a:endParaRPr lang="en-US" sz="1650" dirty="0">
              <a:cs typeface="Calibri"/>
            </a:endParaRPr>
          </a:p>
        </p:txBody>
      </p:sp>
      <p:sp>
        <p:nvSpPr>
          <p:cNvPr id="2" name="TextBox 1">
            <a:extLst>
              <a:ext uri="{FF2B5EF4-FFF2-40B4-BE49-F238E27FC236}">
                <a16:creationId xmlns:a16="http://schemas.microsoft.com/office/drawing/2014/main" id="{ABDA5AAA-2A03-41F0-AE4E-288FCB15DEA7}"/>
              </a:ext>
            </a:extLst>
          </p:cNvPr>
          <p:cNvSpPr txBox="1"/>
          <p:nvPr/>
        </p:nvSpPr>
        <p:spPr>
          <a:xfrm>
            <a:off x="1580239" y="76153"/>
            <a:ext cx="491769" cy="507831"/>
          </a:xfrm>
          <a:prstGeom prst="rect">
            <a:avLst/>
          </a:prstGeom>
          <a:noFill/>
        </p:spPr>
        <p:txBody>
          <a:bodyPr wrap="square" rtlCol="0">
            <a:spAutoFit/>
          </a:bodyPr>
          <a:lstStyle/>
          <a:p>
            <a:pPr algn="ctr"/>
            <a:r>
              <a:rPr lang="en-US" sz="2700" b="1" dirty="0"/>
              <a:t>X</a:t>
            </a:r>
          </a:p>
        </p:txBody>
      </p:sp>
      <p:sp>
        <p:nvSpPr>
          <p:cNvPr id="6" name="TextBox 5">
            <a:extLst>
              <a:ext uri="{FF2B5EF4-FFF2-40B4-BE49-F238E27FC236}">
                <a16:creationId xmlns:a16="http://schemas.microsoft.com/office/drawing/2014/main" id="{13A213E2-9AF4-4E2F-96DD-71F20BDF1EE9}"/>
              </a:ext>
            </a:extLst>
          </p:cNvPr>
          <p:cNvSpPr txBox="1"/>
          <p:nvPr/>
        </p:nvSpPr>
        <p:spPr>
          <a:xfrm>
            <a:off x="4399015" y="76152"/>
            <a:ext cx="491769" cy="507831"/>
          </a:xfrm>
          <a:prstGeom prst="rect">
            <a:avLst/>
          </a:prstGeom>
          <a:noFill/>
        </p:spPr>
        <p:txBody>
          <a:bodyPr wrap="square" rtlCol="0">
            <a:spAutoFit/>
          </a:bodyPr>
          <a:lstStyle/>
          <a:p>
            <a:pPr algn="ctr"/>
            <a:r>
              <a:rPr lang="en-US" sz="2700" b="1" dirty="0"/>
              <a:t>Y</a:t>
            </a:r>
          </a:p>
        </p:txBody>
      </p:sp>
      <p:sp>
        <p:nvSpPr>
          <p:cNvPr id="9" name="TextBox 8">
            <a:extLst>
              <a:ext uri="{FF2B5EF4-FFF2-40B4-BE49-F238E27FC236}">
                <a16:creationId xmlns:a16="http://schemas.microsoft.com/office/drawing/2014/main" id="{F74C8619-EC45-4037-A2A3-912E75A7920B}"/>
              </a:ext>
            </a:extLst>
          </p:cNvPr>
          <p:cNvSpPr txBox="1"/>
          <p:nvPr/>
        </p:nvSpPr>
        <p:spPr>
          <a:xfrm>
            <a:off x="7504636" y="76151"/>
            <a:ext cx="491769" cy="507831"/>
          </a:xfrm>
          <a:prstGeom prst="rect">
            <a:avLst/>
          </a:prstGeom>
          <a:noFill/>
        </p:spPr>
        <p:txBody>
          <a:bodyPr wrap="square" rtlCol="0">
            <a:spAutoFit/>
          </a:bodyPr>
          <a:lstStyle/>
          <a:p>
            <a:pPr algn="ctr"/>
            <a:r>
              <a:rPr lang="en-US" sz="2700" b="1" dirty="0"/>
              <a:t>Z</a:t>
            </a:r>
          </a:p>
        </p:txBody>
      </p:sp>
    </p:spTree>
    <p:extLst>
      <p:ext uri="{BB962C8B-B14F-4D97-AF65-F5344CB8AC3E}">
        <p14:creationId xmlns:p14="http://schemas.microsoft.com/office/powerpoint/2010/main" val="189440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4</a:t>
            </a:fld>
            <a:endParaRPr lang="en-US"/>
          </a:p>
        </p:txBody>
      </p:sp>
      <p:pic>
        <p:nvPicPr>
          <p:cNvPr id="6" name="Picture 5" descr="A group of students in the library">
            <a:extLst>
              <a:ext uri="{FF2B5EF4-FFF2-40B4-BE49-F238E27FC236}">
                <a16:creationId xmlns:a16="http://schemas.microsoft.com/office/drawing/2014/main" id="{CE688F55-DB00-422F-9578-F8D13E0B6BB0}"/>
              </a:ext>
            </a:extLst>
          </p:cNvPr>
          <p:cNvPicPr>
            <a:picLocks noChangeAspect="1"/>
          </p:cNvPicPr>
          <p:nvPr/>
        </p:nvPicPr>
        <p:blipFill>
          <a:blip r:embed="rId3"/>
          <a:stretch>
            <a:fillRect/>
          </a:stretch>
        </p:blipFill>
        <p:spPr>
          <a:xfrm>
            <a:off x="1394690" y="1060014"/>
            <a:ext cx="6354620" cy="4236945"/>
          </a:xfrm>
          <a:prstGeom prst="rect">
            <a:avLst/>
          </a:prstGeom>
        </p:spPr>
      </p:pic>
    </p:spTree>
    <p:extLst>
      <p:ext uri="{BB962C8B-B14F-4D97-AF65-F5344CB8AC3E}">
        <p14:creationId xmlns:p14="http://schemas.microsoft.com/office/powerpoint/2010/main" val="2500532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F574012-64E1-44C5-A429-D7BEED2AAF67}"/>
              </a:ext>
            </a:extLst>
          </p:cNvPr>
          <p:cNvGraphicFramePr>
            <a:graphicFrameLocks noGrp="1"/>
          </p:cNvGraphicFramePr>
          <p:nvPr>
            <p:ph idx="4294967295"/>
            <p:extLst>
              <p:ext uri="{D42A27DB-BD31-4B8C-83A1-F6EECF244321}">
                <p14:modId xmlns:p14="http://schemas.microsoft.com/office/powerpoint/2010/main" val="1319531264"/>
              </p:ext>
            </p:extLst>
          </p:nvPr>
        </p:nvGraphicFramePr>
        <p:xfrm>
          <a:off x="628651" y="739321"/>
          <a:ext cx="7886697" cy="4234294"/>
        </p:xfrm>
        <a:graphic>
          <a:graphicData uri="http://schemas.openxmlformats.org/drawingml/2006/table">
            <a:tbl>
              <a:tblPr firstRow="1" bandRow="1">
                <a:tableStyleId>{2D5ABB26-0587-4C30-8999-92F81FD0307C}</a:tableStyleId>
              </a:tblPr>
              <a:tblGrid>
                <a:gridCol w="2628899">
                  <a:extLst>
                    <a:ext uri="{9D8B030D-6E8A-4147-A177-3AD203B41FA5}">
                      <a16:colId xmlns:a16="http://schemas.microsoft.com/office/drawing/2014/main" val="3150273193"/>
                    </a:ext>
                  </a:extLst>
                </a:gridCol>
                <a:gridCol w="2628899">
                  <a:extLst>
                    <a:ext uri="{9D8B030D-6E8A-4147-A177-3AD203B41FA5}">
                      <a16:colId xmlns:a16="http://schemas.microsoft.com/office/drawing/2014/main" val="540460711"/>
                    </a:ext>
                  </a:extLst>
                </a:gridCol>
                <a:gridCol w="2628899">
                  <a:extLst>
                    <a:ext uri="{9D8B030D-6E8A-4147-A177-3AD203B41FA5}">
                      <a16:colId xmlns:a16="http://schemas.microsoft.com/office/drawing/2014/main" val="1932007577"/>
                    </a:ext>
                  </a:extLst>
                </a:gridCol>
              </a:tblGrid>
              <a:tr h="1506884">
                <a:tc>
                  <a:txBody>
                    <a:bodyPr/>
                    <a:lstStyle/>
                    <a:p>
                      <a:pPr algn="ctr"/>
                      <a:r>
                        <a:rPr lang="en-US" sz="1400" dirty="0"/>
                        <a:t>AX = 7</a:t>
                      </a:r>
                    </a:p>
                    <a:p>
                      <a:pPr algn="ctr"/>
                      <a:endParaRPr lang="en-US" sz="1400" dirty="0"/>
                    </a:p>
                    <a:p>
                      <a:pPr algn="ctr"/>
                      <a:r>
                        <a:rPr lang="en-US" sz="1400" b="1" dirty="0"/>
                        <a:t>The Enthusiast</a:t>
                      </a:r>
                    </a:p>
                    <a:p>
                      <a:pPr algn="ctr"/>
                      <a:r>
                        <a:rPr lang="en-US" sz="1400" i="1" dirty="0"/>
                        <a:t>Upbeat, accomplished, impulsive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AY = 8</a:t>
                      </a:r>
                    </a:p>
                    <a:p>
                      <a:pPr algn="ctr"/>
                      <a:endParaRPr lang="en-US" sz="1400" dirty="0"/>
                    </a:p>
                    <a:p>
                      <a:pPr algn="ctr"/>
                      <a:r>
                        <a:rPr lang="en-US" sz="1400" b="1" dirty="0"/>
                        <a:t>The Challenger</a:t>
                      </a:r>
                    </a:p>
                    <a:p>
                      <a:pPr algn="ctr"/>
                      <a:r>
                        <a:rPr lang="en-US" sz="1400" i="1" dirty="0"/>
                        <a:t>Self-confident, decisive, domineering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AZ = 3</a:t>
                      </a:r>
                    </a:p>
                    <a:p>
                      <a:pPr algn="ctr"/>
                      <a:endParaRPr lang="en-US" sz="1400" dirty="0"/>
                    </a:p>
                    <a:p>
                      <a:pPr algn="ctr"/>
                      <a:r>
                        <a:rPr lang="en-US" sz="1400" b="1" dirty="0"/>
                        <a:t>The Achiever</a:t>
                      </a:r>
                    </a:p>
                    <a:p>
                      <a:pPr algn="ctr"/>
                      <a:r>
                        <a:rPr lang="en-US" sz="1400" i="1" dirty="0"/>
                        <a:t>Adaptable, ambitious, image-conscious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2366525"/>
                  </a:ext>
                </a:extLst>
              </a:tr>
              <a:tr h="1363705">
                <a:tc>
                  <a:txBody>
                    <a:bodyPr/>
                    <a:lstStyle/>
                    <a:p>
                      <a:pPr algn="ctr"/>
                      <a:r>
                        <a:rPr lang="en-US" sz="1400" dirty="0"/>
                        <a:t>BX = 9</a:t>
                      </a:r>
                    </a:p>
                    <a:p>
                      <a:pPr algn="ctr"/>
                      <a:endParaRPr lang="en-US" sz="1400" dirty="0"/>
                    </a:p>
                    <a:p>
                      <a:pPr algn="ctr"/>
                      <a:r>
                        <a:rPr lang="en-US" sz="1400" b="1" dirty="0"/>
                        <a:t>The Peacemaker</a:t>
                      </a:r>
                    </a:p>
                    <a:p>
                      <a:pPr algn="ctr"/>
                      <a:r>
                        <a:rPr lang="en-US" sz="1400" i="1" dirty="0"/>
                        <a:t>Receptive, reassuring, complacent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BY = 4</a:t>
                      </a:r>
                    </a:p>
                    <a:p>
                      <a:pPr algn="ctr"/>
                      <a:endParaRPr lang="en-US" sz="1400" dirty="0"/>
                    </a:p>
                    <a:p>
                      <a:pPr algn="ctr"/>
                      <a:r>
                        <a:rPr lang="en-US" sz="1400" b="1" dirty="0"/>
                        <a:t>The Individualist</a:t>
                      </a:r>
                    </a:p>
                    <a:p>
                      <a:pPr algn="ctr"/>
                      <a:r>
                        <a:rPr lang="en-US" sz="1400" i="1" dirty="0"/>
                        <a:t>Intuitive, aesthetic, self-absorbed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BZ = 5</a:t>
                      </a:r>
                    </a:p>
                    <a:p>
                      <a:pPr algn="ctr"/>
                      <a:endParaRPr lang="en-US" sz="1400" dirty="0"/>
                    </a:p>
                    <a:p>
                      <a:pPr algn="ctr"/>
                      <a:r>
                        <a:rPr lang="en-US" sz="1400" b="1" dirty="0"/>
                        <a:t>The Investigator</a:t>
                      </a:r>
                    </a:p>
                    <a:p>
                      <a:pPr algn="ctr"/>
                      <a:r>
                        <a:rPr lang="en-US" sz="1400" i="1" dirty="0"/>
                        <a:t>Perceptive, innovative, detached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4284075"/>
                  </a:ext>
                </a:extLst>
              </a:tr>
              <a:tr h="1363705">
                <a:tc>
                  <a:txBody>
                    <a:bodyPr/>
                    <a:lstStyle/>
                    <a:p>
                      <a:pPr algn="ctr"/>
                      <a:r>
                        <a:rPr lang="en-US" sz="1400" dirty="0"/>
                        <a:t>CX = 2</a:t>
                      </a:r>
                    </a:p>
                    <a:p>
                      <a:pPr algn="ctr"/>
                      <a:endParaRPr lang="en-US" sz="1400" dirty="0"/>
                    </a:p>
                    <a:p>
                      <a:pPr algn="ctr"/>
                      <a:r>
                        <a:rPr lang="en-US" sz="1400" b="1" dirty="0"/>
                        <a:t>The Helper</a:t>
                      </a:r>
                    </a:p>
                    <a:p>
                      <a:pPr algn="ctr"/>
                      <a:r>
                        <a:rPr lang="en-US" sz="1400" i="1" dirty="0"/>
                        <a:t>Caring, generous, possessive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CY = 6</a:t>
                      </a:r>
                    </a:p>
                    <a:p>
                      <a:pPr algn="ctr"/>
                      <a:endParaRPr lang="en-US" sz="1400" dirty="0"/>
                    </a:p>
                    <a:p>
                      <a:pPr algn="ctr"/>
                      <a:r>
                        <a:rPr lang="en-US" sz="1400" b="1" dirty="0"/>
                        <a:t>The Loyalist</a:t>
                      </a:r>
                    </a:p>
                    <a:p>
                      <a:pPr algn="ctr"/>
                      <a:r>
                        <a:rPr lang="en-US" sz="1400" i="1" dirty="0"/>
                        <a:t>Engaging, responsible, defensive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CZ = 1</a:t>
                      </a:r>
                    </a:p>
                    <a:p>
                      <a:pPr algn="ctr"/>
                      <a:endParaRPr lang="en-US" sz="1400" dirty="0"/>
                    </a:p>
                    <a:p>
                      <a:pPr algn="ctr"/>
                      <a:r>
                        <a:rPr lang="en-US" sz="1400" b="1" dirty="0"/>
                        <a:t>The Reformer</a:t>
                      </a:r>
                    </a:p>
                    <a:p>
                      <a:pPr algn="ctr"/>
                      <a:r>
                        <a:rPr lang="en-US" sz="1400" i="1" dirty="0"/>
                        <a:t>Rational, principled, self-controlled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3506076"/>
                  </a:ext>
                </a:extLst>
              </a:tr>
            </a:tbl>
          </a:graphicData>
        </a:graphic>
      </p:graphicFrame>
    </p:spTree>
    <p:extLst>
      <p:ext uri="{BB962C8B-B14F-4D97-AF65-F5344CB8AC3E}">
        <p14:creationId xmlns:p14="http://schemas.microsoft.com/office/powerpoint/2010/main" val="1505495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41</a:t>
            </a:fld>
            <a:endParaRPr lang="en-US"/>
          </a:p>
        </p:txBody>
      </p:sp>
      <p:pic>
        <p:nvPicPr>
          <p:cNvPr id="4098" name="Picture 2" descr="The Enneagram Institute">
            <a:extLst>
              <a:ext uri="{FF2B5EF4-FFF2-40B4-BE49-F238E27FC236}">
                <a16:creationId xmlns:a16="http://schemas.microsoft.com/office/drawing/2014/main" id="{9C93F238-9D40-4550-8ED0-B20F9F3F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13" y="2286000"/>
            <a:ext cx="665797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917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80D759-0951-FE4E-A4E3-AC8499853D17}"/>
              </a:ext>
            </a:extLst>
          </p:cNvPr>
          <p:cNvSpPr>
            <a:spLocks noGrp="1"/>
          </p:cNvSpPr>
          <p:nvPr>
            <p:ph type="title"/>
          </p:nvPr>
        </p:nvSpPr>
        <p:spPr>
          <a:xfrm>
            <a:off x="457200" y="662497"/>
            <a:ext cx="4914900" cy="3140575"/>
          </a:xfrm>
        </p:spPr>
        <p:txBody>
          <a:bodyPr>
            <a:normAutofit/>
          </a:bodyPr>
          <a:lstStyle/>
          <a:p>
            <a:r>
              <a:rPr lang="en-US" dirty="0"/>
              <a:t>Playing Big</a:t>
            </a:r>
            <a:br>
              <a:rPr lang="en-US" dirty="0"/>
            </a:br>
            <a:br>
              <a:rPr lang="en-US" dirty="0"/>
            </a:br>
            <a:r>
              <a:rPr lang="en-US" dirty="0"/>
              <a:t>Tara Mohr</a:t>
            </a:r>
          </a:p>
        </p:txBody>
      </p:sp>
      <p:sp>
        <p:nvSpPr>
          <p:cNvPr id="4" name="Footer Placeholder 3">
            <a:extLst>
              <a:ext uri="{FF2B5EF4-FFF2-40B4-BE49-F238E27FC236}">
                <a16:creationId xmlns:a16="http://schemas.microsoft.com/office/drawing/2014/main" id="{F32670B8-D13C-8942-93A2-19109E1A640D}"/>
              </a:ext>
            </a:extLst>
          </p:cNvPr>
          <p:cNvSpPr>
            <a:spLocks noGrp="1"/>
          </p:cNvSpPr>
          <p:nvPr>
            <p:ph type="ftr" sz="quarter" idx="11"/>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2E52388C-331A-A941-8C7B-C28107DF72DA}"/>
              </a:ext>
            </a:extLst>
          </p:cNvPr>
          <p:cNvSpPr>
            <a:spLocks noGrp="1"/>
          </p:cNvSpPr>
          <p:nvPr>
            <p:ph type="sldNum" sz="quarter" idx="12"/>
          </p:nvPr>
        </p:nvSpPr>
        <p:spPr/>
        <p:txBody>
          <a:bodyPr/>
          <a:lstStyle/>
          <a:p>
            <a:fld id="{0226CCDC-3057-A845-8B73-831E010D3BA8}" type="slidenum">
              <a:rPr lang="en-US" smtClean="0"/>
              <a:pPr/>
              <a:t>42</a:t>
            </a:fld>
            <a:endParaRPr lang="en-US" dirty="0"/>
          </a:p>
        </p:txBody>
      </p:sp>
      <p:pic>
        <p:nvPicPr>
          <p:cNvPr id="5122" name="Picture 2" descr="EP-79: Tara Mohr- Playing Big: Practical Wisdom to Speak Up, Create &amp; Lead">
            <a:extLst>
              <a:ext uri="{FF2B5EF4-FFF2-40B4-BE49-F238E27FC236}">
                <a16:creationId xmlns:a16="http://schemas.microsoft.com/office/drawing/2014/main" id="{F3626646-D6E3-49A2-BE7A-D794552DB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268" y="344489"/>
            <a:ext cx="38100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497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43</a:t>
            </a:fld>
            <a:endParaRPr lang="en-US"/>
          </a:p>
        </p:txBody>
      </p:sp>
      <p:pic>
        <p:nvPicPr>
          <p:cNvPr id="6" name="Picture 5">
            <a:extLst>
              <a:ext uri="{FF2B5EF4-FFF2-40B4-BE49-F238E27FC236}">
                <a16:creationId xmlns:a16="http://schemas.microsoft.com/office/drawing/2014/main" id="{537F7E5B-BE5D-4A36-B0A0-E8D616E92683}"/>
              </a:ext>
            </a:extLst>
          </p:cNvPr>
          <p:cNvPicPr>
            <a:picLocks noChangeAspect="1"/>
          </p:cNvPicPr>
          <p:nvPr/>
        </p:nvPicPr>
        <p:blipFill rotWithShape="1">
          <a:blip r:embed="rId3"/>
          <a:srcRect l="20807" t="33075" r="15099"/>
          <a:stretch/>
        </p:blipFill>
        <p:spPr>
          <a:xfrm>
            <a:off x="259491" y="1396312"/>
            <a:ext cx="4649959" cy="3237471"/>
          </a:xfrm>
          <a:prstGeom prst="rect">
            <a:avLst/>
          </a:prstGeom>
        </p:spPr>
      </p:pic>
      <p:pic>
        <p:nvPicPr>
          <p:cNvPr id="8" name="Picture 7" descr="A person with curly hair&#10;&#10;Description automatically generated with low confidence">
            <a:extLst>
              <a:ext uri="{FF2B5EF4-FFF2-40B4-BE49-F238E27FC236}">
                <a16:creationId xmlns:a16="http://schemas.microsoft.com/office/drawing/2014/main" id="{73A13B69-56DA-496A-A6A2-4BBD6F867D19}"/>
              </a:ext>
            </a:extLst>
          </p:cNvPr>
          <p:cNvPicPr>
            <a:picLocks noChangeAspect="1"/>
          </p:cNvPicPr>
          <p:nvPr/>
        </p:nvPicPr>
        <p:blipFill>
          <a:blip r:embed="rId4"/>
          <a:stretch>
            <a:fillRect/>
          </a:stretch>
        </p:blipFill>
        <p:spPr>
          <a:xfrm>
            <a:off x="5205844" y="1032958"/>
            <a:ext cx="2944091" cy="4416136"/>
          </a:xfrm>
          <a:prstGeom prst="rect">
            <a:avLst/>
          </a:prstGeom>
        </p:spPr>
      </p:pic>
    </p:spTree>
    <p:extLst>
      <p:ext uri="{BB962C8B-B14F-4D97-AF65-F5344CB8AC3E}">
        <p14:creationId xmlns:p14="http://schemas.microsoft.com/office/powerpoint/2010/main" val="178329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44</a:t>
            </a:fld>
            <a:endParaRPr lang="en-US"/>
          </a:p>
        </p:txBody>
      </p:sp>
      <p:pic>
        <p:nvPicPr>
          <p:cNvPr id="3" name="Picture 2" descr="A picture containing outdoor, person, grass&#10;&#10;Description automatically generated">
            <a:extLst>
              <a:ext uri="{FF2B5EF4-FFF2-40B4-BE49-F238E27FC236}">
                <a16:creationId xmlns:a16="http://schemas.microsoft.com/office/drawing/2014/main" id="{F3B6BAC3-501E-4217-A965-EE7D4F73EE58}"/>
              </a:ext>
            </a:extLst>
          </p:cNvPr>
          <p:cNvPicPr>
            <a:picLocks noChangeAspect="1"/>
          </p:cNvPicPr>
          <p:nvPr/>
        </p:nvPicPr>
        <p:blipFill>
          <a:blip r:embed="rId3"/>
          <a:stretch>
            <a:fillRect/>
          </a:stretch>
        </p:blipFill>
        <p:spPr>
          <a:xfrm>
            <a:off x="3289471" y="1033293"/>
            <a:ext cx="2565057" cy="4263666"/>
          </a:xfrm>
          <a:prstGeom prst="rect">
            <a:avLst/>
          </a:prstGeom>
        </p:spPr>
      </p:pic>
    </p:spTree>
    <p:extLst>
      <p:ext uri="{BB962C8B-B14F-4D97-AF65-F5344CB8AC3E}">
        <p14:creationId xmlns:p14="http://schemas.microsoft.com/office/powerpoint/2010/main" val="3530293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45</a:t>
            </a:fld>
            <a:endParaRPr lang="en-US"/>
          </a:p>
        </p:txBody>
      </p:sp>
      <p:pic>
        <p:nvPicPr>
          <p:cNvPr id="6" name="Picture 5" descr="A picture containing building, outdoor, jumping, air&#10;&#10;Description automatically generated">
            <a:extLst>
              <a:ext uri="{FF2B5EF4-FFF2-40B4-BE49-F238E27FC236}">
                <a16:creationId xmlns:a16="http://schemas.microsoft.com/office/drawing/2014/main" id="{D7C80325-0567-480C-A7A2-6F4C43997A1F}"/>
              </a:ext>
            </a:extLst>
          </p:cNvPr>
          <p:cNvPicPr>
            <a:picLocks noChangeAspect="1"/>
          </p:cNvPicPr>
          <p:nvPr/>
        </p:nvPicPr>
        <p:blipFill>
          <a:blip r:embed="rId3"/>
          <a:stretch>
            <a:fillRect/>
          </a:stretch>
        </p:blipFill>
        <p:spPr>
          <a:xfrm>
            <a:off x="3149247" y="1028700"/>
            <a:ext cx="2845505" cy="4268259"/>
          </a:xfrm>
          <a:prstGeom prst="rect">
            <a:avLst/>
          </a:prstGeom>
        </p:spPr>
      </p:pic>
    </p:spTree>
    <p:extLst>
      <p:ext uri="{BB962C8B-B14F-4D97-AF65-F5344CB8AC3E}">
        <p14:creationId xmlns:p14="http://schemas.microsoft.com/office/powerpoint/2010/main" val="3298606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pPr/>
              <a:t>46</a:t>
            </a:fld>
            <a:endParaRPr lang="en-US"/>
          </a:p>
        </p:txBody>
      </p:sp>
      <p:sp>
        <p:nvSpPr>
          <p:cNvPr id="3" name="TextBox 2">
            <a:extLst>
              <a:ext uri="{FF2B5EF4-FFF2-40B4-BE49-F238E27FC236}">
                <a16:creationId xmlns:a16="http://schemas.microsoft.com/office/drawing/2014/main" id="{6CF80BDB-02B3-4866-8521-865C7322A2E7}"/>
              </a:ext>
            </a:extLst>
          </p:cNvPr>
          <p:cNvSpPr txBox="1"/>
          <p:nvPr/>
        </p:nvSpPr>
        <p:spPr>
          <a:xfrm>
            <a:off x="898814" y="1101437"/>
            <a:ext cx="7346372" cy="3909596"/>
          </a:xfrm>
          <a:prstGeom prst="rect">
            <a:avLst/>
          </a:prstGeom>
          <a:noFill/>
        </p:spPr>
        <p:txBody>
          <a:bodyPr wrap="square" rtlCol="0">
            <a:spAutoFit/>
          </a:bodyPr>
          <a:lstStyle/>
          <a:p>
            <a:pPr rtl="0">
              <a:lnSpc>
                <a:spcPct val="150000"/>
              </a:lnSpc>
              <a:spcBef>
                <a:spcPts val="0"/>
              </a:spcBef>
              <a:spcAft>
                <a:spcPts val="1000"/>
              </a:spcAft>
            </a:pPr>
            <a:r>
              <a:rPr lang="en-US" sz="1800" b="1" i="0" u="none" strike="noStrike" dirty="0">
                <a:solidFill>
                  <a:srgbClr val="000000"/>
                </a:solidFill>
                <a:effectLst/>
              </a:rPr>
              <a:t>The defining characteristics of a leap are that it:</a:t>
            </a:r>
            <a:endParaRPr lang="en-US" b="1" dirty="0">
              <a:effectLst/>
            </a:endParaRP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Connects to something around which you want to play bigger.</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Will allow you to gather more information on an unknown part of that thing.</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Can be described with a short phrase.</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Could be finished within 1-2 weeks.</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Makes you feel the kind of fluttery, because-I-am-so-excited fear (and not the heavy-sense-of-doom kind of fear that paralyzes). </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rPr>
              <a:t>Puts you and your work in front of your intended audience.</a:t>
            </a:r>
          </a:p>
        </p:txBody>
      </p:sp>
    </p:spTree>
    <p:extLst>
      <p:ext uri="{BB962C8B-B14F-4D97-AF65-F5344CB8AC3E}">
        <p14:creationId xmlns:p14="http://schemas.microsoft.com/office/powerpoint/2010/main" val="20653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47</a:t>
            </a:fld>
            <a:endParaRPr lang="en-US"/>
          </a:p>
        </p:txBody>
      </p:sp>
      <p:pic>
        <p:nvPicPr>
          <p:cNvPr id="3" name="Picture 2" descr="A person posing for a picture&#10;&#10;Description automatically generated with low confidence">
            <a:extLst>
              <a:ext uri="{FF2B5EF4-FFF2-40B4-BE49-F238E27FC236}">
                <a16:creationId xmlns:a16="http://schemas.microsoft.com/office/drawing/2014/main" id="{472DA34B-BA54-4C08-836C-3DB38498FCF2}"/>
              </a:ext>
            </a:extLst>
          </p:cNvPr>
          <p:cNvPicPr>
            <a:picLocks noChangeAspect="1"/>
          </p:cNvPicPr>
          <p:nvPr/>
        </p:nvPicPr>
        <p:blipFill>
          <a:blip r:embed="rId3"/>
          <a:stretch>
            <a:fillRect/>
          </a:stretch>
        </p:blipFill>
        <p:spPr>
          <a:xfrm>
            <a:off x="1519881" y="1127553"/>
            <a:ext cx="6104237" cy="4069492"/>
          </a:xfrm>
          <a:prstGeom prst="rect">
            <a:avLst/>
          </a:prstGeom>
        </p:spPr>
      </p:pic>
    </p:spTree>
    <p:extLst>
      <p:ext uri="{BB962C8B-B14F-4D97-AF65-F5344CB8AC3E}">
        <p14:creationId xmlns:p14="http://schemas.microsoft.com/office/powerpoint/2010/main" val="279902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68970C-D082-492E-B36E-F6BDB41412BA}"/>
              </a:ext>
            </a:extLst>
          </p:cNvPr>
          <p:cNvSpPr>
            <a:spLocks noGrp="1"/>
          </p:cNvSpPr>
          <p:nvPr>
            <p:ph idx="4294967295"/>
          </p:nvPr>
        </p:nvSpPr>
        <p:spPr>
          <a:xfrm>
            <a:off x="636587" y="1224189"/>
            <a:ext cx="7870825" cy="4032250"/>
          </a:xfrm>
        </p:spPr>
        <p:txBody>
          <a:bodyPr>
            <a:normAutofit lnSpcReduction="10000"/>
          </a:bodyPr>
          <a:lstStyle/>
          <a:p>
            <a:pPr marL="0" indent="0" algn="ctr">
              <a:buNone/>
            </a:pPr>
            <a:r>
              <a:rPr lang="en-US" dirty="0"/>
              <a:t>“We cannot have conversations about racism without talking about Whiteness.”</a:t>
            </a:r>
          </a:p>
          <a:p>
            <a:pPr marL="0" indent="0" algn="ctr">
              <a:buNone/>
            </a:pPr>
            <a:endParaRPr lang="en-US" dirty="0"/>
          </a:p>
          <a:p>
            <a:pPr marL="0" indent="0" algn="ctr">
              <a:buNone/>
            </a:pPr>
            <a:r>
              <a:rPr lang="en-US" dirty="0"/>
              <a:t>“White </a:t>
            </a:r>
            <a:r>
              <a:rPr lang="en-US" dirty="0" err="1"/>
              <a:t>folx</a:t>
            </a:r>
            <a:r>
              <a:rPr lang="en-US" dirty="0"/>
              <a:t> cannot be coconspirators until they deal with the emotionality of being White.” </a:t>
            </a:r>
          </a:p>
          <a:p>
            <a:pPr marL="0" indent="0" algn="ctr">
              <a:buNone/>
            </a:pPr>
            <a:endParaRPr lang="en-US" dirty="0"/>
          </a:p>
          <a:p>
            <a:pPr marL="0" indent="0" algn="ctr">
              <a:buNone/>
            </a:pPr>
            <a:r>
              <a:rPr lang="en-US" sz="2000" dirty="0"/>
              <a:t>Bettina Love, </a:t>
            </a:r>
            <a:r>
              <a:rPr lang="en-US" sz="2000" i="1" dirty="0"/>
              <a:t>We Want To Do More Than Survive</a:t>
            </a:r>
            <a:r>
              <a:rPr lang="en-US" sz="2000" dirty="0"/>
              <a:t>, p. 118, 144</a:t>
            </a:r>
            <a:endParaRPr lang="en-US" dirty="0"/>
          </a:p>
        </p:txBody>
      </p:sp>
    </p:spTree>
    <p:extLst>
      <p:ext uri="{BB962C8B-B14F-4D97-AF65-F5344CB8AC3E}">
        <p14:creationId xmlns:p14="http://schemas.microsoft.com/office/powerpoint/2010/main" val="1012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49</a:t>
            </a:fld>
            <a:endParaRPr lang="en-US"/>
          </a:p>
        </p:txBody>
      </p:sp>
      <p:pic>
        <p:nvPicPr>
          <p:cNvPr id="6146" name="Picture 2" descr="Contact us page old | Dr. Christopher Emdin">
            <a:extLst>
              <a:ext uri="{FF2B5EF4-FFF2-40B4-BE49-F238E27FC236}">
                <a16:creationId xmlns:a16="http://schemas.microsoft.com/office/drawing/2014/main" id="{681D6ABA-D912-4712-AE8C-D15D8FFA7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07" y="1507524"/>
            <a:ext cx="2423956" cy="2699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person&#10;&#10;Description automatically generated">
            <a:extLst>
              <a:ext uri="{FF2B5EF4-FFF2-40B4-BE49-F238E27FC236}">
                <a16:creationId xmlns:a16="http://schemas.microsoft.com/office/drawing/2014/main" id="{C34C3989-C53C-4949-BAA6-5A794E56FBD0}"/>
              </a:ext>
            </a:extLst>
          </p:cNvPr>
          <p:cNvPicPr>
            <a:picLocks noChangeAspect="1"/>
          </p:cNvPicPr>
          <p:nvPr/>
        </p:nvPicPr>
        <p:blipFill>
          <a:blip r:embed="rId4"/>
          <a:stretch>
            <a:fillRect/>
          </a:stretch>
        </p:blipFill>
        <p:spPr>
          <a:xfrm>
            <a:off x="3174306" y="1507524"/>
            <a:ext cx="2699951" cy="2699951"/>
          </a:xfrm>
          <a:prstGeom prst="rect">
            <a:avLst/>
          </a:prstGeom>
        </p:spPr>
      </p:pic>
      <p:pic>
        <p:nvPicPr>
          <p:cNvPr id="6148" name="Picture 4" descr="Former NFL Player Emmanuel Acho's Strategy For Combating Racism Involves  Getting Uncomfortable">
            <a:extLst>
              <a:ext uri="{FF2B5EF4-FFF2-40B4-BE49-F238E27FC236}">
                <a16:creationId xmlns:a16="http://schemas.microsoft.com/office/drawing/2014/main" id="{7D9FECBA-A8CA-4F83-9344-C0C66985D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0599" y="1507524"/>
            <a:ext cx="2696201" cy="269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76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1993AA0-E24B-44AB-9587-22D26EC27300}"/>
              </a:ext>
            </a:extLst>
          </p:cNvPr>
          <p:cNvSpPr>
            <a:spLocks noGrp="1"/>
          </p:cNvSpPr>
          <p:nvPr>
            <p:ph type="ftr" sz="quarter" idx="10"/>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6BC4502B-FEA2-48F8-8D4F-AD25A3F65722}"/>
              </a:ext>
            </a:extLst>
          </p:cNvPr>
          <p:cNvSpPr>
            <a:spLocks noGrp="1"/>
          </p:cNvSpPr>
          <p:nvPr>
            <p:ph type="sldNum" sz="quarter" idx="11"/>
          </p:nvPr>
        </p:nvSpPr>
        <p:spPr/>
        <p:txBody>
          <a:bodyPr/>
          <a:lstStyle/>
          <a:p>
            <a:fld id="{0226CCDC-3057-A845-8B73-831E010D3BA8}" type="slidenum">
              <a:rPr lang="en-US" smtClean="0"/>
              <a:pPr/>
              <a:t>5</a:t>
            </a:fld>
            <a:endParaRPr lang="en-US" dirty="0"/>
          </a:p>
        </p:txBody>
      </p:sp>
      <p:pic>
        <p:nvPicPr>
          <p:cNvPr id="8" name="Picture 7" descr="A picture containing text, person, indoor&#10;&#10;Description automatically generated">
            <a:extLst>
              <a:ext uri="{FF2B5EF4-FFF2-40B4-BE49-F238E27FC236}">
                <a16:creationId xmlns:a16="http://schemas.microsoft.com/office/drawing/2014/main" id="{1E74E98B-8E6C-45FD-B5F9-D10C2AFA1C00}"/>
              </a:ext>
            </a:extLst>
          </p:cNvPr>
          <p:cNvPicPr>
            <a:picLocks noChangeAspect="1"/>
          </p:cNvPicPr>
          <p:nvPr/>
        </p:nvPicPr>
        <p:blipFill>
          <a:blip r:embed="rId3"/>
          <a:stretch>
            <a:fillRect/>
          </a:stretch>
        </p:blipFill>
        <p:spPr>
          <a:xfrm>
            <a:off x="1410965" y="1082245"/>
            <a:ext cx="6322070" cy="4214714"/>
          </a:xfrm>
          <a:prstGeom prst="rect">
            <a:avLst/>
          </a:prstGeom>
        </p:spPr>
      </p:pic>
    </p:spTree>
    <p:extLst>
      <p:ext uri="{BB962C8B-B14F-4D97-AF65-F5344CB8AC3E}">
        <p14:creationId xmlns:p14="http://schemas.microsoft.com/office/powerpoint/2010/main" val="3145750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50</a:t>
            </a:fld>
            <a:endParaRPr lang="en-US"/>
          </a:p>
        </p:txBody>
      </p:sp>
      <p:pic>
        <p:nvPicPr>
          <p:cNvPr id="7170" name="Picture 2" descr="Beverly Daniel Tatum wants us to talk about race">
            <a:extLst>
              <a:ext uri="{FF2B5EF4-FFF2-40B4-BE49-F238E27FC236}">
                <a16:creationId xmlns:a16="http://schemas.microsoft.com/office/drawing/2014/main" id="{BF855040-78C2-43B6-A949-C87594AA48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93"/>
          <a:stretch/>
        </p:blipFill>
        <p:spPr bwMode="auto">
          <a:xfrm>
            <a:off x="727364" y="1536988"/>
            <a:ext cx="2844470" cy="26410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bram X. Kendi - The Rise of An AntiRacist - FAMU Forward">
            <a:extLst>
              <a:ext uri="{FF2B5EF4-FFF2-40B4-BE49-F238E27FC236}">
                <a16:creationId xmlns:a16="http://schemas.microsoft.com/office/drawing/2014/main" id="{949A7801-231E-40AB-8276-E502CAE5E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882" y="1536988"/>
            <a:ext cx="1935510" cy="264261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Jennifer Eberhardt - Courtesy Faculty - Stanford Law School">
            <a:extLst>
              <a:ext uri="{FF2B5EF4-FFF2-40B4-BE49-F238E27FC236}">
                <a16:creationId xmlns:a16="http://schemas.microsoft.com/office/drawing/2014/main" id="{00C45865-4D7C-430A-8C0E-ACC11B345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440" y="1535395"/>
            <a:ext cx="2642616" cy="264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70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51</a:t>
            </a:fld>
            <a:endParaRPr lang="en-US"/>
          </a:p>
        </p:txBody>
      </p:sp>
      <p:pic>
        <p:nvPicPr>
          <p:cNvPr id="3" name="Picture 2" descr="Text&#10;&#10;Description automatically generated">
            <a:extLst>
              <a:ext uri="{FF2B5EF4-FFF2-40B4-BE49-F238E27FC236}">
                <a16:creationId xmlns:a16="http://schemas.microsoft.com/office/drawing/2014/main" id="{8ACDCD3A-0507-4717-A374-BB32BC3D211D}"/>
              </a:ext>
            </a:extLst>
          </p:cNvPr>
          <p:cNvPicPr>
            <a:picLocks noChangeAspect="1"/>
          </p:cNvPicPr>
          <p:nvPr/>
        </p:nvPicPr>
        <p:blipFill>
          <a:blip r:embed="rId3"/>
          <a:stretch>
            <a:fillRect/>
          </a:stretch>
        </p:blipFill>
        <p:spPr>
          <a:xfrm>
            <a:off x="2449656" y="1052272"/>
            <a:ext cx="4244687" cy="4244687"/>
          </a:xfrm>
          <a:prstGeom prst="rect">
            <a:avLst/>
          </a:prstGeom>
        </p:spPr>
      </p:pic>
    </p:spTree>
    <p:extLst>
      <p:ext uri="{BB962C8B-B14F-4D97-AF65-F5344CB8AC3E}">
        <p14:creationId xmlns:p14="http://schemas.microsoft.com/office/powerpoint/2010/main" val="2649888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52</a:t>
            </a:fld>
            <a:endParaRPr lang="en-US"/>
          </a:p>
        </p:txBody>
      </p:sp>
      <p:grpSp>
        <p:nvGrpSpPr>
          <p:cNvPr id="20" name="Group 19">
            <a:extLst>
              <a:ext uri="{FF2B5EF4-FFF2-40B4-BE49-F238E27FC236}">
                <a16:creationId xmlns:a16="http://schemas.microsoft.com/office/drawing/2014/main" id="{6AAF925B-1200-4F4A-AE5E-06AE3F9D11E7}"/>
              </a:ext>
            </a:extLst>
          </p:cNvPr>
          <p:cNvGrpSpPr/>
          <p:nvPr/>
        </p:nvGrpSpPr>
        <p:grpSpPr>
          <a:xfrm>
            <a:off x="1472046" y="1943100"/>
            <a:ext cx="1766454" cy="914400"/>
            <a:chOff x="893618" y="1277034"/>
            <a:chExt cx="1766454" cy="914400"/>
          </a:xfrm>
        </p:grpSpPr>
        <p:pic>
          <p:nvPicPr>
            <p:cNvPr id="6" name="Graphic 5" descr="Arrow Down with solid fill">
              <a:extLst>
                <a:ext uri="{FF2B5EF4-FFF2-40B4-BE49-F238E27FC236}">
                  <a16:creationId xmlns:a16="http://schemas.microsoft.com/office/drawing/2014/main" id="{27850DCC-FE5B-4C3D-A62F-CE94E43E86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5672" y="1277034"/>
              <a:ext cx="914400" cy="914400"/>
            </a:xfrm>
            <a:prstGeom prst="rect">
              <a:avLst/>
            </a:prstGeom>
          </p:spPr>
        </p:pic>
        <p:sp>
          <p:nvSpPr>
            <p:cNvPr id="7" name="TextBox 6">
              <a:extLst>
                <a:ext uri="{FF2B5EF4-FFF2-40B4-BE49-F238E27FC236}">
                  <a16:creationId xmlns:a16="http://schemas.microsoft.com/office/drawing/2014/main" id="{CC38B2C0-69F7-45C4-AC56-5C20F45C7A38}"/>
                </a:ext>
              </a:extLst>
            </p:cNvPr>
            <p:cNvSpPr txBox="1"/>
            <p:nvPr/>
          </p:nvSpPr>
          <p:spPr>
            <a:xfrm>
              <a:off x="893618" y="1411069"/>
              <a:ext cx="997527" cy="646331"/>
            </a:xfrm>
            <a:prstGeom prst="rect">
              <a:avLst/>
            </a:prstGeom>
            <a:noFill/>
          </p:spPr>
          <p:txBody>
            <a:bodyPr wrap="square" rtlCol="0">
              <a:spAutoFit/>
            </a:bodyPr>
            <a:lstStyle/>
            <a:p>
              <a:pPr algn="ctr"/>
              <a:r>
                <a:rPr lang="en-US" dirty="0"/>
                <a:t>Student anxiety</a:t>
              </a:r>
            </a:p>
          </p:txBody>
        </p:sp>
      </p:grpSp>
      <p:grpSp>
        <p:nvGrpSpPr>
          <p:cNvPr id="18" name="Group 17">
            <a:extLst>
              <a:ext uri="{FF2B5EF4-FFF2-40B4-BE49-F238E27FC236}">
                <a16:creationId xmlns:a16="http://schemas.microsoft.com/office/drawing/2014/main" id="{D7696F7D-2AC2-43FF-8FEA-694B01D4359D}"/>
              </a:ext>
            </a:extLst>
          </p:cNvPr>
          <p:cNvGrpSpPr/>
          <p:nvPr/>
        </p:nvGrpSpPr>
        <p:grpSpPr>
          <a:xfrm>
            <a:off x="5337465" y="1970804"/>
            <a:ext cx="1981199" cy="914400"/>
            <a:chOff x="4038601" y="1277034"/>
            <a:chExt cx="1981199" cy="914400"/>
          </a:xfrm>
        </p:grpSpPr>
        <p:pic>
          <p:nvPicPr>
            <p:cNvPr id="9" name="Graphic 8" descr="Head with gears with solid fill">
              <a:extLst>
                <a:ext uri="{FF2B5EF4-FFF2-40B4-BE49-F238E27FC236}">
                  <a16:creationId xmlns:a16="http://schemas.microsoft.com/office/drawing/2014/main" id="{BE3063AB-BC1D-443B-9711-18E4293476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5400" y="1277034"/>
              <a:ext cx="914400" cy="914400"/>
            </a:xfrm>
            <a:prstGeom prst="rect">
              <a:avLst/>
            </a:prstGeom>
          </p:spPr>
        </p:pic>
        <p:sp>
          <p:nvSpPr>
            <p:cNvPr id="10" name="TextBox 9">
              <a:extLst>
                <a:ext uri="{FF2B5EF4-FFF2-40B4-BE49-F238E27FC236}">
                  <a16:creationId xmlns:a16="http://schemas.microsoft.com/office/drawing/2014/main" id="{59B610F7-7C2F-427E-BF67-8EB363AC3EAC}"/>
                </a:ext>
              </a:extLst>
            </p:cNvPr>
            <p:cNvSpPr txBox="1"/>
            <p:nvPr/>
          </p:nvSpPr>
          <p:spPr>
            <a:xfrm>
              <a:off x="4038601" y="1397214"/>
              <a:ext cx="1066799" cy="646331"/>
            </a:xfrm>
            <a:prstGeom prst="rect">
              <a:avLst/>
            </a:prstGeom>
            <a:noFill/>
          </p:spPr>
          <p:txBody>
            <a:bodyPr wrap="square" rtlCol="0">
              <a:spAutoFit/>
            </a:bodyPr>
            <a:lstStyle/>
            <a:p>
              <a:pPr algn="ctr"/>
              <a:r>
                <a:rPr lang="en-US" dirty="0"/>
                <a:t>Greater learning</a:t>
              </a:r>
            </a:p>
          </p:txBody>
        </p:sp>
      </p:grpSp>
      <p:grpSp>
        <p:nvGrpSpPr>
          <p:cNvPr id="19" name="Group 18">
            <a:extLst>
              <a:ext uri="{FF2B5EF4-FFF2-40B4-BE49-F238E27FC236}">
                <a16:creationId xmlns:a16="http://schemas.microsoft.com/office/drawing/2014/main" id="{51F66B4C-9195-48B5-B800-8841B1D3A0E9}"/>
              </a:ext>
            </a:extLst>
          </p:cNvPr>
          <p:cNvGrpSpPr/>
          <p:nvPr/>
        </p:nvGrpSpPr>
        <p:grpSpPr>
          <a:xfrm>
            <a:off x="1184567" y="3279393"/>
            <a:ext cx="2130135" cy="914400"/>
            <a:chOff x="529937" y="2755852"/>
            <a:chExt cx="2130135" cy="914400"/>
          </a:xfrm>
        </p:grpSpPr>
        <p:pic>
          <p:nvPicPr>
            <p:cNvPr id="12" name="Graphic 11" descr="Smiling with hearts face outline with solid fill">
              <a:extLst>
                <a:ext uri="{FF2B5EF4-FFF2-40B4-BE49-F238E27FC236}">
                  <a16:creationId xmlns:a16="http://schemas.microsoft.com/office/drawing/2014/main" id="{F599DEF9-5684-4FAE-A365-2654D4BBC6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5672" y="2755852"/>
              <a:ext cx="914400" cy="914400"/>
            </a:xfrm>
            <a:prstGeom prst="rect">
              <a:avLst/>
            </a:prstGeom>
          </p:spPr>
        </p:pic>
        <p:sp>
          <p:nvSpPr>
            <p:cNvPr id="13" name="TextBox 12">
              <a:extLst>
                <a:ext uri="{FF2B5EF4-FFF2-40B4-BE49-F238E27FC236}">
                  <a16:creationId xmlns:a16="http://schemas.microsoft.com/office/drawing/2014/main" id="{039FFCBF-8AEA-4277-A64F-4401E54536B1}"/>
                </a:ext>
              </a:extLst>
            </p:cNvPr>
            <p:cNvSpPr txBox="1"/>
            <p:nvPr/>
          </p:nvSpPr>
          <p:spPr>
            <a:xfrm>
              <a:off x="529937" y="2889886"/>
              <a:ext cx="1215736" cy="646331"/>
            </a:xfrm>
            <a:prstGeom prst="rect">
              <a:avLst/>
            </a:prstGeom>
            <a:noFill/>
          </p:spPr>
          <p:txBody>
            <a:bodyPr wrap="square" rtlCol="0">
              <a:spAutoFit/>
            </a:bodyPr>
            <a:lstStyle/>
            <a:p>
              <a:pPr algn="ctr"/>
              <a:r>
                <a:rPr lang="en-US" dirty="0"/>
                <a:t>Positive emotions</a:t>
              </a:r>
            </a:p>
          </p:txBody>
        </p:sp>
      </p:grpSp>
      <p:grpSp>
        <p:nvGrpSpPr>
          <p:cNvPr id="17" name="Group 16">
            <a:extLst>
              <a:ext uri="{FF2B5EF4-FFF2-40B4-BE49-F238E27FC236}">
                <a16:creationId xmlns:a16="http://schemas.microsoft.com/office/drawing/2014/main" id="{686F887C-6F44-4AB5-8C15-43F91C4E68A1}"/>
              </a:ext>
            </a:extLst>
          </p:cNvPr>
          <p:cNvGrpSpPr/>
          <p:nvPr/>
        </p:nvGrpSpPr>
        <p:grpSpPr>
          <a:xfrm>
            <a:off x="5088082" y="3286996"/>
            <a:ext cx="2331026" cy="914400"/>
            <a:chOff x="3688774" y="2755851"/>
            <a:chExt cx="2331026" cy="914400"/>
          </a:xfrm>
        </p:grpSpPr>
        <p:pic>
          <p:nvPicPr>
            <p:cNvPr id="15" name="Graphic 14" descr="Children with solid fill">
              <a:extLst>
                <a:ext uri="{FF2B5EF4-FFF2-40B4-BE49-F238E27FC236}">
                  <a16:creationId xmlns:a16="http://schemas.microsoft.com/office/drawing/2014/main" id="{3A328025-4E69-43E4-BBA8-63EE433B17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05400" y="2755851"/>
              <a:ext cx="914400" cy="914400"/>
            </a:xfrm>
            <a:prstGeom prst="rect">
              <a:avLst/>
            </a:prstGeom>
          </p:spPr>
        </p:pic>
        <p:sp>
          <p:nvSpPr>
            <p:cNvPr id="16" name="TextBox 15">
              <a:extLst>
                <a:ext uri="{FF2B5EF4-FFF2-40B4-BE49-F238E27FC236}">
                  <a16:creationId xmlns:a16="http://schemas.microsoft.com/office/drawing/2014/main" id="{2B524182-C3E9-4967-B8BB-C7FB40C10AD6}"/>
                </a:ext>
              </a:extLst>
            </p:cNvPr>
            <p:cNvSpPr txBox="1"/>
            <p:nvPr/>
          </p:nvSpPr>
          <p:spPr>
            <a:xfrm>
              <a:off x="3688774" y="2882958"/>
              <a:ext cx="1416626" cy="646331"/>
            </a:xfrm>
            <a:prstGeom prst="rect">
              <a:avLst/>
            </a:prstGeom>
            <a:noFill/>
          </p:spPr>
          <p:txBody>
            <a:bodyPr wrap="square" rtlCol="0">
              <a:spAutoFit/>
            </a:bodyPr>
            <a:lstStyle/>
            <a:p>
              <a:pPr algn="ctr"/>
              <a:r>
                <a:rPr lang="en-US" dirty="0"/>
                <a:t>Community &amp; care</a:t>
              </a:r>
            </a:p>
          </p:txBody>
        </p:sp>
      </p:grpSp>
    </p:spTree>
    <p:extLst>
      <p:ext uri="{BB962C8B-B14F-4D97-AF65-F5344CB8AC3E}">
        <p14:creationId xmlns:p14="http://schemas.microsoft.com/office/powerpoint/2010/main" val="13487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80D759-0951-FE4E-A4E3-AC8499853D17}"/>
              </a:ext>
            </a:extLst>
          </p:cNvPr>
          <p:cNvSpPr>
            <a:spLocks noGrp="1"/>
          </p:cNvSpPr>
          <p:nvPr>
            <p:ph type="title"/>
          </p:nvPr>
        </p:nvSpPr>
        <p:spPr>
          <a:xfrm>
            <a:off x="457200" y="662497"/>
            <a:ext cx="3907410" cy="4166275"/>
          </a:xfrm>
        </p:spPr>
        <p:txBody>
          <a:bodyPr>
            <a:normAutofit/>
          </a:bodyPr>
          <a:lstStyle/>
          <a:p>
            <a:pPr algn="ctr"/>
            <a:r>
              <a:rPr lang="en-US" sz="3200" dirty="0"/>
              <a:t>How can you use these tools in your own life and teaching?</a:t>
            </a:r>
          </a:p>
        </p:txBody>
      </p:sp>
      <p:sp>
        <p:nvSpPr>
          <p:cNvPr id="4" name="Footer Placeholder 3">
            <a:extLst>
              <a:ext uri="{FF2B5EF4-FFF2-40B4-BE49-F238E27FC236}">
                <a16:creationId xmlns:a16="http://schemas.microsoft.com/office/drawing/2014/main" id="{F32670B8-D13C-8942-93A2-19109E1A640D}"/>
              </a:ext>
            </a:extLst>
          </p:cNvPr>
          <p:cNvSpPr>
            <a:spLocks noGrp="1"/>
          </p:cNvSpPr>
          <p:nvPr>
            <p:ph type="ftr" sz="quarter" idx="11"/>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2E52388C-331A-A941-8C7B-C28107DF72DA}"/>
              </a:ext>
            </a:extLst>
          </p:cNvPr>
          <p:cNvSpPr>
            <a:spLocks noGrp="1"/>
          </p:cNvSpPr>
          <p:nvPr>
            <p:ph type="sldNum" sz="quarter" idx="12"/>
          </p:nvPr>
        </p:nvSpPr>
        <p:spPr/>
        <p:txBody>
          <a:bodyPr/>
          <a:lstStyle/>
          <a:p>
            <a:fld id="{0226CCDC-3057-A845-8B73-831E010D3BA8}" type="slidenum">
              <a:rPr lang="en-US" smtClean="0"/>
              <a:pPr/>
              <a:t>53</a:t>
            </a:fld>
            <a:endParaRPr lang="en-US" dirty="0"/>
          </a:p>
        </p:txBody>
      </p:sp>
      <p:pic>
        <p:nvPicPr>
          <p:cNvPr id="10" name="Picture 9" descr="A person with curly hair&#10;&#10;Description automatically generated with low confidence">
            <a:extLst>
              <a:ext uri="{FF2B5EF4-FFF2-40B4-BE49-F238E27FC236}">
                <a16:creationId xmlns:a16="http://schemas.microsoft.com/office/drawing/2014/main" id="{F5555C8F-49BC-4AA9-B3D1-C4A6830961F4}"/>
              </a:ext>
            </a:extLst>
          </p:cNvPr>
          <p:cNvPicPr>
            <a:picLocks noChangeAspect="1"/>
          </p:cNvPicPr>
          <p:nvPr/>
        </p:nvPicPr>
        <p:blipFill rotWithShape="1">
          <a:blip r:embed="rId3"/>
          <a:srcRect t="26000"/>
          <a:stretch/>
        </p:blipFill>
        <p:spPr>
          <a:xfrm>
            <a:off x="4648200" y="599673"/>
            <a:ext cx="3810000" cy="4229100"/>
          </a:xfrm>
          <a:prstGeom prst="rect">
            <a:avLst/>
          </a:prstGeom>
        </p:spPr>
      </p:pic>
    </p:spTree>
    <p:extLst>
      <p:ext uri="{BB962C8B-B14F-4D97-AF65-F5344CB8AC3E}">
        <p14:creationId xmlns:p14="http://schemas.microsoft.com/office/powerpoint/2010/main" val="2353476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80D759-0951-FE4E-A4E3-AC8499853D17}"/>
              </a:ext>
            </a:extLst>
          </p:cNvPr>
          <p:cNvSpPr>
            <a:spLocks noGrp="1"/>
          </p:cNvSpPr>
          <p:nvPr>
            <p:ph type="title"/>
          </p:nvPr>
        </p:nvSpPr>
        <p:spPr/>
        <p:txBody>
          <a:bodyPr/>
          <a:lstStyle/>
          <a:p>
            <a:r>
              <a:rPr lang="en-US" dirty="0"/>
              <a:t>Thank you!</a:t>
            </a:r>
          </a:p>
        </p:txBody>
      </p:sp>
      <p:sp>
        <p:nvSpPr>
          <p:cNvPr id="7" name="Content Placeholder 6">
            <a:extLst>
              <a:ext uri="{FF2B5EF4-FFF2-40B4-BE49-F238E27FC236}">
                <a16:creationId xmlns:a16="http://schemas.microsoft.com/office/drawing/2014/main" id="{560ACC75-3734-0D44-A071-527464B7B523}"/>
              </a:ext>
            </a:extLst>
          </p:cNvPr>
          <p:cNvSpPr>
            <a:spLocks noGrp="1"/>
          </p:cNvSpPr>
          <p:nvPr>
            <p:ph sz="half" idx="1"/>
          </p:nvPr>
        </p:nvSpPr>
        <p:spPr>
          <a:xfrm>
            <a:off x="457200" y="2441541"/>
            <a:ext cx="4038600" cy="1354701"/>
          </a:xfrm>
        </p:spPr>
        <p:txBody>
          <a:bodyPr/>
          <a:lstStyle/>
          <a:p>
            <a:pPr marL="0" indent="0">
              <a:buNone/>
            </a:pPr>
            <a:r>
              <a:rPr lang="en-US" b="1" dirty="0"/>
              <a:t>Dr. Liz Norell</a:t>
            </a:r>
          </a:p>
          <a:p>
            <a:pPr marL="0" indent="0">
              <a:buNone/>
            </a:pPr>
            <a:r>
              <a:rPr lang="en-US" sz="2000" dirty="0" err="1"/>
              <a:t>elizabeth.norell</a:t>
            </a:r>
            <a:r>
              <a:rPr lang="en-US" sz="2000" dirty="0"/>
              <a:t>@ chattanoogastate.edu</a:t>
            </a:r>
          </a:p>
          <a:p>
            <a:pPr marL="0" indent="0">
              <a:buNone/>
            </a:pPr>
            <a:endParaRPr lang="en-US" sz="2000" dirty="0"/>
          </a:p>
          <a:p>
            <a:pPr marL="0" indent="0">
              <a:buNone/>
            </a:pPr>
            <a:endParaRPr lang="en-US" sz="2000" dirty="0"/>
          </a:p>
        </p:txBody>
      </p:sp>
      <p:sp>
        <p:nvSpPr>
          <p:cNvPr id="8" name="Content Placeholder 7">
            <a:extLst>
              <a:ext uri="{FF2B5EF4-FFF2-40B4-BE49-F238E27FC236}">
                <a16:creationId xmlns:a16="http://schemas.microsoft.com/office/drawing/2014/main" id="{78C67CB3-3613-A745-A5AE-0633A83890EF}"/>
              </a:ext>
            </a:extLst>
          </p:cNvPr>
          <p:cNvSpPr>
            <a:spLocks noGrp="1"/>
          </p:cNvSpPr>
          <p:nvPr>
            <p:ph sz="half" idx="2"/>
          </p:nvPr>
        </p:nvSpPr>
        <p:spPr/>
        <p:txBody>
          <a:bodyPr/>
          <a:lstStyle/>
          <a:p>
            <a:endParaRPr lang="en-US"/>
          </a:p>
        </p:txBody>
      </p:sp>
      <p:sp>
        <p:nvSpPr>
          <p:cNvPr id="4" name="Footer Placeholder 3">
            <a:extLst>
              <a:ext uri="{FF2B5EF4-FFF2-40B4-BE49-F238E27FC236}">
                <a16:creationId xmlns:a16="http://schemas.microsoft.com/office/drawing/2014/main" id="{F32670B8-D13C-8942-93A2-19109E1A640D}"/>
              </a:ext>
            </a:extLst>
          </p:cNvPr>
          <p:cNvSpPr>
            <a:spLocks noGrp="1"/>
          </p:cNvSpPr>
          <p:nvPr>
            <p:ph type="ftr" sz="quarter" idx="11"/>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2E52388C-331A-A941-8C7B-C28107DF72DA}"/>
              </a:ext>
            </a:extLst>
          </p:cNvPr>
          <p:cNvSpPr>
            <a:spLocks noGrp="1"/>
          </p:cNvSpPr>
          <p:nvPr>
            <p:ph type="sldNum" sz="quarter" idx="12"/>
          </p:nvPr>
        </p:nvSpPr>
        <p:spPr/>
        <p:txBody>
          <a:bodyPr/>
          <a:lstStyle/>
          <a:p>
            <a:fld id="{0226CCDC-3057-A845-8B73-831E010D3BA8}" type="slidenum">
              <a:rPr lang="en-US" smtClean="0"/>
              <a:pPr/>
              <a:t>54</a:t>
            </a:fld>
            <a:endParaRPr lang="en-US" dirty="0"/>
          </a:p>
        </p:txBody>
      </p:sp>
      <p:pic>
        <p:nvPicPr>
          <p:cNvPr id="9" name="Picture 8">
            <a:extLst>
              <a:ext uri="{FF2B5EF4-FFF2-40B4-BE49-F238E27FC236}">
                <a16:creationId xmlns:a16="http://schemas.microsoft.com/office/drawing/2014/main" id="{FD451DF3-BB7A-4E47-9602-2DF15BA0EA36}"/>
              </a:ext>
            </a:extLst>
          </p:cNvPr>
          <p:cNvPicPr>
            <a:picLocks noChangeAspect="1"/>
          </p:cNvPicPr>
          <p:nvPr/>
        </p:nvPicPr>
        <p:blipFill>
          <a:blip r:embed="rId3">
            <a:alphaModFix amt="20000"/>
          </a:blip>
          <a:stretch>
            <a:fillRect/>
          </a:stretch>
        </p:blipFill>
        <p:spPr>
          <a:xfrm>
            <a:off x="4922465" y="662498"/>
            <a:ext cx="4059606" cy="4570606"/>
          </a:xfrm>
          <a:prstGeom prst="rect">
            <a:avLst/>
          </a:prstGeom>
        </p:spPr>
      </p:pic>
      <p:pic>
        <p:nvPicPr>
          <p:cNvPr id="8194" name="Picture 2" descr="Get Twitter - Microsoft Store">
            <a:extLst>
              <a:ext uri="{FF2B5EF4-FFF2-40B4-BE49-F238E27FC236}">
                <a16:creationId xmlns:a16="http://schemas.microsoft.com/office/drawing/2014/main" id="{B50BB81D-94EC-4EBE-8F22-E1124DC70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08" y="3910012"/>
            <a:ext cx="299837" cy="450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7A578E-95E6-4142-A61B-E588024BFF57}"/>
              </a:ext>
            </a:extLst>
          </p:cNvPr>
          <p:cNvSpPr txBox="1"/>
          <p:nvPr/>
        </p:nvSpPr>
        <p:spPr>
          <a:xfrm>
            <a:off x="920345" y="4001974"/>
            <a:ext cx="881973" cy="276999"/>
          </a:xfrm>
          <a:prstGeom prst="rect">
            <a:avLst/>
          </a:prstGeom>
          <a:noFill/>
        </p:spPr>
        <p:txBody>
          <a:bodyPr wrap="none" rtlCol="0">
            <a:spAutoFit/>
          </a:bodyPr>
          <a:lstStyle/>
          <a:p>
            <a:r>
              <a:rPr lang="en-US" sz="1200" dirty="0"/>
              <a:t>@liznorell</a:t>
            </a:r>
          </a:p>
        </p:txBody>
      </p:sp>
    </p:spTree>
    <p:extLst>
      <p:ext uri="{BB962C8B-B14F-4D97-AF65-F5344CB8AC3E}">
        <p14:creationId xmlns:p14="http://schemas.microsoft.com/office/powerpoint/2010/main" val="940464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1993AA0-E24B-44AB-9587-22D26EC27300}"/>
              </a:ext>
            </a:extLst>
          </p:cNvPr>
          <p:cNvSpPr>
            <a:spLocks noGrp="1"/>
          </p:cNvSpPr>
          <p:nvPr>
            <p:ph type="ftr" sz="quarter" idx="10"/>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6BC4502B-FEA2-48F8-8D4F-AD25A3F65722}"/>
              </a:ext>
            </a:extLst>
          </p:cNvPr>
          <p:cNvSpPr>
            <a:spLocks noGrp="1"/>
          </p:cNvSpPr>
          <p:nvPr>
            <p:ph type="sldNum" sz="quarter" idx="11"/>
          </p:nvPr>
        </p:nvSpPr>
        <p:spPr/>
        <p:txBody>
          <a:bodyPr/>
          <a:lstStyle/>
          <a:p>
            <a:fld id="{0226CCDC-3057-A845-8B73-831E010D3BA8}" type="slidenum">
              <a:rPr lang="en-US" smtClean="0"/>
              <a:pPr/>
              <a:t>6</a:t>
            </a:fld>
            <a:endParaRPr lang="en-US" dirty="0"/>
          </a:p>
        </p:txBody>
      </p:sp>
      <p:pic>
        <p:nvPicPr>
          <p:cNvPr id="9" name="Picture 8" descr="A person with her head in her hand looking at a computer&#10;&#10;Description automatically generated with low confidence">
            <a:extLst>
              <a:ext uri="{FF2B5EF4-FFF2-40B4-BE49-F238E27FC236}">
                <a16:creationId xmlns:a16="http://schemas.microsoft.com/office/drawing/2014/main" id="{13720AC1-5AF5-48F7-AD68-8DA2A2885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110" y="992003"/>
            <a:ext cx="6519780" cy="4346520"/>
          </a:xfrm>
          <a:prstGeom prst="rect">
            <a:avLst/>
          </a:prstGeom>
        </p:spPr>
      </p:pic>
    </p:spTree>
    <p:extLst>
      <p:ext uri="{BB962C8B-B14F-4D97-AF65-F5344CB8AC3E}">
        <p14:creationId xmlns:p14="http://schemas.microsoft.com/office/powerpoint/2010/main" val="1540158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7</a:t>
            </a:fld>
            <a:endParaRPr lang="en-US"/>
          </a:p>
        </p:txBody>
      </p:sp>
      <p:pic>
        <p:nvPicPr>
          <p:cNvPr id="3" name="Picture 2" descr="A picture containing wall, indoor, table, decorated&#10;&#10;Description automatically generated">
            <a:extLst>
              <a:ext uri="{FF2B5EF4-FFF2-40B4-BE49-F238E27FC236}">
                <a16:creationId xmlns:a16="http://schemas.microsoft.com/office/drawing/2014/main" id="{C576559C-74E2-4697-AA76-F55AED24C87F}"/>
              </a:ext>
            </a:extLst>
          </p:cNvPr>
          <p:cNvPicPr>
            <a:picLocks noChangeAspect="1"/>
          </p:cNvPicPr>
          <p:nvPr/>
        </p:nvPicPr>
        <p:blipFill>
          <a:blip r:embed="rId3"/>
          <a:stretch>
            <a:fillRect/>
          </a:stretch>
        </p:blipFill>
        <p:spPr>
          <a:xfrm>
            <a:off x="3173861" y="1031789"/>
            <a:ext cx="2796277" cy="4160814"/>
          </a:xfrm>
          <a:prstGeom prst="rect">
            <a:avLst/>
          </a:prstGeom>
        </p:spPr>
      </p:pic>
    </p:spTree>
    <p:extLst>
      <p:ext uri="{BB962C8B-B14F-4D97-AF65-F5344CB8AC3E}">
        <p14:creationId xmlns:p14="http://schemas.microsoft.com/office/powerpoint/2010/main" val="57914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a:t>The 2021 Teaching Professor Conference</a:t>
            </a:r>
          </a:p>
        </p:txBody>
      </p:sp>
      <p:sp>
        <p:nvSpPr>
          <p:cNvPr id="5" name="Slide Number Placeholder 4"/>
          <p:cNvSpPr>
            <a:spLocks noGrp="1"/>
          </p:cNvSpPr>
          <p:nvPr>
            <p:ph type="sldNum" sz="quarter" idx="11"/>
          </p:nvPr>
        </p:nvSpPr>
        <p:spPr/>
        <p:txBody>
          <a:bodyPr/>
          <a:lstStyle/>
          <a:p>
            <a:fld id="{0226CCDC-3057-A845-8B73-831E010D3BA8}" type="slidenum">
              <a:rPr lang="en-US" smtClean="0"/>
              <a:t>8</a:t>
            </a:fld>
            <a:endParaRPr lang="en-US"/>
          </a:p>
        </p:txBody>
      </p:sp>
      <p:pic>
        <p:nvPicPr>
          <p:cNvPr id="6" name="Picture 5" descr="A man on stage with a script">
            <a:extLst>
              <a:ext uri="{FF2B5EF4-FFF2-40B4-BE49-F238E27FC236}">
                <a16:creationId xmlns:a16="http://schemas.microsoft.com/office/drawing/2014/main" id="{E55D21E8-8212-48C3-B4EF-74B1C261D8BB}"/>
              </a:ext>
            </a:extLst>
          </p:cNvPr>
          <p:cNvPicPr>
            <a:picLocks noChangeAspect="1"/>
          </p:cNvPicPr>
          <p:nvPr/>
        </p:nvPicPr>
        <p:blipFill>
          <a:blip r:embed="rId3"/>
          <a:stretch>
            <a:fillRect/>
          </a:stretch>
        </p:blipFill>
        <p:spPr>
          <a:xfrm>
            <a:off x="3164359" y="1061136"/>
            <a:ext cx="2815281" cy="4222922"/>
          </a:xfrm>
          <a:prstGeom prst="rect">
            <a:avLst/>
          </a:prstGeom>
        </p:spPr>
      </p:pic>
    </p:spTree>
    <p:extLst>
      <p:ext uri="{BB962C8B-B14F-4D97-AF65-F5344CB8AC3E}">
        <p14:creationId xmlns:p14="http://schemas.microsoft.com/office/powerpoint/2010/main" val="89048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61ABEBE-3094-48CC-ADFC-FDCB4CC5AA4A}"/>
              </a:ext>
            </a:extLst>
          </p:cNvPr>
          <p:cNvSpPr>
            <a:spLocks noGrp="1"/>
          </p:cNvSpPr>
          <p:nvPr>
            <p:ph type="ftr" sz="quarter" idx="10"/>
          </p:nvPr>
        </p:nvSpPr>
        <p:spPr/>
        <p:txBody>
          <a:bodyPr/>
          <a:lstStyle/>
          <a:p>
            <a:r>
              <a:rPr lang="en-US" dirty="0"/>
              <a:t>The 2021 Teaching Professor Conference</a:t>
            </a:r>
          </a:p>
        </p:txBody>
      </p:sp>
      <p:sp>
        <p:nvSpPr>
          <p:cNvPr id="5" name="Slide Number Placeholder 4">
            <a:extLst>
              <a:ext uri="{FF2B5EF4-FFF2-40B4-BE49-F238E27FC236}">
                <a16:creationId xmlns:a16="http://schemas.microsoft.com/office/drawing/2014/main" id="{58067A8E-10C7-45CE-AD10-FD9F07D86129}"/>
              </a:ext>
            </a:extLst>
          </p:cNvPr>
          <p:cNvSpPr>
            <a:spLocks noGrp="1"/>
          </p:cNvSpPr>
          <p:nvPr>
            <p:ph type="sldNum" sz="quarter" idx="11"/>
          </p:nvPr>
        </p:nvSpPr>
        <p:spPr/>
        <p:txBody>
          <a:bodyPr/>
          <a:lstStyle/>
          <a:p>
            <a:fld id="{0226CCDC-3057-A845-8B73-831E010D3BA8}" type="slidenum">
              <a:rPr lang="en-US" smtClean="0"/>
              <a:pPr/>
              <a:t>9</a:t>
            </a:fld>
            <a:endParaRPr lang="en-US" dirty="0"/>
          </a:p>
        </p:txBody>
      </p:sp>
      <p:pic>
        <p:nvPicPr>
          <p:cNvPr id="6" name="Picture 5" descr="A screenshot of a cell phone&#10;&#10;Description automatically generated with medium confidence">
            <a:extLst>
              <a:ext uri="{FF2B5EF4-FFF2-40B4-BE49-F238E27FC236}">
                <a16:creationId xmlns:a16="http://schemas.microsoft.com/office/drawing/2014/main" id="{B6228E5B-8F4B-40E9-812E-0C460D636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086" y="997527"/>
            <a:ext cx="2777828" cy="4167175"/>
          </a:xfrm>
          <a:prstGeom prst="rect">
            <a:avLst/>
          </a:prstGeom>
        </p:spPr>
      </p:pic>
    </p:spTree>
    <p:extLst>
      <p:ext uri="{BB962C8B-B14F-4D97-AF65-F5344CB8AC3E}">
        <p14:creationId xmlns:p14="http://schemas.microsoft.com/office/powerpoint/2010/main" val="1815923394"/>
      </p:ext>
    </p:extLst>
  </p:cSld>
  <p:clrMapOvr>
    <a:masterClrMapping/>
  </p:clrMapOvr>
</p:sld>
</file>

<file path=ppt/theme/theme1.xml><?xml version="1.0" encoding="utf-8"?>
<a:theme xmlns:a="http://schemas.openxmlformats.org/drawingml/2006/main" name="ALC Theme">
  <a:themeElements>
    <a:clrScheme name="TPC">
      <a:dk1>
        <a:srgbClr val="2F2B20"/>
      </a:dk1>
      <a:lt1>
        <a:srgbClr val="FFFFFF"/>
      </a:lt1>
      <a:dk2>
        <a:srgbClr val="AAAAAA"/>
      </a:dk2>
      <a:lt2>
        <a:srgbClr val="BFBFBF"/>
      </a:lt2>
      <a:accent1>
        <a:srgbClr val="13674E"/>
      </a:accent1>
      <a:accent2>
        <a:srgbClr val="9CBEBD"/>
      </a:accent2>
      <a:accent3>
        <a:srgbClr val="D2CB6C"/>
      </a:accent3>
      <a:accent4>
        <a:srgbClr val="95A39D"/>
      </a:accent4>
      <a:accent5>
        <a:srgbClr val="D47D2D"/>
      </a:accent5>
      <a:accent6>
        <a:srgbClr val="B1A089"/>
      </a:accent6>
      <a:hlink>
        <a:srgbClr val="004B85"/>
      </a:hlink>
      <a:folHlink>
        <a:srgbClr val="849A0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561</TotalTime>
  <Words>5869</Words>
  <Application>Microsoft Office PowerPoint</Application>
  <PresentationFormat>On-screen Show (16:10)</PresentationFormat>
  <Paragraphs>543</Paragraphs>
  <Slides>54</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Cambria</vt:lpstr>
      <vt:lpstr>-apple-system</vt:lpstr>
      <vt:lpstr>Calibri</vt:lpstr>
      <vt:lpstr>Georgia</vt:lpstr>
      <vt:lpstr>Times New Roman</vt:lpstr>
      <vt:lpstr>Arial</vt:lpstr>
      <vt:lpstr>ALC Theme</vt:lpstr>
      <vt:lpstr>Transforming Classroom Culture</vt:lpstr>
      <vt:lpstr>Presented by</vt:lpstr>
      <vt:lpstr>What are we transforming?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role of emotion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how do we do this?</vt:lpstr>
      <vt:lpstr>A few possible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Playing Big  Tara Mohr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use these tools in your own life and teaching?</vt:lpstr>
      <vt:lpstr>Thank you!</vt:lpstr>
    </vt:vector>
  </TitlesOfParts>
  <Manager/>
  <Company>Magna Publications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2020 Teaching Professor Conference</dc:subject>
  <dc:creator>Debra Lovelien</dc:creator>
  <cp:keywords/>
  <dc:description/>
  <cp:lastModifiedBy>Liz Norell</cp:lastModifiedBy>
  <cp:revision>49</cp:revision>
  <dcterms:created xsi:type="dcterms:W3CDTF">2016-04-25T15:32:19Z</dcterms:created>
  <dcterms:modified xsi:type="dcterms:W3CDTF">2021-05-17T21:07:30Z</dcterms:modified>
  <cp:category/>
</cp:coreProperties>
</file>