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18"/>
  </p:notesMasterIdLst>
  <p:sldIdLst>
    <p:sldId id="256" r:id="rId2"/>
    <p:sldId id="259" r:id="rId3"/>
    <p:sldId id="268" r:id="rId4"/>
    <p:sldId id="267" r:id="rId5"/>
    <p:sldId id="260" r:id="rId6"/>
    <p:sldId id="257" r:id="rId7"/>
    <p:sldId id="261" r:id="rId8"/>
    <p:sldId id="262" r:id="rId9"/>
    <p:sldId id="263" r:id="rId10"/>
    <p:sldId id="264" r:id="rId11"/>
    <p:sldId id="269" r:id="rId12"/>
    <p:sldId id="258" r:id="rId13"/>
    <p:sldId id="271" r:id="rId14"/>
    <p:sldId id="270" r:id="rId15"/>
    <p:sldId id="265" r:id="rId16"/>
    <p:sldId id="26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69" autoAdjust="0"/>
    <p:restoredTop sz="77253" autoAdjust="0"/>
  </p:normalViewPr>
  <p:slideViewPr>
    <p:cSldViewPr snapToGrid="0">
      <p:cViewPr varScale="1">
        <p:scale>
          <a:sx n="74" d="100"/>
          <a:sy n="74" d="100"/>
        </p:scale>
        <p:origin x="22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74E1ED-0867-4051-B1C8-BC5883E96954}" type="datetimeFigureOut">
              <a:rPr lang="en-US" smtClean="0"/>
              <a:t>4/6/2021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8A8277-6088-4517-97C7-8B5B5B143B3A}" type="slidenum">
              <a:rPr lang="en-US" smtClean="0"/>
              <a:t>‹#›</a:t>
            </a:fld>
            <a:endParaRPr lang="en-US"/>
          </a:p>
        </p:txBody>
      </p:sp>
    </p:spTree>
    <p:extLst>
      <p:ext uri="{BB962C8B-B14F-4D97-AF65-F5344CB8AC3E}">
        <p14:creationId xmlns:p14="http://schemas.microsoft.com/office/powerpoint/2010/main" val="2765467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8A8277-6088-4517-97C7-8B5B5B143B3A}" type="slidenum">
              <a:rPr lang="en-US" smtClean="0"/>
              <a:t>11</a:t>
            </a:fld>
            <a:endParaRPr lang="en-US"/>
          </a:p>
        </p:txBody>
      </p:sp>
    </p:spTree>
    <p:extLst>
      <p:ext uri="{BB962C8B-B14F-4D97-AF65-F5344CB8AC3E}">
        <p14:creationId xmlns:p14="http://schemas.microsoft.com/office/powerpoint/2010/main" val="2434592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4/6/2021</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4/6/2021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4/6/2021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4/6/2021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4/6/2021</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cc.com/video-clips/uyohb5/the-daily-show-with-jon-stewart-madeleine-albright-pt--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9980" y="882376"/>
            <a:ext cx="9966960" cy="2441737"/>
          </a:xfrm>
        </p:spPr>
        <p:txBody>
          <a:bodyPr/>
          <a:lstStyle/>
          <a:p>
            <a:r>
              <a:rPr lang="en-US" dirty="0"/>
              <a:t>A quick primer on North </a:t>
            </a:r>
            <a:r>
              <a:rPr lang="en-US" dirty="0" err="1"/>
              <a:t>korea</a:t>
            </a:r>
            <a:endParaRPr lang="en-US" dirty="0"/>
          </a:p>
        </p:txBody>
      </p:sp>
      <p:sp>
        <p:nvSpPr>
          <p:cNvPr id="3" name="Subtitle 2"/>
          <p:cNvSpPr>
            <a:spLocks noGrp="1"/>
          </p:cNvSpPr>
          <p:nvPr>
            <p:ph type="subTitle" idx="1"/>
          </p:nvPr>
        </p:nvSpPr>
        <p:spPr/>
        <p:txBody>
          <a:bodyPr/>
          <a:lstStyle/>
          <a:p>
            <a:r>
              <a:rPr lang="en-US" dirty="0"/>
              <a:t>POLS 2050 </a:t>
            </a:r>
            <a:r>
              <a:rPr lang="en-US"/>
              <a:t>– Comparative World </a:t>
            </a:r>
            <a:r>
              <a:rPr lang="en-US" dirty="0"/>
              <a:t>Politics</a:t>
            </a:r>
          </a:p>
        </p:txBody>
      </p:sp>
    </p:spTree>
    <p:extLst>
      <p:ext uri="{BB962C8B-B14F-4D97-AF65-F5344CB8AC3E}">
        <p14:creationId xmlns:p14="http://schemas.microsoft.com/office/powerpoint/2010/main" val="2026612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issues</a:t>
            </a:r>
          </a:p>
        </p:txBody>
      </p:sp>
      <p:sp>
        <p:nvSpPr>
          <p:cNvPr id="3" name="Content Placeholder 2"/>
          <p:cNvSpPr>
            <a:spLocks noGrp="1"/>
          </p:cNvSpPr>
          <p:nvPr>
            <p:ph idx="1"/>
          </p:nvPr>
        </p:nvSpPr>
        <p:spPr>
          <a:xfrm>
            <a:off x="1143000" y="1686187"/>
            <a:ext cx="9872871" cy="4748169"/>
          </a:xfrm>
        </p:spPr>
        <p:txBody>
          <a:bodyPr>
            <a:normAutofit/>
          </a:bodyPr>
          <a:lstStyle/>
          <a:p>
            <a:r>
              <a:rPr lang="en-US" dirty="0"/>
              <a:t>Total lack of internet / news / connection to the outside (world for citizens)</a:t>
            </a:r>
          </a:p>
          <a:p>
            <a:r>
              <a:rPr lang="en-US" dirty="0"/>
              <a:t>Exceedingly well-developed surveillance system, including close-knit neighborhood monitors who check your house nightly</a:t>
            </a:r>
          </a:p>
          <a:p>
            <a:r>
              <a:rPr lang="en-US" dirty="0"/>
              <a:t>Human rights violations—specifically, extremely hard, government-mandated work, almost no money, rarely any meat, diminishing rations of rice, and grossly outrageous income inequality</a:t>
            </a:r>
          </a:p>
          <a:p>
            <a:r>
              <a:rPr lang="en-US" dirty="0"/>
              <a:t>Lack of personal, intellectual, or physical freedom</a:t>
            </a:r>
          </a:p>
          <a:p>
            <a:r>
              <a:rPr lang="en-US" dirty="0"/>
              <a:t>Ancient technology and few modern medical services. For example, the entire country has one mammogram machine that rarely, if ever, gets used. When asked, North Koreans claim they don’t get cancer.</a:t>
            </a:r>
          </a:p>
          <a:p>
            <a:r>
              <a:rPr lang="en-US" dirty="0"/>
              <a:t>Malnourishment on such a broad scale that northerners are substantially shorter than their southern neighbors… in just a few generations.</a:t>
            </a:r>
          </a:p>
        </p:txBody>
      </p:sp>
    </p:spTree>
    <p:extLst>
      <p:ext uri="{BB962C8B-B14F-4D97-AF65-F5344CB8AC3E}">
        <p14:creationId xmlns:p14="http://schemas.microsoft.com/office/powerpoint/2010/main" val="841995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087" y="4872507"/>
            <a:ext cx="4416381" cy="1356360"/>
          </a:xfrm>
        </p:spPr>
        <p:txBody>
          <a:bodyPr/>
          <a:lstStyle/>
          <a:p>
            <a:pPr algn="r"/>
            <a:r>
              <a:rPr lang="en-US" dirty="0" smtClean="0"/>
              <a:t>Otto </a:t>
            </a:r>
            <a:r>
              <a:rPr lang="en-US" dirty="0" err="1" smtClean="0"/>
              <a:t>Warmbier</a:t>
            </a:r>
            <a:r>
              <a:rPr lang="en-US" dirty="0" smtClean="0"/>
              <a:t> 1994-2017</a:t>
            </a:r>
            <a:endParaRPr lang="en-US" dirty="0"/>
          </a:p>
        </p:txBody>
      </p:sp>
      <p:pic>
        <p:nvPicPr>
          <p:cNvPr id="1026" name="Picture 2" descr="The Untold Story of Otto Warmbier, American Hostage | GQ"/>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59381" y="334851"/>
            <a:ext cx="6183971" cy="6183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888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30060" y="892437"/>
            <a:ext cx="7668942" cy="5112628"/>
          </a:xfrm>
        </p:spPr>
      </p:pic>
    </p:spTree>
    <p:extLst>
      <p:ext uri="{BB962C8B-B14F-4D97-AF65-F5344CB8AC3E}">
        <p14:creationId xmlns:p14="http://schemas.microsoft.com/office/powerpoint/2010/main" val="3662833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2982" y="331631"/>
            <a:ext cx="8255570" cy="6191678"/>
          </a:xfrm>
        </p:spPr>
      </p:pic>
    </p:spTree>
    <p:extLst>
      <p:ext uri="{BB962C8B-B14F-4D97-AF65-F5344CB8AC3E}">
        <p14:creationId xmlns:p14="http://schemas.microsoft.com/office/powerpoint/2010/main" val="2300258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1836" y="331630"/>
            <a:ext cx="6736060" cy="6176625"/>
          </a:xfrm>
        </p:spPr>
      </p:pic>
    </p:spTree>
    <p:extLst>
      <p:ext uri="{BB962C8B-B14F-4D97-AF65-F5344CB8AC3E}">
        <p14:creationId xmlns:p14="http://schemas.microsoft.com/office/powerpoint/2010/main" val="3686795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850084"/>
          </a:xfrm>
        </p:spPr>
        <p:txBody>
          <a:bodyPr/>
          <a:lstStyle/>
          <a:p>
            <a:r>
              <a:rPr lang="en-US" dirty="0"/>
              <a:t>Juche – ten principles</a:t>
            </a:r>
          </a:p>
        </p:txBody>
      </p:sp>
      <p:sp>
        <p:nvSpPr>
          <p:cNvPr id="3" name="Content Placeholder 2"/>
          <p:cNvSpPr>
            <a:spLocks noGrp="1"/>
          </p:cNvSpPr>
          <p:nvPr>
            <p:ph idx="1"/>
          </p:nvPr>
        </p:nvSpPr>
        <p:spPr>
          <a:xfrm>
            <a:off x="1143000" y="1459684"/>
            <a:ext cx="9872871" cy="4636316"/>
          </a:xfrm>
        </p:spPr>
        <p:txBody>
          <a:bodyPr>
            <a:normAutofit fontScale="70000" lnSpcReduction="20000"/>
          </a:bodyPr>
          <a:lstStyle/>
          <a:p>
            <a:pPr marL="502920" indent="-457200">
              <a:buFont typeface="+mj-lt"/>
              <a:buAutoNum type="arabicPeriod"/>
            </a:pPr>
            <a:r>
              <a:rPr lang="en-US" dirty="0"/>
              <a:t>We must give our all in the struggle to unify the entire society with the revolutionary ideology of the Great Leader Kim Il-sung.</a:t>
            </a:r>
          </a:p>
          <a:p>
            <a:pPr marL="502920" indent="-457200">
              <a:buFont typeface="+mj-lt"/>
              <a:buAutoNum type="arabicPeriod"/>
            </a:pPr>
            <a:r>
              <a:rPr lang="en-US" dirty="0"/>
              <a:t>We must honor the Great Leader comrade Kim Il-sung with all our loyalty.</a:t>
            </a:r>
          </a:p>
          <a:p>
            <a:pPr marL="502920" indent="-457200">
              <a:buFont typeface="+mj-lt"/>
              <a:buAutoNum type="arabicPeriod"/>
            </a:pPr>
            <a:r>
              <a:rPr lang="en-US" dirty="0"/>
              <a:t>We must make absolute the authority of the Great Leader comrade Kim Il-sung.</a:t>
            </a:r>
          </a:p>
          <a:p>
            <a:pPr marL="502920" indent="-457200">
              <a:buFont typeface="+mj-lt"/>
              <a:buAutoNum type="arabicPeriod"/>
            </a:pPr>
            <a:r>
              <a:rPr lang="en-US" dirty="0"/>
              <a:t>We must make the Great Leader comrade Kim Il-</a:t>
            </a:r>
            <a:r>
              <a:rPr lang="en-US" dirty="0" err="1"/>
              <a:t>sung's</a:t>
            </a:r>
            <a:r>
              <a:rPr lang="en-US" dirty="0"/>
              <a:t> revolutionary ideology our faith and make his instructions our creed.</a:t>
            </a:r>
          </a:p>
          <a:p>
            <a:pPr marL="502920" indent="-457200">
              <a:buFont typeface="+mj-lt"/>
              <a:buAutoNum type="arabicPeriod"/>
            </a:pPr>
            <a:r>
              <a:rPr lang="en-US" dirty="0"/>
              <a:t>We must adhere strictly to the principle of unconditional obedience in carrying out the Great Leader comrade Kim Il-</a:t>
            </a:r>
            <a:r>
              <a:rPr lang="en-US" dirty="0" err="1"/>
              <a:t>sung's</a:t>
            </a:r>
            <a:r>
              <a:rPr lang="en-US" dirty="0"/>
              <a:t> instructions.</a:t>
            </a:r>
          </a:p>
          <a:p>
            <a:pPr marL="502920" indent="-457200">
              <a:buFont typeface="+mj-lt"/>
              <a:buAutoNum type="arabicPeriod"/>
            </a:pPr>
            <a:r>
              <a:rPr lang="en-US" dirty="0"/>
              <a:t>We must strengthen the entire party's ideology and willpower and revolutionary unity, centering on the Great Leader comrade Kim Il-sung.</a:t>
            </a:r>
          </a:p>
          <a:p>
            <a:pPr marL="502920" indent="-457200">
              <a:buFont typeface="+mj-lt"/>
              <a:buAutoNum type="arabicPeriod"/>
            </a:pPr>
            <a:r>
              <a:rPr lang="en-US" dirty="0"/>
              <a:t>We must learn from the Great Leader comrade Kim Il-sung and adopt the communist look, revolutionary work methods and people-oriented work style.</a:t>
            </a:r>
          </a:p>
          <a:p>
            <a:pPr marL="502920" indent="-457200">
              <a:buFont typeface="+mj-lt"/>
              <a:buAutoNum type="arabicPeriod"/>
            </a:pPr>
            <a:r>
              <a:rPr lang="en-US" dirty="0"/>
              <a:t>We must value the political life we were given by the Great Leader comrade Kim Il-sung, and loyally repay his great political trust and thoughtfulness with heightened political awareness and skill.</a:t>
            </a:r>
          </a:p>
          <a:p>
            <a:pPr marL="502920" indent="-457200">
              <a:buFont typeface="+mj-lt"/>
              <a:buAutoNum type="arabicPeriod"/>
            </a:pPr>
            <a:r>
              <a:rPr lang="en-US" dirty="0"/>
              <a:t>We must establish strong organizational regulations so that the entire party, nation and military move as one under the one and only leadership of the Great Leader comrade Kim Il-sung.</a:t>
            </a:r>
          </a:p>
          <a:p>
            <a:pPr marL="502920" indent="-457200">
              <a:buFont typeface="+mj-lt"/>
              <a:buAutoNum type="arabicPeriod"/>
            </a:pPr>
            <a:r>
              <a:rPr lang="en-US" dirty="0"/>
              <a:t>We must pass down the great achievement of the revolution by the Great Leader comrade Kim Il-sung from generation to generation, inheriting and completing it to the end.</a:t>
            </a:r>
          </a:p>
        </p:txBody>
      </p:sp>
    </p:spTree>
    <p:extLst>
      <p:ext uri="{BB962C8B-B14F-4D97-AF65-F5344CB8AC3E}">
        <p14:creationId xmlns:p14="http://schemas.microsoft.com/office/powerpoint/2010/main" val="2383993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Madeleine Albright discusses visit</a:t>
            </a:r>
          </a:p>
        </p:txBody>
      </p:sp>
      <p:sp>
        <p:nvSpPr>
          <p:cNvPr id="3" name="Content Placeholder 2"/>
          <p:cNvSpPr>
            <a:spLocks noGrp="1"/>
          </p:cNvSpPr>
          <p:nvPr>
            <p:ph idx="1"/>
          </p:nvPr>
        </p:nvSpPr>
        <p:spPr/>
        <p:txBody>
          <a:bodyPr/>
          <a:lstStyle/>
          <a:p>
            <a:r>
              <a:rPr lang="en-US" dirty="0">
                <a:hlinkClick r:id="rId2"/>
              </a:rPr>
              <a:t>http://www.cc.com/video-clips/uyohb5/the-daily-show-with-jon-stewart-madeleine-albright-pt--2</a:t>
            </a:r>
            <a:r>
              <a:rPr lang="en-US" dirty="0"/>
              <a:t> </a:t>
            </a:r>
          </a:p>
        </p:txBody>
      </p:sp>
    </p:spTree>
    <p:extLst>
      <p:ext uri="{BB962C8B-B14F-4D97-AF65-F5344CB8AC3E}">
        <p14:creationId xmlns:p14="http://schemas.microsoft.com/office/powerpoint/2010/main" val="488514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72967" y="1081159"/>
            <a:ext cx="3196781" cy="4038600"/>
          </a:xfrm>
        </p:spPr>
      </p:pic>
      <p:pic>
        <p:nvPicPr>
          <p:cNvPr id="5" name="Picture 4"/>
          <p:cNvPicPr>
            <a:picLocks noChangeAspect="1"/>
          </p:cNvPicPr>
          <p:nvPr/>
        </p:nvPicPr>
        <p:blipFill rotWithShape="1">
          <a:blip r:embed="rId3"/>
          <a:srcRect l="35818" r="8769"/>
          <a:stretch/>
        </p:blipFill>
        <p:spPr>
          <a:xfrm>
            <a:off x="7742489" y="1081159"/>
            <a:ext cx="3990885" cy="4044449"/>
          </a:xfrm>
          <a:prstGeom prst="rect">
            <a:avLst/>
          </a:prstGeom>
        </p:spPr>
      </p:pic>
      <p:pic>
        <p:nvPicPr>
          <p:cNvPr id="6" name="Picture 5"/>
          <p:cNvPicPr>
            <a:picLocks noChangeAspect="1"/>
          </p:cNvPicPr>
          <p:nvPr/>
        </p:nvPicPr>
        <p:blipFill>
          <a:blip r:embed="rId4"/>
          <a:stretch>
            <a:fillRect/>
          </a:stretch>
        </p:blipFill>
        <p:spPr>
          <a:xfrm>
            <a:off x="3645103" y="1592197"/>
            <a:ext cx="4022031" cy="3016523"/>
          </a:xfrm>
          <a:prstGeom prst="rect">
            <a:avLst/>
          </a:prstGeom>
        </p:spPr>
      </p:pic>
      <p:sp>
        <p:nvSpPr>
          <p:cNvPr id="7" name="TextBox 6"/>
          <p:cNvSpPr txBox="1"/>
          <p:nvPr/>
        </p:nvSpPr>
        <p:spPr>
          <a:xfrm>
            <a:off x="1166817" y="5272670"/>
            <a:ext cx="1861407" cy="1200329"/>
          </a:xfrm>
          <a:prstGeom prst="rect">
            <a:avLst/>
          </a:prstGeom>
          <a:noFill/>
        </p:spPr>
        <p:txBody>
          <a:bodyPr wrap="none" rtlCol="0">
            <a:spAutoFit/>
          </a:bodyPr>
          <a:lstStyle/>
          <a:p>
            <a:pPr algn="ctr"/>
            <a:r>
              <a:rPr lang="en-US" dirty="0"/>
              <a:t>Kim Il-sung</a:t>
            </a:r>
          </a:p>
          <a:p>
            <a:pPr algn="ctr"/>
            <a:r>
              <a:rPr lang="en-US" dirty="0"/>
              <a:t>Great Leader</a:t>
            </a:r>
          </a:p>
          <a:p>
            <a:pPr algn="ctr"/>
            <a:r>
              <a:rPr lang="en-US" dirty="0"/>
              <a:t>Sun of the Nation</a:t>
            </a:r>
          </a:p>
          <a:p>
            <a:pPr algn="ctr"/>
            <a:r>
              <a:rPr lang="en-US" dirty="0"/>
              <a:t>Eternal President</a:t>
            </a:r>
          </a:p>
        </p:txBody>
      </p:sp>
      <p:sp>
        <p:nvSpPr>
          <p:cNvPr id="8" name="TextBox 7"/>
          <p:cNvSpPr txBox="1"/>
          <p:nvPr/>
        </p:nvSpPr>
        <p:spPr>
          <a:xfrm>
            <a:off x="5335398" y="4957894"/>
            <a:ext cx="1358064" cy="646331"/>
          </a:xfrm>
          <a:prstGeom prst="rect">
            <a:avLst/>
          </a:prstGeom>
          <a:noFill/>
        </p:spPr>
        <p:txBody>
          <a:bodyPr wrap="none" rtlCol="0">
            <a:spAutoFit/>
          </a:bodyPr>
          <a:lstStyle/>
          <a:p>
            <a:pPr algn="ctr"/>
            <a:r>
              <a:rPr lang="en-US" dirty="0"/>
              <a:t>Kim </a:t>
            </a:r>
            <a:r>
              <a:rPr lang="en-US" dirty="0" err="1"/>
              <a:t>Jong-il</a:t>
            </a:r>
            <a:endParaRPr lang="en-US" dirty="0"/>
          </a:p>
          <a:p>
            <a:pPr algn="ctr"/>
            <a:r>
              <a:rPr lang="en-US" dirty="0"/>
              <a:t>Dear Leader</a:t>
            </a:r>
          </a:p>
        </p:txBody>
      </p:sp>
      <p:sp>
        <p:nvSpPr>
          <p:cNvPr id="9" name="TextBox 8"/>
          <p:cNvSpPr txBox="1"/>
          <p:nvPr/>
        </p:nvSpPr>
        <p:spPr>
          <a:xfrm>
            <a:off x="9046716" y="5297620"/>
            <a:ext cx="1763624" cy="646331"/>
          </a:xfrm>
          <a:prstGeom prst="rect">
            <a:avLst/>
          </a:prstGeom>
          <a:noFill/>
        </p:spPr>
        <p:txBody>
          <a:bodyPr wrap="none" rtlCol="0">
            <a:spAutoFit/>
          </a:bodyPr>
          <a:lstStyle/>
          <a:p>
            <a:pPr algn="ctr"/>
            <a:r>
              <a:rPr lang="en-US" dirty="0"/>
              <a:t>Kim Jong-un</a:t>
            </a:r>
          </a:p>
          <a:p>
            <a:pPr algn="ctr"/>
            <a:r>
              <a:rPr lang="en-US" dirty="0"/>
              <a:t>Supreme Leader</a:t>
            </a:r>
          </a:p>
        </p:txBody>
      </p:sp>
    </p:spTree>
    <p:extLst>
      <p:ext uri="{BB962C8B-B14F-4D97-AF65-F5344CB8AC3E}">
        <p14:creationId xmlns:p14="http://schemas.microsoft.com/office/powerpoint/2010/main" val="420519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02370" y="690402"/>
            <a:ext cx="8213258" cy="5475505"/>
          </a:xfrm>
          <a:ln>
            <a:solidFill>
              <a:schemeClr val="accent1"/>
            </a:solidFill>
          </a:ln>
        </p:spPr>
      </p:pic>
    </p:spTree>
    <p:extLst>
      <p:ext uri="{BB962C8B-B14F-4D97-AF65-F5344CB8AC3E}">
        <p14:creationId xmlns:p14="http://schemas.microsoft.com/office/powerpoint/2010/main" val="2754237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61154" y="497047"/>
            <a:ext cx="7567403" cy="5996964"/>
          </a:xfrm>
          <a:ln>
            <a:solidFill>
              <a:schemeClr val="accent1"/>
            </a:solidFill>
          </a:ln>
        </p:spPr>
      </p:pic>
      <p:sp>
        <p:nvSpPr>
          <p:cNvPr id="5" name="TextBox 4"/>
          <p:cNvSpPr txBox="1"/>
          <p:nvPr/>
        </p:nvSpPr>
        <p:spPr>
          <a:xfrm>
            <a:off x="444617" y="1149292"/>
            <a:ext cx="1166070" cy="1169551"/>
          </a:xfrm>
          <a:prstGeom prst="rect">
            <a:avLst/>
          </a:prstGeom>
          <a:noFill/>
        </p:spPr>
        <p:txBody>
          <a:bodyPr wrap="square" rtlCol="0">
            <a:spAutoFit/>
          </a:bodyPr>
          <a:lstStyle/>
          <a:p>
            <a:pPr algn="ctr"/>
            <a:r>
              <a:rPr lang="en-US" sz="1400" dirty="0">
                <a:solidFill>
                  <a:schemeClr val="accent6"/>
                </a:solidFill>
              </a:rPr>
              <a:t>4) Kim Kyong Hui became first female four-star general</a:t>
            </a:r>
          </a:p>
        </p:txBody>
      </p:sp>
      <p:sp>
        <p:nvSpPr>
          <p:cNvPr id="6" name="TextBox 5"/>
          <p:cNvSpPr txBox="1"/>
          <p:nvPr/>
        </p:nvSpPr>
        <p:spPr>
          <a:xfrm>
            <a:off x="444617" y="4883791"/>
            <a:ext cx="1166070" cy="1600438"/>
          </a:xfrm>
          <a:prstGeom prst="rect">
            <a:avLst/>
          </a:prstGeom>
          <a:noFill/>
        </p:spPr>
        <p:txBody>
          <a:bodyPr wrap="square" rtlCol="0">
            <a:spAutoFit/>
          </a:bodyPr>
          <a:lstStyle/>
          <a:p>
            <a:pPr algn="ctr"/>
            <a:r>
              <a:rPr lang="en-US" sz="1400" dirty="0">
                <a:solidFill>
                  <a:schemeClr val="accent6"/>
                </a:solidFill>
              </a:rPr>
              <a:t>6) Kim Jong Nam tried to go to Tokyo Disneyland in 2001 and fell out of favor</a:t>
            </a:r>
          </a:p>
        </p:txBody>
      </p:sp>
      <p:sp>
        <p:nvSpPr>
          <p:cNvPr id="7" name="TextBox 6"/>
          <p:cNvSpPr txBox="1"/>
          <p:nvPr/>
        </p:nvSpPr>
        <p:spPr>
          <a:xfrm>
            <a:off x="9479024" y="4724400"/>
            <a:ext cx="2223618" cy="1169551"/>
          </a:xfrm>
          <a:prstGeom prst="rect">
            <a:avLst/>
          </a:prstGeom>
          <a:noFill/>
        </p:spPr>
        <p:txBody>
          <a:bodyPr wrap="square" rtlCol="0">
            <a:spAutoFit/>
          </a:bodyPr>
          <a:lstStyle/>
          <a:p>
            <a:pPr algn="ctr"/>
            <a:r>
              <a:rPr lang="en-US" sz="1400" dirty="0">
                <a:solidFill>
                  <a:schemeClr val="accent6"/>
                </a:solidFill>
              </a:rPr>
              <a:t>7) Kim Jong-</a:t>
            </a:r>
            <a:r>
              <a:rPr lang="en-US" sz="1400" dirty="0" err="1">
                <a:solidFill>
                  <a:schemeClr val="accent6"/>
                </a:solidFill>
              </a:rPr>
              <a:t>chul</a:t>
            </a:r>
            <a:r>
              <a:rPr lang="en-US" sz="1400" dirty="0">
                <a:solidFill>
                  <a:schemeClr val="accent6"/>
                </a:solidFill>
              </a:rPr>
              <a:t> was allegedly not considered to succeed his father because of his “</a:t>
            </a:r>
            <a:r>
              <a:rPr lang="en-US" sz="1400" dirty="0" err="1">
                <a:solidFill>
                  <a:schemeClr val="accent6"/>
                </a:solidFill>
              </a:rPr>
              <a:t>unmasculine</a:t>
            </a:r>
            <a:r>
              <a:rPr lang="en-US" sz="1400" dirty="0">
                <a:solidFill>
                  <a:schemeClr val="accent6"/>
                </a:solidFill>
              </a:rPr>
              <a:t>” characteristics</a:t>
            </a:r>
          </a:p>
        </p:txBody>
      </p:sp>
    </p:spTree>
    <p:extLst>
      <p:ext uri="{BB962C8B-B14F-4D97-AF65-F5344CB8AC3E}">
        <p14:creationId xmlns:p14="http://schemas.microsoft.com/office/powerpoint/2010/main" val="2295230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Fights over North Korea</a:t>
            </a:r>
          </a:p>
        </p:txBody>
      </p:sp>
      <p:sp>
        <p:nvSpPr>
          <p:cNvPr id="3" name="Content Placeholder 2"/>
          <p:cNvSpPr>
            <a:spLocks noGrp="1"/>
          </p:cNvSpPr>
          <p:nvPr>
            <p:ph idx="1"/>
          </p:nvPr>
        </p:nvSpPr>
        <p:spPr/>
        <p:txBody>
          <a:bodyPr>
            <a:normAutofit lnSpcReduction="10000"/>
          </a:bodyPr>
          <a:lstStyle/>
          <a:p>
            <a:r>
              <a:rPr lang="en-US" dirty="0"/>
              <a:t>Japan occupied the entire Korean peninsula before and during World War II</a:t>
            </a:r>
          </a:p>
          <a:p>
            <a:r>
              <a:rPr lang="en-US" dirty="0"/>
              <a:t>After the war, the USSR took control of the north; the US took control of the south (38</a:t>
            </a:r>
            <a:r>
              <a:rPr lang="en-US" baseline="30000" dirty="0"/>
              <a:t>th</a:t>
            </a:r>
            <a:r>
              <a:rPr lang="en-US" dirty="0"/>
              <a:t> parallel)</a:t>
            </a:r>
          </a:p>
          <a:p>
            <a:r>
              <a:rPr lang="en-US" dirty="0"/>
              <a:t>1948: The Democratic People’s Republic of Korea was established (DPRK), with Soviet backing</a:t>
            </a:r>
          </a:p>
          <a:p>
            <a:r>
              <a:rPr lang="en-US" dirty="0"/>
              <a:t>1950: South Korea declares independence. North Korea invades to reunite peninsula.</a:t>
            </a:r>
          </a:p>
          <a:p>
            <a:pPr lvl="1"/>
            <a:r>
              <a:rPr lang="en-US" dirty="0"/>
              <a:t>The United States joined the war to defend the South, pushing the troops back into the northernmost reaches of the country.</a:t>
            </a:r>
          </a:p>
          <a:p>
            <a:pPr lvl="1"/>
            <a:r>
              <a:rPr lang="en-US" dirty="0"/>
              <a:t>This alarmed China, who joined forces with North Korea to push the South and its allies back to the 38</a:t>
            </a:r>
            <a:r>
              <a:rPr lang="en-US" baseline="30000" dirty="0"/>
              <a:t>th</a:t>
            </a:r>
            <a:r>
              <a:rPr lang="en-US" dirty="0"/>
              <a:t> parallel.</a:t>
            </a:r>
          </a:p>
          <a:p>
            <a:pPr lvl="1"/>
            <a:r>
              <a:rPr lang="en-US" dirty="0"/>
              <a:t>An armistice ended the war in 1953.</a:t>
            </a:r>
          </a:p>
        </p:txBody>
      </p:sp>
    </p:spTree>
    <p:extLst>
      <p:ext uri="{BB962C8B-B14F-4D97-AF65-F5344CB8AC3E}">
        <p14:creationId xmlns:p14="http://schemas.microsoft.com/office/powerpoint/2010/main" val="2305156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869480" y="637390"/>
            <a:ext cx="3843754" cy="5574841"/>
          </a:xfrm>
          <a:ln>
            <a:solidFill>
              <a:schemeClr val="accent1"/>
            </a:solidFill>
          </a:ln>
        </p:spPr>
      </p:pic>
    </p:spTree>
    <p:extLst>
      <p:ext uri="{BB962C8B-B14F-4D97-AF65-F5344CB8AC3E}">
        <p14:creationId xmlns:p14="http://schemas.microsoft.com/office/powerpoint/2010/main" val="3232887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Nuclear weapons?</a:t>
            </a:r>
          </a:p>
        </p:txBody>
      </p:sp>
      <p:sp>
        <p:nvSpPr>
          <p:cNvPr id="3" name="Content Placeholder 2"/>
          <p:cNvSpPr>
            <a:spLocks noGrp="1"/>
          </p:cNvSpPr>
          <p:nvPr>
            <p:ph idx="1"/>
          </p:nvPr>
        </p:nvSpPr>
        <p:spPr/>
        <p:txBody>
          <a:bodyPr/>
          <a:lstStyle/>
          <a:p>
            <a:r>
              <a:rPr lang="en-US" dirty="0"/>
              <a:t>In 1985, North Korea joined the international Nuclear Non-Proliferation Treaty, agreeing not to produce nuclear weapons. One year later, the </a:t>
            </a:r>
            <a:r>
              <a:rPr lang="en-US" dirty="0" err="1"/>
              <a:t>Yongbyon</a:t>
            </a:r>
            <a:r>
              <a:rPr lang="en-US" dirty="0"/>
              <a:t> nuclear reactor became operational.</a:t>
            </a:r>
          </a:p>
          <a:p>
            <a:r>
              <a:rPr lang="en-US" dirty="0"/>
              <a:t>By 1993, the International Atomic Energy Agency (IAEA) accused the North of violating the Non-Proliferation Treaty. When the IAEA demanded the right to inspect, NK threatened to quit the treaty.</a:t>
            </a:r>
          </a:p>
          <a:p>
            <a:r>
              <a:rPr lang="en-US" dirty="0"/>
              <a:t>In 1994, after the death of Kim Il-sung, NK &amp; USA sign an Agreed Framework. NK agreed to freeze its nuclear program in return for heavy fuel oil and two nuclear reactors for power generation.</a:t>
            </a:r>
          </a:p>
          <a:p>
            <a:pPr lvl="1"/>
            <a:r>
              <a:rPr lang="en-US" dirty="0"/>
              <a:t>North Korea violated this agreement almost immediately.</a:t>
            </a:r>
          </a:p>
        </p:txBody>
      </p:sp>
    </p:spTree>
    <p:extLst>
      <p:ext uri="{BB962C8B-B14F-4D97-AF65-F5344CB8AC3E}">
        <p14:creationId xmlns:p14="http://schemas.microsoft.com/office/powerpoint/2010/main" val="3846794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wants what?</a:t>
            </a:r>
          </a:p>
        </p:txBody>
      </p:sp>
      <p:sp>
        <p:nvSpPr>
          <p:cNvPr id="3" name="Content Placeholder 2"/>
          <p:cNvSpPr>
            <a:spLocks noGrp="1"/>
          </p:cNvSpPr>
          <p:nvPr>
            <p:ph idx="1"/>
          </p:nvPr>
        </p:nvSpPr>
        <p:spPr/>
        <p:txBody>
          <a:bodyPr/>
          <a:lstStyle/>
          <a:p>
            <a:r>
              <a:rPr lang="en-US" b="1" dirty="0"/>
              <a:t>USSR / Soviet Union: </a:t>
            </a:r>
            <a:r>
              <a:rPr lang="en-US" dirty="0"/>
              <a:t>The Soviets installed Kim Il-sung, an ethnic Korean who spent many years in Russia, hoping he would rule the country in the Stalinist model. However, Kim Il-sung almost immediately took things much, much farther.</a:t>
            </a:r>
            <a:endParaRPr lang="en-US" b="1" dirty="0"/>
          </a:p>
          <a:p>
            <a:r>
              <a:rPr lang="en-US" b="1" dirty="0"/>
              <a:t>China: </a:t>
            </a:r>
            <a:r>
              <a:rPr lang="en-US" dirty="0"/>
              <a:t>China sees the North Korean regime as an important buffer between democratic South Korea and its communist government. Consequently, it will endure a lot of nonsense from North Korea as long as the regime remains stable.</a:t>
            </a:r>
          </a:p>
          <a:p>
            <a:r>
              <a:rPr lang="en-US" b="1" dirty="0"/>
              <a:t>South Korea: </a:t>
            </a:r>
            <a:r>
              <a:rPr lang="en-US" dirty="0"/>
              <a:t>Fifty years ago, South Koreans dreamed of reunification. Today’s average South Korean is in favor of reunification in </a:t>
            </a:r>
            <a:r>
              <a:rPr lang="en-US" i="1" dirty="0"/>
              <a:t>theory</a:t>
            </a:r>
            <a:r>
              <a:rPr lang="en-US" dirty="0"/>
              <a:t>, but such a move would likely tank the South Korean economy and lead to a great deal of unrest.</a:t>
            </a:r>
            <a:endParaRPr lang="en-US" b="1" dirty="0"/>
          </a:p>
        </p:txBody>
      </p:sp>
    </p:spTree>
    <p:extLst>
      <p:ext uri="{BB962C8B-B14F-4D97-AF65-F5344CB8AC3E}">
        <p14:creationId xmlns:p14="http://schemas.microsoft.com/office/powerpoint/2010/main" val="4181734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wants what? (cont’d)</a:t>
            </a:r>
          </a:p>
        </p:txBody>
      </p:sp>
      <p:sp>
        <p:nvSpPr>
          <p:cNvPr id="3" name="Content Placeholder 2"/>
          <p:cNvSpPr>
            <a:spLocks noGrp="1"/>
          </p:cNvSpPr>
          <p:nvPr>
            <p:ph idx="1"/>
          </p:nvPr>
        </p:nvSpPr>
        <p:spPr/>
        <p:txBody>
          <a:bodyPr/>
          <a:lstStyle/>
          <a:p>
            <a:r>
              <a:rPr lang="en-US" b="1" dirty="0"/>
              <a:t>The United States</a:t>
            </a:r>
            <a:r>
              <a:rPr lang="en-US" dirty="0"/>
              <a:t>: Above all else, the US opposes a nuclear North Korea. Unfortunately, that ship has sailed. At this point, the US wants to contain NK’s further development of nuclear weapons and to prevent NK from selling its nuclear technology to rogue actors or nations. </a:t>
            </a:r>
          </a:p>
          <a:p>
            <a:r>
              <a:rPr lang="en-US" b="1" dirty="0"/>
              <a:t>Japan: </a:t>
            </a:r>
            <a:r>
              <a:rPr lang="en-US" dirty="0"/>
              <a:t>Like other neighbors, Japan just doesn’t want North Korea to become unstable or to develop nuclear weapons.</a:t>
            </a:r>
          </a:p>
          <a:p>
            <a:r>
              <a:rPr lang="en-US" b="1" dirty="0"/>
              <a:t>North Korea: </a:t>
            </a:r>
            <a:r>
              <a:rPr lang="en-US" dirty="0"/>
              <a:t>The leaders of North Korea recognize they are in a vulnerable position. Any instability would likely result in a loss of their power, and likely also their lives. They need to maintain nuclear technology as (essentially) blackmail… to ensure they can engage in brinksmanship to extract food and fuel aid. And also not get killed.</a:t>
            </a:r>
            <a:endParaRPr lang="en-US" b="1" dirty="0"/>
          </a:p>
        </p:txBody>
      </p:sp>
    </p:spTree>
    <p:extLst>
      <p:ext uri="{BB962C8B-B14F-4D97-AF65-F5344CB8AC3E}">
        <p14:creationId xmlns:p14="http://schemas.microsoft.com/office/powerpoint/2010/main" val="533454725"/>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97</TotalTime>
  <Words>978</Words>
  <Application>Microsoft Office PowerPoint</Application>
  <PresentationFormat>Widescreen</PresentationFormat>
  <Paragraphs>56</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Corbel</vt:lpstr>
      <vt:lpstr>Basis</vt:lpstr>
      <vt:lpstr>A quick primer on North korea</vt:lpstr>
      <vt:lpstr>PowerPoint Presentation</vt:lpstr>
      <vt:lpstr>PowerPoint Presentation</vt:lpstr>
      <vt:lpstr>PowerPoint Presentation</vt:lpstr>
      <vt:lpstr>Fights over North Korea</vt:lpstr>
      <vt:lpstr>PowerPoint Presentation</vt:lpstr>
      <vt:lpstr>Nuclear weapons?</vt:lpstr>
      <vt:lpstr>Who wants what?</vt:lpstr>
      <vt:lpstr>Who wants what? (cont’d)</vt:lpstr>
      <vt:lpstr>Other issues</vt:lpstr>
      <vt:lpstr>Otto Warmbier 1994-2017</vt:lpstr>
      <vt:lpstr>PowerPoint Presentation</vt:lpstr>
      <vt:lpstr>PowerPoint Presentation</vt:lpstr>
      <vt:lpstr>PowerPoint Presentation</vt:lpstr>
      <vt:lpstr>Juche – ten principles</vt:lpstr>
      <vt:lpstr>Madeleine Albright discusses visit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quick primer on North korea</dc:title>
  <dc:creator>Norell, Elizabeth</dc:creator>
  <cp:lastModifiedBy>Liz Norell</cp:lastModifiedBy>
  <cp:revision>11</cp:revision>
  <dcterms:created xsi:type="dcterms:W3CDTF">2016-10-04T00:49:04Z</dcterms:created>
  <dcterms:modified xsi:type="dcterms:W3CDTF">2021-04-06T18:39:32Z</dcterms:modified>
</cp:coreProperties>
</file>