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1"/>
  </p:notesMasterIdLst>
  <p:sldIdLst>
    <p:sldId id="256" r:id="rId2"/>
    <p:sldId id="258" r:id="rId3"/>
    <p:sldId id="290" r:id="rId4"/>
    <p:sldId id="273" r:id="rId5"/>
    <p:sldId id="259" r:id="rId6"/>
    <p:sldId id="274" r:id="rId7"/>
    <p:sldId id="291" r:id="rId8"/>
    <p:sldId id="292" r:id="rId9"/>
    <p:sldId id="293" r:id="rId10"/>
    <p:sldId id="283" r:id="rId11"/>
    <p:sldId id="294" r:id="rId12"/>
    <p:sldId id="261" r:id="rId13"/>
    <p:sldId id="262" r:id="rId14"/>
    <p:sldId id="263" r:id="rId15"/>
    <p:sldId id="264" r:id="rId16"/>
    <p:sldId id="265" r:id="rId17"/>
    <p:sldId id="295" r:id="rId18"/>
    <p:sldId id="266" r:id="rId19"/>
    <p:sldId id="267" r:id="rId20"/>
    <p:sldId id="269" r:id="rId21"/>
    <p:sldId id="270" r:id="rId22"/>
    <p:sldId id="284" r:id="rId23"/>
    <p:sldId id="268" r:id="rId24"/>
    <p:sldId id="271" r:id="rId25"/>
    <p:sldId id="275" r:id="rId26"/>
    <p:sldId id="285" r:id="rId27"/>
    <p:sldId id="272" r:id="rId28"/>
    <p:sldId id="296" r:id="rId29"/>
    <p:sldId id="276" r:id="rId30"/>
    <p:sldId id="277" r:id="rId31"/>
    <p:sldId id="286" r:id="rId32"/>
    <p:sldId id="260" r:id="rId33"/>
    <p:sldId id="280" r:id="rId34"/>
    <p:sldId id="278" r:id="rId35"/>
    <p:sldId id="279" r:id="rId36"/>
    <p:sldId id="289" r:id="rId37"/>
    <p:sldId id="281" r:id="rId38"/>
    <p:sldId id="282" r:id="rId39"/>
    <p:sldId id="297" r:id="rId40"/>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D91"/>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4" autoAdjust="0"/>
    <p:restoredTop sz="50830" autoAdjust="0"/>
  </p:normalViewPr>
  <p:slideViewPr>
    <p:cSldViewPr snapToGrid="0">
      <p:cViewPr varScale="1">
        <p:scale>
          <a:sx n="69" d="100"/>
          <a:sy n="69" d="100"/>
        </p:scale>
        <p:origin x="1368"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Overview of talk &amp; its goal</a:t>
            </a:r>
            <a:endParaRPr dirty="0"/>
          </a:p>
          <a:p>
            <a:pPr marL="0" indent="0">
              <a:buNone/>
            </a:pPr>
            <a:r>
              <a:rPr lang="en" dirty="0"/>
              <a:t>Who I am, what I do, and why</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I cannot stress this enough. I’ll talk about media more broadly in just a moment, but  for now, let’s start with the worst of the worst: CNN, MSNBC, Fox News. </a:t>
            </a:r>
          </a:p>
          <a:p>
            <a:pPr marL="158750" indent="0">
              <a:buNone/>
            </a:pPr>
            <a:endParaRPr lang="en-US" dirty="0"/>
          </a:p>
          <a:p>
            <a:pPr marL="158750" indent="0">
              <a:buNone/>
            </a:pPr>
            <a:r>
              <a:rPr lang="en-US" dirty="0"/>
              <a:t>If threats to your political sanity were ranked, political memes would be like a bucket full of </a:t>
            </a:r>
            <a:r>
              <a:rPr lang="en-US" dirty="0" err="1"/>
              <a:t>legos</a:t>
            </a:r>
            <a:r>
              <a:rPr lang="en-US" dirty="0"/>
              <a:t> left strewn throughout your house by your kids. No, not YOUR kids – they’re angels – but, like, evil, demon children that sneak into your house while you sleep and wreak havoc on your calm. </a:t>
            </a:r>
          </a:p>
          <a:p>
            <a:pPr marL="158750" indent="0">
              <a:buNone/>
            </a:pPr>
            <a:endParaRPr lang="en-US" dirty="0"/>
          </a:p>
          <a:p>
            <a:pPr marL="158750" indent="0">
              <a:buNone/>
            </a:pPr>
            <a:r>
              <a:rPr lang="en-US" dirty="0"/>
              <a:t>In this ranking system, 24-hour news networks would be like someone knocking down every door and window of your house at the same time, unleashing a machine-gun hail of bullets while simultaneously releasing murder hornets, angry wasps, every poisonous snake variety, and a pack of rabid wolves. There is no hope. You just lay down and let the chaos consume you. That’s 24-hour news.</a:t>
            </a:r>
          </a:p>
        </p:txBody>
      </p:sp>
    </p:spTree>
    <p:extLst>
      <p:ext uri="{BB962C8B-B14F-4D97-AF65-F5344CB8AC3E}">
        <p14:creationId xmlns:p14="http://schemas.microsoft.com/office/powerpoint/2010/main" val="21613391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Let’s watch this brief clip of a fight from the classic movie </a:t>
            </a:r>
            <a:r>
              <a:rPr lang="en-US" i="1" dirty="0"/>
              <a:t>Stand by Me</a:t>
            </a:r>
            <a:r>
              <a:rPr lang="en-US" i="0" dirty="0"/>
              <a:t>. Imagine you are Morgan Freeman in this scene. What emotions would you feel?</a:t>
            </a:r>
            <a:endParaRPr lang="en-US" dirty="0"/>
          </a:p>
        </p:txBody>
      </p:sp>
    </p:spTree>
    <p:extLst>
      <p:ext uri="{BB962C8B-B14F-4D97-AF65-F5344CB8AC3E}">
        <p14:creationId xmlns:p14="http://schemas.microsoft.com/office/powerpoint/2010/main" val="3175199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bfb76f6c6_0_6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bfb76f6c6_0_6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If we were in person … </a:t>
            </a:r>
          </a:p>
          <a:p>
            <a:pPr marL="0" indent="0">
              <a:buNone/>
            </a:pPr>
            <a:endParaRPr lang="en-US" dirty="0"/>
          </a:p>
          <a:p>
            <a:pPr marL="0" indent="0">
              <a:buNone/>
            </a:pPr>
            <a:r>
              <a:rPr lang="en-US" dirty="0"/>
              <a:t>Since we’re not, let me tell you about this book, by media scholar Diana Mutz.</a:t>
            </a:r>
          </a:p>
          <a:p>
            <a:pPr marL="0" indent="0">
              <a:buNone/>
            </a:pPr>
            <a:endParaRPr lang="en-US" dirty="0"/>
          </a:p>
          <a:p>
            <a:pPr marL="0" indent="0">
              <a:buNone/>
            </a:pPr>
            <a:endParaRPr lang="en-US" dirty="0"/>
          </a:p>
          <a:p>
            <a:pPr marL="0" indent="0">
              <a:buNone/>
            </a:pPr>
            <a:r>
              <a:rPr lang="en-US" dirty="0"/>
              <a:t>ASK AUDIENCE: How big is your TV at home?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bfb76f6c6_0_7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bfb76f6c6_0_7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bfb76f6c6_0_7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bfb76f6c6_0_7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bfb76f6c6_0_8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bfb76f6c6_0_8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bfb76f6c6_0_8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bfb76f6c6_0_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These shows are DESIGNED to get you riled up. It's a feature.</a:t>
            </a:r>
          </a:p>
          <a:p>
            <a:pPr marL="0" indent="0">
              <a:buNone/>
            </a:pPr>
            <a:endParaRPr lang="en" dirty="0"/>
          </a:p>
          <a:p>
            <a:pPr marL="0" indent="0">
              <a:buNone/>
            </a:pPr>
            <a:r>
              <a:rPr lang="en" dirty="0"/>
              <a:t>When you’re angry, you keep </a:t>
            </a:r>
            <a:r>
              <a:rPr lang="en-US" dirty="0"/>
              <a:t>watching.</a:t>
            </a:r>
          </a:p>
          <a:p>
            <a:pPr marL="0" indent="0">
              <a:buNone/>
            </a:pPr>
            <a:r>
              <a:rPr lang="en-US" dirty="0"/>
              <a:t>You forget to eat.</a:t>
            </a:r>
          </a:p>
          <a:p>
            <a:pPr marL="0" indent="0">
              <a:buNone/>
            </a:pPr>
            <a:r>
              <a:rPr lang="en-US" dirty="0"/>
              <a:t>Your heart rate goes up.</a:t>
            </a:r>
          </a:p>
          <a:p>
            <a:pPr marL="0" indent="0">
              <a:buNone/>
            </a:pPr>
            <a:r>
              <a:rPr lang="en-US" dirty="0"/>
              <a:t>You feel amped up. Jittery.</a:t>
            </a:r>
          </a:p>
          <a:p>
            <a:pPr marL="0" indent="0">
              <a:buNone/>
            </a:pPr>
            <a:endParaRPr lang="en-US" dirty="0"/>
          </a:p>
          <a:p>
            <a:pPr marL="0" indent="0">
              <a:buNone/>
            </a:pPr>
            <a:r>
              <a:rPr lang="en-US" dirty="0"/>
              <a:t>…. So what? Well, let’s think through what’s NOT HAPPENING while all these stress hormones are flooding your system.</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When it comes to media, you’re either </a:t>
            </a:r>
          </a:p>
          <a:p>
            <a:pPr marL="387350" indent="-228600">
              <a:buAutoNum type="arabicParenBoth"/>
            </a:pPr>
            <a:r>
              <a:rPr lang="en-US" dirty="0"/>
              <a:t>The consumer, which means you’re paying for information, or</a:t>
            </a:r>
          </a:p>
          <a:p>
            <a:pPr marL="387350" indent="-228600">
              <a:buAutoNum type="arabicParenBoth"/>
            </a:pPr>
            <a:r>
              <a:rPr lang="en-US" dirty="0"/>
              <a:t>The product, which means you’re not paying at all (or not much) for information, and what’s ACTUALLY being sold is your attention. Your eyeballs. And that media is designed to maximize how much anger you feel—how much the media can cause your vision to narrow, your hearing to selectively shut down, your attention to focus narrowly and (ideally) endlessly on that source of information.</a:t>
            </a:r>
          </a:p>
          <a:p>
            <a:pPr marL="387350" indent="-228600">
              <a:buAutoNum type="arabicParenBoth"/>
            </a:pPr>
            <a:endParaRPr lang="en-US" dirty="0"/>
          </a:p>
          <a:p>
            <a:pPr marL="387350" indent="-228600">
              <a:buAutoNum type="arabicParenBoth"/>
            </a:pPr>
            <a:endParaRPr lang="en-US" dirty="0"/>
          </a:p>
          <a:p>
            <a:pPr marL="158750" indent="0">
              <a:buNone/>
            </a:pPr>
            <a:endParaRPr lang="en-US" dirty="0"/>
          </a:p>
        </p:txBody>
      </p:sp>
    </p:spTree>
    <p:extLst>
      <p:ext uri="{BB962C8B-B14F-4D97-AF65-F5344CB8AC3E}">
        <p14:creationId xmlns:p14="http://schemas.microsoft.com/office/powerpoint/2010/main" val="3107361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bfb76f6c6_0_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bfb76f6c6_0_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is not a new idea. In fact, I’m going to introduce you to Neil Postman, who wrote this book in … are you ready for this? 1984. !!!!!</a:t>
            </a:r>
          </a:p>
          <a:p>
            <a:pPr marL="0" indent="0">
              <a:buNone/>
            </a:pPr>
            <a:endParaRPr lang="en-US" dirty="0"/>
          </a:p>
          <a:p>
            <a:pPr marL="0" indent="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4bfb76f6c6_0_9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4bfb76f6c6_0_9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Postman describes the evolution to an electronic world as a “peak-a-boo world,” where events and information appear, then disappear, with little to no coherence or sense. The “now … this” framing of our news completely obscures our ability to construct meaning moment to moment. </a:t>
            </a:r>
          </a:p>
          <a:p>
            <a:pPr marL="0" indent="0">
              <a:buNone/>
            </a:pPr>
            <a:endParaRPr lang="en-US" dirty="0"/>
          </a:p>
          <a:p>
            <a:pPr marL="0" indent="0">
              <a:buNone/>
            </a:pPr>
            <a:r>
              <a:rPr lang="en-US" dirty="0"/>
              <a:t>The average news story in 1984, Postman shares, was about 45 seconds… a length of time impossible to convey any measure of seriousness. Absent seriousness, we’ve just got entertainment.</a:t>
            </a:r>
          </a:p>
          <a:p>
            <a:pPr marL="0" indent="0">
              <a:buNone/>
            </a:pPr>
            <a:endParaRPr lang="en-US" dirty="0"/>
          </a:p>
          <a:p>
            <a:pPr marL="0" indent="0">
              <a:buNone/>
            </a:pPr>
            <a:r>
              <a:rPr lang="en-US" dirty="0"/>
              <a:t>And indeed, like peak-a-boo, the news is now “endlessly entertaining.”</a:t>
            </a:r>
          </a:p>
          <a:p>
            <a:pPr marL="0" indent="0">
              <a:buNone/>
            </a:pPr>
            <a:endParaRPr lang="en-US" dirty="0"/>
          </a:p>
          <a:p>
            <a:pPr marL="0" indent="0">
              <a:buNone/>
            </a:pPr>
            <a:r>
              <a:rPr lang="en-US" dirty="0"/>
              <a:t>(Incidentally, Pew Research estimated the median length in 2012 at 41 seconds.)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bfb76f6c6_0_9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bfb76f6c6_0_9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Preamble..</a:t>
            </a:r>
            <a:endParaRPr dirty="0"/>
          </a:p>
          <a:p>
            <a:pPr marL="0" indent="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bfb76f6c6_0_1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bfb76f6c6_0_1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“The result of all this is that Americans are the best entertained and quite likely the least well-informed people in the Western world.” (p. 106)</a:t>
            </a:r>
          </a:p>
          <a:p>
            <a:pPr marL="0" indent="0">
              <a:buNone/>
            </a:pPr>
            <a:endParaRPr lang="en-US" dirty="0"/>
          </a:p>
          <a:p>
            <a:pPr marL="0" indent="0">
              <a:buNone/>
            </a:pPr>
            <a:r>
              <a:rPr lang="en-US" dirty="0"/>
              <a:t>Or, as F. Scott Fitzgerald put it …</a:t>
            </a:r>
          </a:p>
          <a:p>
            <a:pPr marL="0" indent="0">
              <a:buNone/>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bfb76f6c6_0_1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bfb76f6c6_0_1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“Television is altering the meaning of ‘being informed’ by creating a species of information that might properly be called disinformation. I am using this word almost in the precise sense in which it is used by spies in the CIA or KGB. Disinformation does not mean false information. It means misleading information – misplaced, irrelevant, fragmented, or superficial information – information that creates the illusion of knowing something but which in fact leads one away from knowing.” (p. 107)</a:t>
            </a:r>
          </a:p>
          <a:p>
            <a:pPr marL="0" indent="0">
              <a:buNone/>
            </a:pPr>
            <a:endParaRPr lang="en-US" dirty="0"/>
          </a:p>
          <a:p>
            <a:pPr marL="0" indent="0">
              <a:buNone/>
            </a:pPr>
            <a:r>
              <a:rPr lang="en-US" dirty="0"/>
              <a:t>“When news is packaged as entertainment, that is the inevitable result. … we are losing our sense of what it means to be well informed. Ignorance is always correctable. But what shall we do if we take ignorance to be knowledge.” (p. 108)</a:t>
            </a:r>
          </a:p>
          <a:p>
            <a:pPr marL="0" indent="0">
              <a:buNone/>
            </a:pPr>
            <a:endParaRPr lang="en-US" dirty="0"/>
          </a:p>
          <a:p>
            <a:pPr marL="0" indent="0">
              <a:buNone/>
            </a:pPr>
            <a:endParaRPr lang="en-US" dirty="0"/>
          </a:p>
          <a:p>
            <a:pPr marL="0" indent="0">
              <a:buNone/>
            </a:pPr>
            <a:r>
              <a:rPr lang="en-US" dirty="0"/>
              <a:t>I’ll talk more about what media you </a:t>
            </a:r>
            <a:r>
              <a:rPr lang="en-US" i="1" dirty="0"/>
              <a:t>can</a:t>
            </a:r>
            <a:r>
              <a:rPr lang="en-US" i="0" dirty="0"/>
              <a:t> consume later. But for now, rule #1: avoid 24-hour news, and most TV news, as your sources of information. Be very wary about gathering information from any source you do not pay for. It’s primary focus IS NOT to entertain you.</a:t>
            </a:r>
            <a:endParaRPr dirty="0"/>
          </a:p>
        </p:txBody>
      </p:sp>
    </p:spTree>
    <p:extLst>
      <p:ext uri="{BB962C8B-B14F-4D97-AF65-F5344CB8AC3E}">
        <p14:creationId xmlns:p14="http://schemas.microsoft.com/office/powerpoint/2010/main" val="2906690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This is probably the biggest lesson of my talk today. If you want to keep your sanity, you have to start by shifting your focus AWAY from the feels-so-good sensation of being right and TOWARD the harder business of understanding others.</a:t>
            </a:r>
          </a:p>
        </p:txBody>
      </p:sp>
    </p:spTree>
    <p:extLst>
      <p:ext uri="{BB962C8B-B14F-4D97-AF65-F5344CB8AC3E}">
        <p14:creationId xmlns:p14="http://schemas.microsoft.com/office/powerpoint/2010/main" val="1978195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4bfb76f6c6_0_9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4bfb76f6c6_0_9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I’m going to talk about one of my very favorite authors, Jonathan Haidt. He has done incredible work around these ideas, and I wholeheartedly endorse his books, videos, and his organization, Heterodox Academy, of which I am a proud member.</a:t>
            </a:r>
          </a:p>
          <a:p>
            <a:pPr marL="0" indent="0">
              <a:buNone/>
            </a:pPr>
            <a:endParaRPr lang="en-US" dirty="0"/>
          </a:p>
          <a:p>
            <a:pPr marL="0" indent="0">
              <a:buNone/>
            </a:pPr>
            <a:r>
              <a:rPr lang="en-US" dirty="0"/>
              <a:t>Liberals score MUCH higher in a personality trait (one of the BIG FIVE) called openness to new experience. (The others are conscientiousness (a conservative trait), extraversion, agreeableness, and neuroticism.)</a:t>
            </a:r>
          </a:p>
          <a:p>
            <a:pPr marL="0" indent="0">
              <a:buNone/>
            </a:pPr>
            <a:endParaRPr lang="en-US" dirty="0"/>
          </a:p>
          <a:p>
            <a:pPr marL="0" indent="0">
              <a:buNone/>
            </a:pPr>
            <a:r>
              <a:rPr lang="en-US" dirty="0"/>
              <a:t>Five (later, six) moral foundations:</a:t>
            </a:r>
          </a:p>
          <a:p>
            <a:pPr marL="0" indent="0">
              <a:buNone/>
            </a:pPr>
            <a:r>
              <a:rPr lang="en-US" dirty="0"/>
              <a:t>Harm/care</a:t>
            </a:r>
          </a:p>
          <a:p>
            <a:pPr marL="0" indent="0">
              <a:buNone/>
            </a:pPr>
            <a:r>
              <a:rPr lang="en-US" dirty="0"/>
              <a:t>Fairness/reciprocity</a:t>
            </a:r>
          </a:p>
          <a:p>
            <a:pPr marL="0" indent="0">
              <a:buNone/>
            </a:pPr>
            <a:r>
              <a:rPr lang="en-US" dirty="0"/>
              <a:t>Ingroup/loyalty</a:t>
            </a:r>
          </a:p>
          <a:p>
            <a:pPr marL="0" indent="0">
              <a:buNone/>
            </a:pPr>
            <a:r>
              <a:rPr lang="en-US" dirty="0"/>
              <a:t>Respect/authority</a:t>
            </a:r>
          </a:p>
          <a:p>
            <a:pPr marL="0" indent="0">
              <a:buNone/>
            </a:pPr>
            <a:r>
              <a:rPr lang="en-US" dirty="0"/>
              <a:t>Purity/chastity</a:t>
            </a:r>
          </a:p>
          <a:p>
            <a:pPr marL="0" indent="0">
              <a:buNone/>
            </a:pPr>
            <a:endParaRPr lang="en-US" dirty="0"/>
          </a:p>
          <a:p>
            <a:pPr marL="0" indent="0">
              <a:buNone/>
            </a:pPr>
            <a:r>
              <a:rPr lang="en-US" dirty="0"/>
              <a:t>[Liberty]</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bfb76f6c6_0_1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bfb76f6c6_0_1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“Our righteous minds were designed to:</a:t>
            </a:r>
          </a:p>
          <a:p>
            <a:pPr marL="232943" indent="-232943">
              <a:buAutoNum type="arabicParenR"/>
            </a:pPr>
            <a:r>
              <a:rPr lang="en-US" dirty="0"/>
              <a:t>Unite us into teams,</a:t>
            </a:r>
          </a:p>
          <a:p>
            <a:pPr marL="232943" indent="-232943">
              <a:buAutoNum type="arabicParenR"/>
            </a:pPr>
            <a:r>
              <a:rPr lang="en-US" dirty="0"/>
              <a:t>Divide us against other teams, and</a:t>
            </a:r>
          </a:p>
          <a:p>
            <a:pPr marL="232943" indent="-232943">
              <a:buAutoNum type="arabicParenR"/>
            </a:pPr>
            <a:r>
              <a:rPr lang="en-US" dirty="0"/>
              <a:t>Blind us to the truth.”</a:t>
            </a:r>
          </a:p>
          <a:p>
            <a:pPr marL="232943" indent="-232943">
              <a:buAutoNum type="arabicParenR"/>
            </a:pPr>
            <a:endParaRPr lang="en-US" dirty="0"/>
          </a:p>
          <a:p>
            <a:pPr marL="0" indent="0">
              <a:buNone/>
            </a:pPr>
            <a:r>
              <a:rPr lang="en-US" dirty="0"/>
              <a:t>So what do we do….?</a:t>
            </a:r>
            <a:endParaRPr dirty="0"/>
          </a:p>
        </p:txBody>
      </p:sp>
    </p:spTree>
    <p:extLst>
      <p:ext uri="{BB962C8B-B14F-4D97-AF65-F5344CB8AC3E}">
        <p14:creationId xmlns:p14="http://schemas.microsoft.com/office/powerpoint/2010/main" val="3719383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bfb76f6c6_0_1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bfb76f6c6_0_1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We have to step out of the fight for good and evil. We have to find some moral humility. We need both liberals and conservatives in the US – liberals advocate change, conservatives understand that order is fragile and easily destroyed. If we have too much of either, we descend into anarchy or authoritarianism. We simply cannot afford to have one side stronger than the other. That doesn’t feel good. But it’s necessary.</a:t>
            </a:r>
          </a:p>
          <a:p>
            <a:pPr marL="0" indent="0">
              <a:buNone/>
            </a:pPr>
            <a:endParaRPr lang="en-US" dirty="0"/>
          </a:p>
          <a:p>
            <a:pPr marL="0" indent="0">
              <a:buNone/>
            </a:pPr>
            <a:r>
              <a:rPr lang="en-US" dirty="0"/>
              <a:t>Rule #1: avoid 24-hour news</a:t>
            </a:r>
          </a:p>
          <a:p>
            <a:pPr marL="0" indent="0">
              <a:buNone/>
            </a:pPr>
            <a:r>
              <a:rPr lang="en-US" dirty="0"/>
              <a:t>Rule #2: make understanding your primary goal</a:t>
            </a:r>
          </a:p>
          <a:p>
            <a:pPr marL="0" indent="0">
              <a:buNone/>
            </a:pPr>
            <a:endParaRPr lang="en-US" dirty="0"/>
          </a:p>
          <a:p>
            <a:pPr marL="0" indent="0">
              <a:buNone/>
            </a:pPr>
            <a:r>
              <a:rPr lang="en-US" dirty="0"/>
              <a:t>Next up is rule #3 …</a:t>
            </a:r>
            <a:endParaRPr dirty="0"/>
          </a:p>
        </p:txBody>
      </p:sp>
    </p:spTree>
    <p:extLst>
      <p:ext uri="{BB962C8B-B14F-4D97-AF65-F5344CB8AC3E}">
        <p14:creationId xmlns:p14="http://schemas.microsoft.com/office/powerpoint/2010/main" val="1244946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This sounds like a lot of touchy-feeling warm-and-fuzzy feeling, I know, but it’s vitally important. We are a social species. We are designed—as Jonathan Haidt told us—to find our teams, unite in opposition to some enemy, and survive together. From our species’ inception, we have been very tribal. So the task before us is to leverage that knowledge into everyday reminders that each person we encounter is a whole constellation of experiences, beliefs, values, and desires that we cannot reduce to a single meme or stereotype. You cannot know what motivates someone by knowing just one or two things about them.</a:t>
            </a:r>
          </a:p>
        </p:txBody>
      </p:sp>
    </p:spTree>
    <p:extLst>
      <p:ext uri="{BB962C8B-B14F-4D97-AF65-F5344CB8AC3E}">
        <p14:creationId xmlns:p14="http://schemas.microsoft.com/office/powerpoint/2010/main" val="3700037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bfb76f6c6_0_1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bfb76f6c6_0_1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One of the best examples of this I’ve seen is Bryan Stevenson’s work – his book </a:t>
            </a:r>
            <a:r>
              <a:rPr lang="en-US" i="1" dirty="0"/>
              <a:t>Just Mercy</a:t>
            </a:r>
            <a:r>
              <a:rPr lang="en-US" i="0" dirty="0"/>
              <a:t> remains the core text of my American government course. In his book, he tells story after story of clients he’s worked with in the past. He humanizes them. He finds it within him to empathize with their struggles, even as he holds them responsible for their actions.</a:t>
            </a:r>
            <a:endParaRPr dirty="0"/>
          </a:p>
        </p:txBody>
      </p:sp>
    </p:spTree>
    <p:extLst>
      <p:ext uri="{BB962C8B-B14F-4D97-AF65-F5344CB8AC3E}">
        <p14:creationId xmlns:p14="http://schemas.microsoft.com/office/powerpoint/2010/main" val="3032163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Let me tell you one of those stores – the story of Ian. When he was 13, he was living in one of the most violent housing projects in Tampa—or, indeed, the entire state of Florida. He was hanging out with a group of older teens when they approached Debbie (on the left) in an attempted robbery. Ian had a gun and started shooting. One of his bullets hit her jaw, knocking out all of her bottom teeth and gums on one side. He was arrested, was tried as an adult, and was sentenced to life without the possibility of parole. He spent 18 years in uninterrupted solitary confinement, allegedly for his own safety at the adult prison.</a:t>
            </a:r>
          </a:p>
          <a:p>
            <a:pPr marL="158750" indent="0">
              <a:buNone/>
            </a:pPr>
            <a:endParaRPr lang="en-US" dirty="0"/>
          </a:p>
          <a:p>
            <a:pPr marL="158750" indent="0">
              <a:buNone/>
            </a:pPr>
            <a:r>
              <a:rPr lang="en-US" dirty="0"/>
              <a:t>He called Debbie on his second Christmas in prison—not even yet 16. He apologized. She was shocked. He started writing her letters. She said of Ian, “I thought, wow, this kid is smart. Let’s not waste this life. Let’s give him a chance. He was smart, he was remorseful.”</a:t>
            </a:r>
          </a:p>
          <a:p>
            <a:pPr marL="158750" indent="0">
              <a:buNone/>
            </a:pPr>
            <a:endParaRPr lang="en-US" dirty="0"/>
          </a:p>
          <a:p>
            <a:pPr marL="158750" indent="0">
              <a:buNone/>
            </a:pPr>
            <a:r>
              <a:rPr lang="en-US" dirty="0"/>
              <a:t>In 2010, the Supreme Court threw out life sentences for juveniles, and Debbie began advocating for Ian’s release. He had spent 20 years in prison at that point. Then in 2016, at the age of 39, Ian was released. He now has a book, </a:t>
            </a:r>
            <a:r>
              <a:rPr lang="en-US" i="1" dirty="0"/>
              <a:t>My Time Will Come</a:t>
            </a:r>
            <a:r>
              <a:rPr lang="en-US" i="0" dirty="0"/>
              <a:t>, and the two are still friends.</a:t>
            </a:r>
            <a:endParaRPr lang="en-US" dirty="0"/>
          </a:p>
        </p:txBody>
      </p:sp>
    </p:spTree>
    <p:extLst>
      <p:ext uri="{BB962C8B-B14F-4D97-AF65-F5344CB8AC3E}">
        <p14:creationId xmlns:p14="http://schemas.microsoft.com/office/powerpoint/2010/main" val="793322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bfb76f6c6_0_1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bfb76f6c6_0_1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As Stevenson writes, “We are all implicated when we allow other people to be mistreated. An absence of compassion can corrupt the decency of a community, a state, a nation. Fear and anger can make us vindictive and abusive, unjust and unfair, until </a:t>
            </a:r>
            <a:r>
              <a:rPr lang="en-US" b="1" dirty="0"/>
              <a:t>we all suffer</a:t>
            </a:r>
            <a:r>
              <a:rPr lang="en-US" dirty="0"/>
              <a:t> from the absence of mercy and we </a:t>
            </a:r>
            <a:r>
              <a:rPr lang="en-US" b="1" dirty="0"/>
              <a:t>condemn ourselves </a:t>
            </a:r>
            <a:r>
              <a:rPr lang="en-US" dirty="0"/>
              <a:t>as much as we </a:t>
            </a:r>
            <a:r>
              <a:rPr lang="en-US" b="1" dirty="0"/>
              <a:t>victimize others</a:t>
            </a:r>
            <a:r>
              <a:rPr lang="en-US" dirty="0"/>
              <a:t>” (p. 18, emphasis added).</a:t>
            </a:r>
          </a:p>
          <a:p>
            <a:pPr marL="0" indent="0">
              <a:buNone/>
            </a:pPr>
            <a:endParaRPr lang="en-US" dirty="0"/>
          </a:p>
          <a:p>
            <a:pPr marL="0" indent="0">
              <a:buNone/>
            </a:pPr>
            <a:r>
              <a:rPr lang="en-US" dirty="0"/>
              <a:t>Photo: road rage</a:t>
            </a:r>
          </a:p>
          <a:p>
            <a:pPr marL="0" indent="0">
              <a:buNone/>
            </a:pPr>
            <a:endParaRPr lang="en-US" dirty="0"/>
          </a:p>
          <a:p>
            <a:pPr marL="0" indent="0">
              <a:buNone/>
            </a:pPr>
            <a:r>
              <a:rPr lang="en-US" dirty="0"/>
              <a:t>As Debbie said to </a:t>
            </a:r>
            <a:r>
              <a:rPr lang="en-US" i="1" dirty="0"/>
              <a:t>Today</a:t>
            </a:r>
            <a:r>
              <a:rPr lang="en-US" i="0" dirty="0"/>
              <a:t> on NBC after Ian’s release, </a:t>
            </a:r>
            <a:r>
              <a:rPr lang="en-US" b="0" i="0" dirty="0">
                <a:solidFill>
                  <a:srgbClr val="555555"/>
                </a:solidFill>
                <a:effectLst/>
                <a:latin typeface="PublicoText"/>
              </a:rPr>
              <a:t>“We all make mistakes, we all try our best, and life is so short,” she said. “And if anybody knows how your life can be gone in one minute, it’s me. I understand that. We have to forgive, because it helps us heal.”</a:t>
            </a:r>
            <a:endParaRPr dirty="0"/>
          </a:p>
        </p:txBody>
      </p:sp>
    </p:spTree>
    <p:extLst>
      <p:ext uri="{BB962C8B-B14F-4D97-AF65-F5344CB8AC3E}">
        <p14:creationId xmlns:p14="http://schemas.microsoft.com/office/powerpoint/2010/main" val="1380768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bfb76f6c6_0_9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bfb76f6c6_0_9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smtClean="0"/>
              <a:t>But </a:t>
            </a:r>
            <a:r>
              <a:rPr lang="en" dirty="0"/>
              <a:t>what do these words mean? What do they mean to you?</a:t>
            </a:r>
            <a:endParaRPr dirty="0"/>
          </a:p>
          <a:p>
            <a:pPr marL="0" indent="0">
              <a:buNone/>
            </a:pPr>
            <a:endParaRPr lang="en-US" dirty="0" smtClean="0"/>
          </a:p>
          <a:p>
            <a:pPr marL="0" indent="0">
              <a:buNone/>
            </a:pPr>
            <a:r>
              <a:rPr lang="en-US" dirty="0" smtClean="0"/>
              <a:t>(chat)</a:t>
            </a:r>
          </a:p>
          <a:p>
            <a:pPr marL="0" indent="0">
              <a:buNone/>
            </a:pPr>
            <a:endParaRPr dirty="0"/>
          </a:p>
          <a:p>
            <a:pPr marL="0" indent="0">
              <a:buNone/>
            </a:pPr>
            <a:r>
              <a:rPr lang="en" dirty="0"/>
              <a:t>Now, I want you to really settle in. Let's breathe a little.</a:t>
            </a:r>
            <a:endParaRPr dirty="0"/>
          </a:p>
          <a:p>
            <a:pPr marL="0" indent="0">
              <a:buNone/>
            </a:pPr>
            <a:endParaRPr dirty="0"/>
          </a:p>
          <a:p>
            <a:pPr marL="0" indent="0">
              <a:buNone/>
            </a:pPr>
            <a:r>
              <a:rPr lang="en" dirty="0"/>
              <a:t>Feeling calm?</a:t>
            </a:r>
            <a:endParaRPr dirty="0"/>
          </a:p>
          <a:p>
            <a:pPr marL="0" indent="0">
              <a:buNone/>
            </a:pPr>
            <a:r>
              <a:rPr lang="en" dirty="0"/>
              <a:t>Good.</a:t>
            </a:r>
            <a:endParaRPr dirty="0"/>
          </a:p>
          <a:p>
            <a:pPr marL="0" indent="0">
              <a:buNone/>
            </a:pPr>
            <a:r>
              <a:rPr lang="en" dirty="0"/>
              <a:t>Take a look at this next slide and pay close attention to the thoughts and feelings that arise.</a:t>
            </a:r>
            <a:endParaRPr dirty="0"/>
          </a:p>
        </p:txBody>
      </p:sp>
    </p:spTree>
    <p:extLst>
      <p:ext uri="{BB962C8B-B14F-4D97-AF65-F5344CB8AC3E}">
        <p14:creationId xmlns:p14="http://schemas.microsoft.com/office/powerpoint/2010/main" val="1853406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bfb76f6c6_0_1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bfb76f6c6_0_1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“The opposite of hate also isn’t some mushy middle zone of dispassionate centrism. You can still have strongly held beliefs, beliefs that are in strong opposition to the beliefs of other people, and still treat those others with civility and respect. Ultimately, </a:t>
            </a:r>
            <a:r>
              <a:rPr lang="en-US" b="1" dirty="0"/>
              <a:t>the opposite of hate</a:t>
            </a:r>
            <a:r>
              <a:rPr lang="en-US" dirty="0"/>
              <a:t> is the beautiful and powerful reality of how </a:t>
            </a:r>
            <a:r>
              <a:rPr lang="en-US" b="1" dirty="0"/>
              <a:t>we are all fundamentally linked </a:t>
            </a:r>
            <a:r>
              <a:rPr lang="en-US" dirty="0"/>
              <a:t>and </a:t>
            </a:r>
            <a:r>
              <a:rPr lang="en-US" b="1" dirty="0"/>
              <a:t>equal as human beings</a:t>
            </a:r>
            <a:r>
              <a:rPr lang="en-US" dirty="0"/>
              <a:t>. The opposite of hate is </a:t>
            </a:r>
            <a:r>
              <a:rPr lang="en-US" b="1" i="1" dirty="0"/>
              <a:t>connection</a:t>
            </a:r>
            <a:r>
              <a:rPr lang="en-US" dirty="0"/>
              <a:t>” (p. 228, emphasis added).</a:t>
            </a:r>
          </a:p>
          <a:p>
            <a:pPr marL="0" indent="0">
              <a:buNone/>
            </a:pPr>
            <a:endParaRPr lang="en-US" dirty="0"/>
          </a:p>
          <a:p>
            <a:pPr marL="0" indent="0">
              <a:buNone/>
            </a:pPr>
            <a:r>
              <a:rPr lang="en-US" dirty="0"/>
              <a:t>#1: run from 24-hour news</a:t>
            </a:r>
          </a:p>
          <a:p>
            <a:pPr marL="0" indent="0">
              <a:buNone/>
            </a:pPr>
            <a:r>
              <a:rPr lang="en-US" dirty="0"/>
              <a:t>#2: seek to understand others</a:t>
            </a:r>
          </a:p>
          <a:p>
            <a:pPr marL="0" indent="0">
              <a:buNone/>
            </a:pPr>
            <a:r>
              <a:rPr lang="en-US" dirty="0"/>
              <a:t>#3: cultivate empathy, remember our shared humanity</a:t>
            </a:r>
          </a:p>
          <a:p>
            <a:pPr marL="0" indent="0">
              <a:buNone/>
            </a:pPr>
            <a:endParaRPr lang="en-US" dirty="0"/>
          </a:p>
          <a:p>
            <a:pPr marL="0" indent="0">
              <a:buNone/>
            </a:pPr>
            <a:r>
              <a:rPr lang="en-US" dirty="0"/>
              <a:t>Up next is #4 …</a:t>
            </a:r>
            <a:endParaRPr dirty="0"/>
          </a:p>
        </p:txBody>
      </p:sp>
    </p:spTree>
    <p:extLst>
      <p:ext uri="{BB962C8B-B14F-4D97-AF65-F5344CB8AC3E}">
        <p14:creationId xmlns:p14="http://schemas.microsoft.com/office/powerpoint/2010/main" val="2277954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Humans</a:t>
            </a:r>
            <a:r>
              <a:rPr lang="en-US" baseline="0" dirty="0" smtClean="0"/>
              <a:t> are not snakes, rats, or any other fear-inducing creature. Any language about anyone—regardless of their beliefs—that makes it easier for us to think of them as being somehow less human simply</a:t>
            </a:r>
            <a:r>
              <a:rPr lang="en-US" b="1" baseline="0" dirty="0" smtClean="0"/>
              <a:t> MUST NOT BE TOLERATED, period.</a:t>
            </a:r>
            <a:endParaRPr lang="en-US" b="1" dirty="0"/>
          </a:p>
        </p:txBody>
      </p:sp>
    </p:spTree>
    <p:extLst>
      <p:ext uri="{BB962C8B-B14F-4D97-AF65-F5344CB8AC3E}">
        <p14:creationId xmlns:p14="http://schemas.microsoft.com/office/powerpoint/2010/main" val="682085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bfb76f6c6_0_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bfb76f6c6_0_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“Dehumanizing and holding people accountable are mutually exclusive. Humiliation and dehumanizing are not accountability or social justice tools, they’re emotional off-loading at best, emotional self-indulgence at worst. And if our faith asks us to find the face of God in everyone we meet, that should include the politicians, media, and strangers on Twitter with whom we most violently disagree. </a:t>
            </a:r>
            <a:r>
              <a:rPr lang="en-US" b="1" dirty="0"/>
              <a:t>When we desecrate their divinity, we desecrate our own, and we betray our faith</a:t>
            </a:r>
            <a:r>
              <a:rPr lang="en-US" dirty="0"/>
              <a:t>.” </a:t>
            </a:r>
          </a:p>
          <a:p>
            <a:pPr marL="0" indent="0" algn="ctr">
              <a:buNone/>
            </a:pPr>
            <a:endParaRPr lang="en-US" dirty="0"/>
          </a:p>
          <a:p>
            <a:pPr marL="0" indent="0">
              <a:buNone/>
            </a:pPr>
            <a:r>
              <a:rPr lang="en-US" dirty="0"/>
              <a:t>“When we engage in dehumanizing rhetoric or promote dehumanizing images, we diminish our own humanity in the process. When we reduce Muslim people to terrorists or Mexicans to “illegals” or police officers to pigs, it says nothing at all about the people we’re attacking. It does, however, say volumes about who we are and the degree to which we’re operating in our integrity.” </a:t>
            </a:r>
          </a:p>
          <a:p>
            <a:pPr marL="0" indent="0">
              <a:buNone/>
            </a:pPr>
            <a:endParaRPr lang="en-US" dirty="0"/>
          </a:p>
          <a:p>
            <a:pPr marL="0" indent="0" algn="ctr">
              <a:buNone/>
            </a:pPr>
            <a:r>
              <a:rPr lang="en-US" dirty="0"/>
              <a:t>1. People Are Hard to Hate Close Up. Move In. </a:t>
            </a:r>
          </a:p>
          <a:p>
            <a:pPr marL="0" indent="0" algn="ctr">
              <a:buNone/>
            </a:pPr>
            <a:r>
              <a:rPr lang="en-US" dirty="0"/>
              <a:t>2. Speak Truth to Bullshit. Be Civil. </a:t>
            </a:r>
          </a:p>
          <a:p>
            <a:pPr marL="0" indent="0" algn="ctr">
              <a:buNone/>
            </a:pPr>
            <a:r>
              <a:rPr lang="en-US" dirty="0"/>
              <a:t>3. Hold Hands. With Strangers. </a:t>
            </a:r>
          </a:p>
          <a:p>
            <a:pPr marL="0" indent="0" algn="ctr">
              <a:buNone/>
            </a:pPr>
            <a:r>
              <a:rPr lang="en-US" dirty="0"/>
              <a:t>4. Strong Back. Soft Front. Wild Heart.”</a:t>
            </a:r>
          </a:p>
          <a:p>
            <a:pPr marL="0" indent="0" algn="ctr">
              <a:buNone/>
            </a:pPr>
            <a:endParaRPr lang="en-US" dirty="0"/>
          </a:p>
          <a:p>
            <a:pPr marL="0" indent="0" algn="l">
              <a:buNone/>
            </a:pPr>
            <a:r>
              <a:rPr lang="en-US" dirty="0"/>
              <a:t>And now, for our final rule…</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bfb76f6c6_0_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bfb76f6c6_0_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If this seems impossible, I’m going to share two examples that give me hope. Two examples of people we’d assume would be enemies, but who were actually quite good friends. The first is (in my mind) the most improbable – a publisher of pornography and a Southern Baptist televangelist.</a:t>
            </a:r>
            <a:endParaRPr dirty="0"/>
          </a:p>
        </p:txBody>
      </p:sp>
    </p:spTree>
    <p:extLst>
      <p:ext uri="{BB962C8B-B14F-4D97-AF65-F5344CB8AC3E}">
        <p14:creationId xmlns:p14="http://schemas.microsoft.com/office/powerpoint/2010/main" val="4010964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bfb76f6c6_0_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bfb76f6c6_0_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Here’s what Larry Flynt wrote about Jerry Falwell after he passed in 2007: </a:t>
            </a:r>
          </a:p>
          <a:p>
            <a:pPr marL="0" indent="0">
              <a:buNone/>
            </a:pPr>
            <a:endParaRPr lang="en-US" dirty="0"/>
          </a:p>
          <a:p>
            <a:pPr marL="0" indent="0">
              <a:buNone/>
            </a:pPr>
            <a:r>
              <a:rPr lang="en-US" dirty="0"/>
              <a:t>“My mother always told me that no matter how repugnant you find a person, when you meet them face to face you will always find something about them to like. The more I got to know Falwell, the more I began to see that his public portrayals were caricatures of himself. There was a dichotomy between the real Falwell and the one he showed the public. He was definitely selling brimstone religion and would do anything to add another member to his mailing list. But in the end, I knew what he was selling, and he knew what I was selling, and we found a way to communicate.”</a:t>
            </a:r>
          </a:p>
        </p:txBody>
      </p:sp>
    </p:spTree>
    <p:extLst>
      <p:ext uri="{BB962C8B-B14F-4D97-AF65-F5344CB8AC3E}">
        <p14:creationId xmlns:p14="http://schemas.microsoft.com/office/powerpoint/2010/main" val="5186455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bfb76f6c6_0_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bfb76f6c6_0_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picture makes me sad—two people I admire so much, now snatched from us. On the left is Scalia, on the right RBG. Not where you’d expect them to be, right?! </a:t>
            </a:r>
            <a:r>
              <a:rPr lang="en-US" dirty="0">
                <a:sym typeface="Wingdings" panose="05000000000000000000" pitchFamily="2" charset="2"/>
              </a:rPr>
              <a:t> </a:t>
            </a:r>
            <a:endParaRPr dirty="0"/>
          </a:p>
        </p:txBody>
      </p:sp>
    </p:spTree>
    <p:extLst>
      <p:ext uri="{BB962C8B-B14F-4D97-AF65-F5344CB8AC3E}">
        <p14:creationId xmlns:p14="http://schemas.microsoft.com/office/powerpoint/2010/main" val="2346387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0403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bfb76f6c6_0_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bfb76f6c6_0_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9323139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bfb76f6c6_0_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bfb76f6c6_0_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87122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smtClean="0"/>
              <a:t>https://adfontesmedia.com/static-mbc/</a:t>
            </a:r>
            <a:endParaRPr lang="en-US" dirty="0"/>
          </a:p>
        </p:txBody>
      </p:sp>
    </p:spTree>
    <p:extLst>
      <p:ext uri="{BB962C8B-B14F-4D97-AF65-F5344CB8AC3E}">
        <p14:creationId xmlns:p14="http://schemas.microsoft.com/office/powerpoint/2010/main" val="250565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bfb76f6c6_0_1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bfb76f6c6_0_1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Notice how this meme makes you feel. What emotions can you detect right now? Quickly!</a:t>
            </a:r>
            <a:endParaRPr dirty="0"/>
          </a:p>
        </p:txBody>
      </p:sp>
    </p:spTree>
    <p:extLst>
      <p:ext uri="{BB962C8B-B14F-4D97-AF65-F5344CB8AC3E}">
        <p14:creationId xmlns:p14="http://schemas.microsoft.com/office/powerpoint/2010/main" val="3880807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4bfb76f6c6_0_5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4bfb76f6c6_0_5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 dirty="0"/>
              <a:t>How about another?</a:t>
            </a:r>
          </a:p>
          <a:p>
            <a:pPr marL="0" indent="0">
              <a:buNone/>
            </a:pPr>
            <a:r>
              <a:rPr lang="en" dirty="0"/>
              <a:t>What emotions arise when you see this one?</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bfb76f6c6_0_1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bfb76f6c6_0_1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To talk about what’s happening here, we need to talk about some biology and psychology ---- all about stress.</a:t>
            </a:r>
          </a:p>
          <a:p>
            <a:pPr marL="0" indent="0">
              <a:buNone/>
            </a:pPr>
            <a:endParaRPr lang="en" dirty="0"/>
          </a:p>
          <a:p>
            <a:pPr marL="0" indent="0">
              <a:buNone/>
            </a:pPr>
            <a:r>
              <a:rPr lang="en-US" dirty="0"/>
              <a:t>Lots of causes of stress, e.g. exam, divorce, death of loved one, moving house, loss of job. </a:t>
            </a:r>
          </a:p>
          <a:p>
            <a:pPr marL="0" indent="0">
              <a:buNone/>
            </a:pPr>
            <a:endParaRPr lang="en-US" dirty="0"/>
          </a:p>
          <a:p>
            <a:pPr marL="0" indent="0">
              <a:buNone/>
            </a:pPr>
            <a:endParaRPr dirty="0"/>
          </a:p>
        </p:txBody>
      </p:sp>
    </p:spTree>
    <p:extLst>
      <p:ext uri="{BB962C8B-B14F-4D97-AF65-F5344CB8AC3E}">
        <p14:creationId xmlns:p14="http://schemas.microsoft.com/office/powerpoint/2010/main" val="1853992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Sudden and severe stress generally produces – via the sympathetic nervous system – a series of chemical changes in the body. This begins with the release of adrenaline and cortisol into the bloodstream. </a:t>
            </a:r>
          </a:p>
          <a:p>
            <a:pPr marL="0" indent="0">
              <a:buNone/>
            </a:pPr>
            <a:endParaRPr lang="en-US" dirty="0"/>
          </a:p>
          <a:p>
            <a:pPr marL="174708" indent="-174708"/>
            <a:r>
              <a:rPr lang="en-US" dirty="0"/>
              <a:t>Increase in heart rate</a:t>
            </a:r>
          </a:p>
          <a:p>
            <a:pPr marL="174708" indent="-174708"/>
            <a:r>
              <a:rPr lang="en-US" dirty="0"/>
              <a:t>Faster (and shallower) breathing</a:t>
            </a:r>
          </a:p>
          <a:p>
            <a:pPr marL="174708" indent="-174708"/>
            <a:r>
              <a:rPr lang="en-US" dirty="0"/>
              <a:t>Tunnel vision – we lose track of things happening outside of this moment / event</a:t>
            </a:r>
          </a:p>
          <a:p>
            <a:pPr marL="174708" indent="-174708"/>
            <a:r>
              <a:rPr lang="en-US" dirty="0"/>
              <a:t>Sweating / balmy hands</a:t>
            </a:r>
          </a:p>
          <a:p>
            <a:pPr marL="174708" indent="-174708"/>
            <a:r>
              <a:rPr lang="en-US" dirty="0"/>
              <a:t>Decrease in digestive activity (don’t feel hungry)</a:t>
            </a:r>
          </a:p>
          <a:p>
            <a:pPr marL="174708" indent="-174708"/>
            <a:r>
              <a:rPr lang="en-US" dirty="0"/>
              <a:t>Liver releases glucose for energy</a:t>
            </a:r>
          </a:p>
          <a:p>
            <a:pPr marL="0" indent="0">
              <a:buNone/>
            </a:pPr>
            <a:endParaRPr lang="en-US" dirty="0"/>
          </a:p>
          <a:p>
            <a:pPr marL="0" indent="0">
              <a:buNone/>
            </a:pPr>
            <a:endParaRPr lang="en-US" dirty="0"/>
          </a:p>
          <a:p>
            <a:pPr marL="0" indent="0">
              <a:buNone/>
            </a:pPr>
            <a:r>
              <a:rPr lang="en-US" b="1" dirty="0"/>
              <a:t>ALL OF THESE THINGS HAPPEN WHEN WE ENCOUNTER CHALLENGES TO OUR CORE BELIEFS.</a:t>
            </a:r>
          </a:p>
        </p:txBody>
      </p:sp>
    </p:spTree>
    <p:extLst>
      <p:ext uri="{BB962C8B-B14F-4D97-AF65-F5344CB8AC3E}">
        <p14:creationId xmlns:p14="http://schemas.microsoft.com/office/powerpoint/2010/main" val="307601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Exposing yourself to information that agrees with your beliefs makes you MORE sure you’re right.</a:t>
            </a:r>
          </a:p>
          <a:p>
            <a:pPr marL="158750" indent="0">
              <a:buNone/>
            </a:pPr>
            <a:r>
              <a:rPr lang="en-US" dirty="0"/>
              <a:t>But what about information that contradicts your beliefs?</a:t>
            </a:r>
          </a:p>
        </p:txBody>
      </p:sp>
    </p:spTree>
    <p:extLst>
      <p:ext uri="{BB962C8B-B14F-4D97-AF65-F5344CB8AC3E}">
        <p14:creationId xmlns:p14="http://schemas.microsoft.com/office/powerpoint/2010/main" val="2506118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dirty="0"/>
              <a:t>That’s right. As long as we consume information and allow those emotions to play out unexamined, we’re basically ALWAYS going to be even more sure that we were right all along. The alternative is too uncomfortable to contemplate.</a:t>
            </a:r>
          </a:p>
          <a:p>
            <a:pPr marL="158750" indent="0">
              <a:buNone/>
            </a:pPr>
            <a:endParaRPr lang="en-US" dirty="0"/>
          </a:p>
          <a:p>
            <a:pPr marL="158750" indent="0">
              <a:buNone/>
            </a:pPr>
            <a:r>
              <a:rPr lang="en-US" dirty="0"/>
              <a:t>So what do we do? That’s why we’re here today – and I now present to you: five things you can do to preserve your sanity AND avoid the Bad Place (of political reactions).</a:t>
            </a:r>
          </a:p>
        </p:txBody>
      </p:sp>
    </p:spTree>
    <p:extLst>
      <p:ext uri="{BB962C8B-B14F-4D97-AF65-F5344CB8AC3E}">
        <p14:creationId xmlns:p14="http://schemas.microsoft.com/office/powerpoint/2010/main" val="3078863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6HdtO-ls3S0?feature=oembed"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Q8NydsXl32s?feature=oembed"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58"/>
        <p:cNvGrpSpPr/>
        <p:nvPr/>
      </p:nvGrpSpPr>
      <p:grpSpPr>
        <a:xfrm>
          <a:off x="0" y="0"/>
          <a:ext cx="0" cy="0"/>
          <a:chOff x="0" y="0"/>
          <a:chExt cx="0" cy="0"/>
        </a:xfrm>
      </p:grpSpPr>
      <p:sp>
        <p:nvSpPr>
          <p:cNvPr id="60" name="Google Shape;60;p13"/>
          <p:cNvSpPr txBox="1">
            <a:spLocks noGrp="1"/>
          </p:cNvSpPr>
          <p:nvPr>
            <p:ph type="subTitle" idx="1"/>
          </p:nvPr>
        </p:nvSpPr>
        <p:spPr>
          <a:xfrm>
            <a:off x="671250" y="1452931"/>
            <a:ext cx="7801500" cy="32298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tx1"/>
                </a:solidFill>
                <a:latin typeface="Cambria" panose="02040503050406030204" pitchFamily="18" charset="0"/>
                <a:ea typeface="Cambria" panose="02040503050406030204" pitchFamily="18" charset="0"/>
              </a:rPr>
              <a:t>How to keep your sanity during …. </a:t>
            </a:r>
            <a:r>
              <a:rPr lang="en-US" sz="3600" i="1" dirty="0" err="1">
                <a:solidFill>
                  <a:schemeClr val="tx1"/>
                </a:solidFill>
                <a:latin typeface="Cambria" panose="02040503050406030204" pitchFamily="18" charset="0"/>
                <a:ea typeface="Cambria" panose="02040503050406030204" pitchFamily="18" charset="0"/>
              </a:rPr>
              <a:t>i</a:t>
            </a:r>
            <a:r>
              <a:rPr lang="en" sz="3600" b="1" i="1" dirty="0">
                <a:solidFill>
                  <a:schemeClr val="tx1"/>
                </a:solidFill>
                <a:latin typeface="Cambria" panose="02040503050406030204" pitchFamily="18" charset="0"/>
                <a:ea typeface="Cambria" panose="02040503050406030204" pitchFamily="18" charset="0"/>
              </a:rPr>
              <a:t>nteresting</a:t>
            </a:r>
            <a:r>
              <a:rPr lang="en" sz="3600" dirty="0">
                <a:solidFill>
                  <a:schemeClr val="tx1"/>
                </a:solidFill>
                <a:latin typeface="Cambria" panose="02040503050406030204" pitchFamily="18" charset="0"/>
                <a:ea typeface="Cambria" panose="02040503050406030204" pitchFamily="18" charset="0"/>
              </a:rPr>
              <a:t> political times</a:t>
            </a:r>
            <a:endParaRPr sz="3600" dirty="0">
              <a:solidFill>
                <a:schemeClr val="tx1"/>
              </a:solidFill>
              <a:latin typeface="Cambria" panose="02040503050406030204" pitchFamily="18" charset="0"/>
              <a:ea typeface="Cambria" panose="02040503050406030204" pitchFamily="18" charset="0"/>
            </a:endParaRPr>
          </a:p>
          <a:p>
            <a:pPr marL="0" lvl="0" indent="0" algn="ctr" rtl="0">
              <a:spcBef>
                <a:spcPts val="0"/>
              </a:spcBef>
              <a:spcAft>
                <a:spcPts val="0"/>
              </a:spcAft>
              <a:buNone/>
            </a:pPr>
            <a:endParaRPr sz="2000" dirty="0">
              <a:solidFill>
                <a:schemeClr val="tx1"/>
              </a:solidFill>
              <a:latin typeface="Cambria" panose="02040503050406030204" pitchFamily="18" charset="0"/>
              <a:ea typeface="Cambria" panose="02040503050406030204" pitchFamily="18" charset="0"/>
            </a:endParaRPr>
          </a:p>
          <a:p>
            <a:pPr marL="0" lvl="0" indent="0" algn="ctr" rtl="0">
              <a:spcBef>
                <a:spcPts val="0"/>
              </a:spcBef>
              <a:spcAft>
                <a:spcPts val="0"/>
              </a:spcAft>
              <a:buNone/>
            </a:pPr>
            <a:endParaRPr sz="2000" dirty="0">
              <a:solidFill>
                <a:schemeClr val="tx1"/>
              </a:solidFill>
              <a:latin typeface="Cambria" panose="02040503050406030204" pitchFamily="18" charset="0"/>
              <a:ea typeface="Cambria" panose="02040503050406030204" pitchFamily="18" charset="0"/>
            </a:endParaRPr>
          </a:p>
          <a:p>
            <a:pPr marL="0" lvl="0" indent="0" algn="ctr" rtl="0">
              <a:spcBef>
                <a:spcPts val="0"/>
              </a:spcBef>
              <a:spcAft>
                <a:spcPts val="0"/>
              </a:spcAft>
              <a:buNone/>
            </a:pPr>
            <a:r>
              <a:rPr lang="en" sz="2000" dirty="0">
                <a:solidFill>
                  <a:schemeClr val="tx1"/>
                </a:solidFill>
                <a:latin typeface="Cambria" panose="02040503050406030204" pitchFamily="18" charset="0"/>
                <a:ea typeface="Cambria" panose="02040503050406030204" pitchFamily="18" charset="0"/>
              </a:rPr>
              <a:t>Dr. Liz Norell</a:t>
            </a:r>
            <a:endParaRPr sz="2000" dirty="0">
              <a:solidFill>
                <a:schemeClr val="tx1"/>
              </a:solidFill>
              <a:latin typeface="Cambria" panose="02040503050406030204" pitchFamily="18" charset="0"/>
              <a:ea typeface="Cambria" panose="02040503050406030204" pitchFamily="18" charset="0"/>
            </a:endParaRPr>
          </a:p>
          <a:p>
            <a:pPr marL="0" lvl="0" indent="0" algn="ctr" rtl="0">
              <a:spcBef>
                <a:spcPts val="0"/>
              </a:spcBef>
              <a:spcAft>
                <a:spcPts val="0"/>
              </a:spcAft>
              <a:buNone/>
            </a:pPr>
            <a:r>
              <a:rPr lang="en" sz="2000" dirty="0">
                <a:solidFill>
                  <a:schemeClr val="tx1"/>
                </a:solidFill>
                <a:latin typeface="Cambria" panose="02040503050406030204" pitchFamily="18" charset="0"/>
                <a:ea typeface="Cambria" panose="02040503050406030204" pitchFamily="18" charset="0"/>
              </a:rPr>
              <a:t>November 2021</a:t>
            </a:r>
            <a:endParaRPr sz="2000" dirty="0">
              <a:solidFill>
                <a:schemeClr val="tx1"/>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DADB4-A6E2-439D-AA53-864DF36BB5AF}"/>
              </a:ext>
            </a:extLst>
          </p:cNvPr>
          <p:cNvSpPr>
            <a:spLocks noGrp="1"/>
          </p:cNvSpPr>
          <p:nvPr>
            <p:ph type="title"/>
          </p:nvPr>
        </p:nvSpPr>
        <p:spPr>
          <a:xfrm>
            <a:off x="311700" y="635524"/>
            <a:ext cx="8520600" cy="3822175"/>
          </a:xfrm>
        </p:spPr>
        <p:txBody>
          <a:bodyPr/>
          <a:lstStyle/>
          <a:p>
            <a:pPr algn="ctr"/>
            <a:r>
              <a:rPr lang="en-US" sz="7200" dirty="0">
                <a:latin typeface="Trebuchet MS" panose="020B0603020202020204" pitchFamily="34" charset="0"/>
              </a:rPr>
              <a:t>Rule #1: </a:t>
            </a:r>
            <a:r>
              <a:rPr lang="en-US" sz="7200" strike="sngStrike" dirty="0">
                <a:solidFill>
                  <a:srgbClr val="FF0000"/>
                </a:solidFill>
                <a:latin typeface="Trebuchet MS" panose="020B0603020202020204" pitchFamily="34" charset="0"/>
              </a:rPr>
              <a:t>Step</a:t>
            </a:r>
            <a:r>
              <a:rPr lang="en-US" sz="7200" b="1" dirty="0">
                <a:latin typeface="Trebuchet MS" panose="020B0603020202020204" pitchFamily="34" charset="0"/>
              </a:rPr>
              <a:t> Run away </a:t>
            </a:r>
            <a:r>
              <a:rPr lang="en-US" sz="7200" dirty="0">
                <a:latin typeface="Trebuchet MS" panose="020B0603020202020204" pitchFamily="34" charset="0"/>
              </a:rPr>
              <a:t>from 24-hour news networks.</a:t>
            </a:r>
          </a:p>
        </p:txBody>
      </p:sp>
    </p:spTree>
    <p:extLst>
      <p:ext uri="{BB962C8B-B14F-4D97-AF65-F5344CB8AC3E}">
        <p14:creationId xmlns:p14="http://schemas.microsoft.com/office/powerpoint/2010/main" val="120551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Lean On Me (Movie) - Suspended Indefinitely">
            <a:hlinkClick r:id="" action="ppaction://media"/>
            <a:extLst>
              <a:ext uri="{FF2B5EF4-FFF2-40B4-BE49-F238E27FC236}">
                <a16:creationId xmlns:a16="http://schemas.microsoft.com/office/drawing/2014/main" id="{D9D9432D-F788-4AF3-BF9A-1BA14B140583}"/>
              </a:ext>
            </a:extLst>
          </p:cNvPr>
          <p:cNvPicPr>
            <a:picLocks noRot="1" noChangeAspect="1"/>
          </p:cNvPicPr>
          <p:nvPr>
            <a:videoFile r:link="rId1"/>
          </p:nvPr>
        </p:nvPicPr>
        <p:blipFill>
          <a:blip r:embed="rId4"/>
          <a:stretch>
            <a:fillRect/>
          </a:stretch>
        </p:blipFill>
        <p:spPr>
          <a:xfrm>
            <a:off x="1389743" y="185057"/>
            <a:ext cx="6364514" cy="4773386"/>
          </a:xfrm>
          <a:prstGeom prst="rect">
            <a:avLst/>
          </a:prstGeom>
        </p:spPr>
      </p:pic>
    </p:spTree>
    <p:extLst>
      <p:ext uri="{BB962C8B-B14F-4D97-AF65-F5344CB8AC3E}">
        <p14:creationId xmlns:p14="http://schemas.microsoft.com/office/powerpoint/2010/main" val="290120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2990850" y="195263"/>
            <a:ext cx="3162300" cy="4752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88"/>
        <p:cNvGrpSpPr/>
        <p:nvPr/>
      </p:nvGrpSpPr>
      <p:grpSpPr>
        <a:xfrm>
          <a:off x="0" y="0"/>
          <a:ext cx="0" cy="0"/>
          <a:chOff x="0" y="0"/>
          <a:chExt cx="0" cy="0"/>
        </a:xfrm>
      </p:grpSpPr>
      <p:pic>
        <p:nvPicPr>
          <p:cNvPr id="89" name="Google Shape;89;p19"/>
          <p:cNvPicPr preferRelativeResize="0"/>
          <p:nvPr/>
        </p:nvPicPr>
        <p:blipFill>
          <a:blip r:embed="rId3">
            <a:alphaModFix/>
          </a:blip>
          <a:stretch>
            <a:fillRect/>
          </a:stretch>
        </p:blipFill>
        <p:spPr>
          <a:xfrm>
            <a:off x="942975" y="152400"/>
            <a:ext cx="7258050" cy="483870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93"/>
        <p:cNvGrpSpPr/>
        <p:nvPr/>
      </p:nvGrpSpPr>
      <p:grpSpPr>
        <a:xfrm>
          <a:off x="0" y="0"/>
          <a:ext cx="0" cy="0"/>
          <a:chOff x="0" y="0"/>
          <a:chExt cx="0" cy="0"/>
        </a:xfrm>
      </p:grpSpPr>
      <p:pic>
        <p:nvPicPr>
          <p:cNvPr id="94" name="Google Shape;94;p20"/>
          <p:cNvPicPr preferRelativeResize="0"/>
          <p:nvPr/>
        </p:nvPicPr>
        <p:blipFill>
          <a:blip r:embed="rId3">
            <a:alphaModFix/>
          </a:blip>
          <a:stretch>
            <a:fillRect/>
          </a:stretch>
        </p:blipFill>
        <p:spPr>
          <a:xfrm>
            <a:off x="143725" y="357613"/>
            <a:ext cx="8856550" cy="4428275"/>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98"/>
        <p:cNvGrpSpPr/>
        <p:nvPr/>
      </p:nvGrpSpPr>
      <p:grpSpPr>
        <a:xfrm>
          <a:off x="0" y="0"/>
          <a:ext cx="0" cy="0"/>
          <a:chOff x="0" y="0"/>
          <a:chExt cx="0" cy="0"/>
        </a:xfrm>
      </p:grpSpPr>
      <p:pic>
        <p:nvPicPr>
          <p:cNvPr id="99" name="Google Shape;99;p21"/>
          <p:cNvPicPr preferRelativeResize="0"/>
          <p:nvPr/>
        </p:nvPicPr>
        <p:blipFill>
          <a:blip r:embed="rId3">
            <a:alphaModFix/>
          </a:blip>
          <a:stretch>
            <a:fillRect/>
          </a:stretch>
        </p:blipFill>
        <p:spPr>
          <a:xfrm>
            <a:off x="896187" y="489931"/>
            <a:ext cx="7351625" cy="4163637"/>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03"/>
        <p:cNvGrpSpPr/>
        <p:nvPr/>
      </p:nvGrpSpPr>
      <p:grpSpPr>
        <a:xfrm>
          <a:off x="0" y="0"/>
          <a:ext cx="0" cy="0"/>
          <a:chOff x="0" y="0"/>
          <a:chExt cx="0" cy="0"/>
        </a:xfrm>
      </p:grpSpPr>
      <p:pic>
        <p:nvPicPr>
          <p:cNvPr id="104" name="Google Shape;104;p22"/>
          <p:cNvPicPr preferRelativeResize="0"/>
          <p:nvPr/>
        </p:nvPicPr>
        <p:blipFill>
          <a:blip r:embed="rId3">
            <a:alphaModFix/>
          </a:blip>
          <a:stretch>
            <a:fillRect/>
          </a:stretch>
        </p:blipFill>
        <p:spPr>
          <a:xfrm>
            <a:off x="2428825" y="152400"/>
            <a:ext cx="3829150" cy="483870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ow to Buy and Sell a Business As Told By an Entrepreneur">
            <a:extLst>
              <a:ext uri="{FF2B5EF4-FFF2-40B4-BE49-F238E27FC236}">
                <a16:creationId xmlns:a16="http://schemas.microsoft.com/office/drawing/2014/main" id="{9B297214-8B51-4ED0-A3E0-CF6F5A569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967" y="410256"/>
            <a:ext cx="5514974" cy="27574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ve factors that are driving growth in consumer goods | Business Standard  News">
            <a:extLst>
              <a:ext uri="{FF2B5EF4-FFF2-40B4-BE49-F238E27FC236}">
                <a16:creationId xmlns:a16="http://schemas.microsoft.com/office/drawing/2014/main" id="{8191A330-94D4-47C4-8AD9-67133C6FD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499" y="1798864"/>
            <a:ext cx="4141850" cy="309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06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08"/>
        <p:cNvGrpSpPr/>
        <p:nvPr/>
      </p:nvGrpSpPr>
      <p:grpSpPr>
        <a:xfrm>
          <a:off x="0" y="0"/>
          <a:ext cx="0" cy="0"/>
          <a:chOff x="0" y="0"/>
          <a:chExt cx="0" cy="0"/>
        </a:xfrm>
      </p:grpSpPr>
      <p:pic>
        <p:nvPicPr>
          <p:cNvPr id="109" name="Google Shape;109;p23"/>
          <p:cNvPicPr preferRelativeResize="0"/>
          <p:nvPr/>
        </p:nvPicPr>
        <p:blipFill>
          <a:blip r:embed="rId3">
            <a:alphaModFix/>
          </a:blip>
          <a:stretch>
            <a:fillRect/>
          </a:stretch>
        </p:blipFill>
        <p:spPr>
          <a:xfrm>
            <a:off x="2993800" y="152400"/>
            <a:ext cx="3156399" cy="48387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13"/>
        <p:cNvGrpSpPr/>
        <p:nvPr/>
      </p:nvGrpSpPr>
      <p:grpSpPr>
        <a:xfrm>
          <a:off x="0" y="0"/>
          <a:ext cx="0" cy="0"/>
          <a:chOff x="0" y="0"/>
          <a:chExt cx="0" cy="0"/>
        </a:xfrm>
      </p:grpSpPr>
      <p:pic>
        <p:nvPicPr>
          <p:cNvPr id="4" name="Picture 3">
            <a:extLst>
              <a:ext uri="{FF2B5EF4-FFF2-40B4-BE49-F238E27FC236}">
                <a16:creationId xmlns:a16="http://schemas.microsoft.com/office/drawing/2014/main" id="{26FE448A-4353-44E3-83A5-B738BCDE7AC6}"/>
              </a:ext>
            </a:extLst>
          </p:cNvPr>
          <p:cNvPicPr>
            <a:picLocks noChangeAspect="1"/>
          </p:cNvPicPr>
          <p:nvPr/>
        </p:nvPicPr>
        <p:blipFill>
          <a:blip r:embed="rId3"/>
          <a:stretch>
            <a:fillRect/>
          </a:stretch>
        </p:blipFill>
        <p:spPr>
          <a:xfrm>
            <a:off x="2023707" y="328299"/>
            <a:ext cx="5096586" cy="44869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69"/>
        <p:cNvGrpSpPr/>
        <p:nvPr/>
      </p:nvGrpSpPr>
      <p:grpSpPr>
        <a:xfrm>
          <a:off x="0" y="0"/>
          <a:ext cx="0" cy="0"/>
          <a:chOff x="0" y="0"/>
          <a:chExt cx="0" cy="0"/>
        </a:xfrm>
      </p:grpSpPr>
      <p:pic>
        <p:nvPicPr>
          <p:cNvPr id="3" name="Picture 2">
            <a:extLst>
              <a:ext uri="{FF2B5EF4-FFF2-40B4-BE49-F238E27FC236}">
                <a16:creationId xmlns:a16="http://schemas.microsoft.com/office/drawing/2014/main" id="{3AE0C3F4-C7B6-42CE-9E7A-7AC0189E0C3B}"/>
              </a:ext>
            </a:extLst>
          </p:cNvPr>
          <p:cNvPicPr>
            <a:picLocks noChangeAspect="1"/>
          </p:cNvPicPr>
          <p:nvPr/>
        </p:nvPicPr>
        <p:blipFill>
          <a:blip r:embed="rId3"/>
          <a:stretch>
            <a:fillRect/>
          </a:stretch>
        </p:blipFill>
        <p:spPr>
          <a:xfrm>
            <a:off x="1525778" y="544886"/>
            <a:ext cx="6092444" cy="4053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22"/>
        <p:cNvGrpSpPr/>
        <p:nvPr/>
      </p:nvGrpSpPr>
      <p:grpSpPr>
        <a:xfrm>
          <a:off x="0" y="0"/>
          <a:ext cx="0" cy="0"/>
          <a:chOff x="0" y="0"/>
          <a:chExt cx="0" cy="0"/>
        </a:xfrm>
      </p:grpSpPr>
      <p:pic>
        <p:nvPicPr>
          <p:cNvPr id="3" name="Picture 2">
            <a:extLst>
              <a:ext uri="{FF2B5EF4-FFF2-40B4-BE49-F238E27FC236}">
                <a16:creationId xmlns:a16="http://schemas.microsoft.com/office/drawing/2014/main" id="{B1A38C7F-3C2F-4FB0-BB66-EC0D56B39217}"/>
              </a:ext>
            </a:extLst>
          </p:cNvPr>
          <p:cNvPicPr>
            <a:picLocks noChangeAspect="1"/>
          </p:cNvPicPr>
          <p:nvPr/>
        </p:nvPicPr>
        <p:blipFill>
          <a:blip r:embed="rId3"/>
          <a:stretch>
            <a:fillRect/>
          </a:stretch>
        </p:blipFill>
        <p:spPr>
          <a:xfrm>
            <a:off x="565150" y="686173"/>
            <a:ext cx="8013700" cy="37711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22"/>
        <p:cNvGrpSpPr/>
        <p:nvPr/>
      </p:nvGrpSpPr>
      <p:grpSpPr>
        <a:xfrm>
          <a:off x="0" y="0"/>
          <a:ext cx="0" cy="0"/>
          <a:chOff x="0" y="0"/>
          <a:chExt cx="0" cy="0"/>
        </a:xfrm>
      </p:grpSpPr>
      <p:pic>
        <p:nvPicPr>
          <p:cNvPr id="3" name="Picture 2">
            <a:extLst>
              <a:ext uri="{FF2B5EF4-FFF2-40B4-BE49-F238E27FC236}">
                <a16:creationId xmlns:a16="http://schemas.microsoft.com/office/drawing/2014/main" id="{DCB28406-1638-43CB-B32E-F6729ACBA9AD}"/>
              </a:ext>
            </a:extLst>
          </p:cNvPr>
          <p:cNvPicPr>
            <a:picLocks noChangeAspect="1"/>
          </p:cNvPicPr>
          <p:nvPr/>
        </p:nvPicPr>
        <p:blipFill>
          <a:blip r:embed="rId3"/>
          <a:stretch>
            <a:fillRect/>
          </a:stretch>
        </p:blipFill>
        <p:spPr>
          <a:xfrm>
            <a:off x="1022350" y="578631"/>
            <a:ext cx="7099300" cy="3986238"/>
          </a:xfrm>
          <a:prstGeom prst="rect">
            <a:avLst/>
          </a:prstGeom>
        </p:spPr>
      </p:pic>
    </p:spTree>
    <p:extLst>
      <p:ext uri="{BB962C8B-B14F-4D97-AF65-F5344CB8AC3E}">
        <p14:creationId xmlns:p14="http://schemas.microsoft.com/office/powerpoint/2010/main" val="13050153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0454-1F46-4C7D-96C1-9EF602507FE8}"/>
              </a:ext>
            </a:extLst>
          </p:cNvPr>
          <p:cNvSpPr>
            <a:spLocks noGrp="1"/>
          </p:cNvSpPr>
          <p:nvPr>
            <p:ph type="title"/>
          </p:nvPr>
        </p:nvSpPr>
        <p:spPr>
          <a:xfrm>
            <a:off x="311700" y="330725"/>
            <a:ext cx="8493087" cy="4451440"/>
          </a:xfrm>
        </p:spPr>
        <p:txBody>
          <a:bodyPr/>
          <a:lstStyle/>
          <a:p>
            <a:pPr algn="ctr"/>
            <a:r>
              <a:rPr lang="en-US" sz="7200" dirty="0">
                <a:latin typeface="Trebuchet MS" panose="020B0603020202020204" pitchFamily="34" charset="0"/>
              </a:rPr>
              <a:t>Rule #2: Make </a:t>
            </a:r>
            <a:r>
              <a:rPr lang="en-US" sz="7200" b="1" dirty="0">
                <a:latin typeface="Trebuchet MS" panose="020B0603020202020204" pitchFamily="34" charset="0"/>
              </a:rPr>
              <a:t>understanding</a:t>
            </a:r>
            <a:r>
              <a:rPr lang="en-US" sz="7200" dirty="0">
                <a:latin typeface="Trebuchet MS" panose="020B0603020202020204" pitchFamily="34" charset="0"/>
              </a:rPr>
              <a:t> others your </a:t>
            </a:r>
            <a:r>
              <a:rPr lang="en-US" sz="7200" b="1" dirty="0">
                <a:latin typeface="Trebuchet MS" panose="020B0603020202020204" pitchFamily="34" charset="0"/>
              </a:rPr>
              <a:t>primary</a:t>
            </a:r>
            <a:r>
              <a:rPr lang="en-US" sz="7200" dirty="0">
                <a:latin typeface="Trebuchet MS" panose="020B0603020202020204" pitchFamily="34" charset="0"/>
              </a:rPr>
              <a:t> goal.</a:t>
            </a:r>
          </a:p>
        </p:txBody>
      </p:sp>
    </p:spTree>
    <p:extLst>
      <p:ext uri="{BB962C8B-B14F-4D97-AF65-F5344CB8AC3E}">
        <p14:creationId xmlns:p14="http://schemas.microsoft.com/office/powerpoint/2010/main" val="2243139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17"/>
        <p:cNvGrpSpPr/>
        <p:nvPr/>
      </p:nvGrpSpPr>
      <p:grpSpPr>
        <a:xfrm>
          <a:off x="0" y="0"/>
          <a:ext cx="0" cy="0"/>
          <a:chOff x="0" y="0"/>
          <a:chExt cx="0" cy="0"/>
        </a:xfrm>
      </p:grpSpPr>
      <p:pic>
        <p:nvPicPr>
          <p:cNvPr id="118" name="Google Shape;118;p25"/>
          <p:cNvPicPr preferRelativeResize="0"/>
          <p:nvPr/>
        </p:nvPicPr>
        <p:blipFill>
          <a:blip r:embed="rId3">
            <a:alphaModFix/>
          </a:blip>
          <a:stretch>
            <a:fillRect/>
          </a:stretch>
        </p:blipFill>
        <p:spPr>
          <a:xfrm>
            <a:off x="3024188" y="190500"/>
            <a:ext cx="3095625" cy="4762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22"/>
        <p:cNvGrpSpPr/>
        <p:nvPr/>
      </p:nvGrpSpPr>
      <p:grpSpPr>
        <a:xfrm>
          <a:off x="0" y="0"/>
          <a:ext cx="0" cy="0"/>
          <a:chOff x="0" y="0"/>
          <a:chExt cx="0" cy="0"/>
        </a:xfrm>
      </p:grpSpPr>
      <p:pic>
        <p:nvPicPr>
          <p:cNvPr id="5" name="Picture 4">
            <a:extLst>
              <a:ext uri="{FF2B5EF4-FFF2-40B4-BE49-F238E27FC236}">
                <a16:creationId xmlns:a16="http://schemas.microsoft.com/office/drawing/2014/main" id="{3523F3BE-BCEC-42D1-8400-E9C0817B9FAF}"/>
              </a:ext>
            </a:extLst>
          </p:cNvPr>
          <p:cNvPicPr>
            <a:picLocks noChangeAspect="1"/>
          </p:cNvPicPr>
          <p:nvPr/>
        </p:nvPicPr>
        <p:blipFill rotWithShape="1">
          <a:blip r:embed="rId3"/>
          <a:srcRect l="25833" r="33472" b="16050"/>
          <a:stretch/>
        </p:blipFill>
        <p:spPr>
          <a:xfrm>
            <a:off x="2711450" y="412750"/>
            <a:ext cx="3721100" cy="4318000"/>
          </a:xfrm>
          <a:prstGeom prst="rect">
            <a:avLst/>
          </a:prstGeom>
        </p:spPr>
      </p:pic>
    </p:spTree>
    <p:extLst>
      <p:ext uri="{BB962C8B-B14F-4D97-AF65-F5344CB8AC3E}">
        <p14:creationId xmlns:p14="http://schemas.microsoft.com/office/powerpoint/2010/main" val="990339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22"/>
        <p:cNvGrpSpPr/>
        <p:nvPr/>
      </p:nvGrpSpPr>
      <p:grpSpPr>
        <a:xfrm>
          <a:off x="0" y="0"/>
          <a:ext cx="0" cy="0"/>
          <a:chOff x="0" y="0"/>
          <a:chExt cx="0" cy="0"/>
        </a:xfrm>
      </p:grpSpPr>
      <p:pic>
        <p:nvPicPr>
          <p:cNvPr id="3" name="Picture 2">
            <a:extLst>
              <a:ext uri="{FF2B5EF4-FFF2-40B4-BE49-F238E27FC236}">
                <a16:creationId xmlns:a16="http://schemas.microsoft.com/office/drawing/2014/main" id="{7B01AF03-D1B1-4682-BBE9-11C16A94A4C1}"/>
              </a:ext>
            </a:extLst>
          </p:cNvPr>
          <p:cNvPicPr>
            <a:picLocks noChangeAspect="1"/>
          </p:cNvPicPr>
          <p:nvPr/>
        </p:nvPicPr>
        <p:blipFill>
          <a:blip r:embed="rId3"/>
          <a:stretch>
            <a:fillRect/>
          </a:stretch>
        </p:blipFill>
        <p:spPr>
          <a:xfrm>
            <a:off x="2265362" y="265112"/>
            <a:ext cx="4613275" cy="4613275"/>
          </a:xfrm>
          <a:prstGeom prst="rect">
            <a:avLst/>
          </a:prstGeom>
        </p:spPr>
      </p:pic>
    </p:spTree>
    <p:extLst>
      <p:ext uri="{BB962C8B-B14F-4D97-AF65-F5344CB8AC3E}">
        <p14:creationId xmlns:p14="http://schemas.microsoft.com/office/powerpoint/2010/main" val="278890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AED7C-8284-4AA0-B4D5-A81F557E3D14}"/>
              </a:ext>
            </a:extLst>
          </p:cNvPr>
          <p:cNvSpPr>
            <a:spLocks noGrp="1"/>
          </p:cNvSpPr>
          <p:nvPr>
            <p:ph type="title"/>
          </p:nvPr>
        </p:nvSpPr>
        <p:spPr>
          <a:xfrm>
            <a:off x="254550" y="502174"/>
            <a:ext cx="8520600" cy="4279375"/>
          </a:xfrm>
        </p:spPr>
        <p:txBody>
          <a:bodyPr/>
          <a:lstStyle/>
          <a:p>
            <a:pPr algn="ctr"/>
            <a:r>
              <a:rPr lang="en-US" sz="7200" dirty="0">
                <a:latin typeface="Trebuchet MS" panose="020B0603020202020204" pitchFamily="34" charset="0"/>
              </a:rPr>
              <a:t>Rule #3: Cultivate </a:t>
            </a:r>
            <a:r>
              <a:rPr lang="en-US" sz="7200" b="1" dirty="0">
                <a:latin typeface="Trebuchet MS" panose="020B0603020202020204" pitchFamily="34" charset="0"/>
              </a:rPr>
              <a:t>empathy</a:t>
            </a:r>
            <a:r>
              <a:rPr lang="en-US" sz="7200" dirty="0">
                <a:latin typeface="Trebuchet MS" panose="020B0603020202020204" pitchFamily="34" charset="0"/>
              </a:rPr>
              <a:t>. Hearken back to </a:t>
            </a:r>
            <a:r>
              <a:rPr lang="en-US" sz="7200" b="1" dirty="0">
                <a:latin typeface="Trebuchet MS" panose="020B0603020202020204" pitchFamily="34" charset="0"/>
              </a:rPr>
              <a:t>humanity</a:t>
            </a:r>
            <a:r>
              <a:rPr lang="en-US" sz="7200" dirty="0">
                <a:latin typeface="Trebuchet MS" panose="020B0603020202020204" pitchFamily="34" charset="0"/>
              </a:rPr>
              <a:t>.</a:t>
            </a:r>
          </a:p>
        </p:txBody>
      </p:sp>
    </p:spTree>
    <p:extLst>
      <p:ext uri="{BB962C8B-B14F-4D97-AF65-F5344CB8AC3E}">
        <p14:creationId xmlns:p14="http://schemas.microsoft.com/office/powerpoint/2010/main" val="2787488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22"/>
        <p:cNvGrpSpPr/>
        <p:nvPr/>
      </p:nvGrpSpPr>
      <p:grpSpPr>
        <a:xfrm>
          <a:off x="0" y="0"/>
          <a:ext cx="0" cy="0"/>
          <a:chOff x="0" y="0"/>
          <a:chExt cx="0" cy="0"/>
        </a:xfrm>
      </p:grpSpPr>
      <p:pic>
        <p:nvPicPr>
          <p:cNvPr id="3" name="Picture 2">
            <a:extLst>
              <a:ext uri="{FF2B5EF4-FFF2-40B4-BE49-F238E27FC236}">
                <a16:creationId xmlns:a16="http://schemas.microsoft.com/office/drawing/2014/main" id="{D1820602-DF93-4BE8-886D-2EAF4D2A9EC4}"/>
              </a:ext>
            </a:extLst>
          </p:cNvPr>
          <p:cNvPicPr>
            <a:picLocks noChangeAspect="1"/>
          </p:cNvPicPr>
          <p:nvPr/>
        </p:nvPicPr>
        <p:blipFill>
          <a:blip r:embed="rId3"/>
          <a:stretch>
            <a:fillRect/>
          </a:stretch>
        </p:blipFill>
        <p:spPr>
          <a:xfrm>
            <a:off x="1230085" y="232410"/>
            <a:ext cx="6683829" cy="4678680"/>
          </a:xfrm>
          <a:prstGeom prst="rect">
            <a:avLst/>
          </a:prstGeom>
        </p:spPr>
      </p:pic>
    </p:spTree>
    <p:extLst>
      <p:ext uri="{BB962C8B-B14F-4D97-AF65-F5344CB8AC3E}">
        <p14:creationId xmlns:p14="http://schemas.microsoft.com/office/powerpoint/2010/main" val="24542507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
        <p:cNvGrpSpPr/>
        <p:nvPr/>
      </p:nvGrpSpPr>
      <p:grpSpPr>
        <a:xfrm>
          <a:off x="0" y="0"/>
          <a:ext cx="0" cy="0"/>
          <a:chOff x="0" y="0"/>
          <a:chExt cx="0" cy="0"/>
        </a:xfrm>
      </p:grpSpPr>
      <p:pic>
        <p:nvPicPr>
          <p:cNvPr id="2050" name="Picture 2" descr="Image of Debbie Baigrie and Ian Manuel, who formed unlikely friendship.">
            <a:extLst>
              <a:ext uri="{FF2B5EF4-FFF2-40B4-BE49-F238E27FC236}">
                <a16:creationId xmlns:a16="http://schemas.microsoft.com/office/drawing/2014/main" id="{2BCFD982-7329-4DE5-B3B5-069A2E9EE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533400"/>
            <a:ext cx="72390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548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22"/>
        <p:cNvGrpSpPr/>
        <p:nvPr/>
      </p:nvGrpSpPr>
      <p:grpSpPr>
        <a:xfrm>
          <a:off x="0" y="0"/>
          <a:ext cx="0" cy="0"/>
          <a:chOff x="0" y="0"/>
          <a:chExt cx="0" cy="0"/>
        </a:xfrm>
      </p:grpSpPr>
      <p:pic>
        <p:nvPicPr>
          <p:cNvPr id="5" name="Picture 4">
            <a:extLst>
              <a:ext uri="{FF2B5EF4-FFF2-40B4-BE49-F238E27FC236}">
                <a16:creationId xmlns:a16="http://schemas.microsoft.com/office/drawing/2014/main" id="{D18D8CCB-9035-4550-A7AC-C344A862EB9D}"/>
              </a:ext>
            </a:extLst>
          </p:cNvPr>
          <p:cNvPicPr>
            <a:picLocks noChangeAspect="1"/>
          </p:cNvPicPr>
          <p:nvPr/>
        </p:nvPicPr>
        <p:blipFill>
          <a:blip r:embed="rId3"/>
          <a:stretch>
            <a:fillRect/>
          </a:stretch>
        </p:blipFill>
        <p:spPr>
          <a:xfrm>
            <a:off x="1587691" y="590169"/>
            <a:ext cx="5968618" cy="3963162"/>
          </a:xfrm>
          <a:prstGeom prst="rect">
            <a:avLst/>
          </a:prstGeom>
        </p:spPr>
      </p:pic>
    </p:spTree>
    <p:extLst>
      <p:ext uri="{BB962C8B-B14F-4D97-AF65-F5344CB8AC3E}">
        <p14:creationId xmlns:p14="http://schemas.microsoft.com/office/powerpoint/2010/main" val="50694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69"/>
        <p:cNvGrpSpPr/>
        <p:nvPr/>
      </p:nvGrpSpPr>
      <p:grpSpPr>
        <a:xfrm>
          <a:off x="0" y="0"/>
          <a:ext cx="0" cy="0"/>
          <a:chOff x="0" y="0"/>
          <a:chExt cx="0" cy="0"/>
        </a:xfrm>
      </p:grpSpPr>
      <p:pic>
        <p:nvPicPr>
          <p:cNvPr id="3" name="Picture 2">
            <a:extLst>
              <a:ext uri="{FF2B5EF4-FFF2-40B4-BE49-F238E27FC236}">
                <a16:creationId xmlns:a16="http://schemas.microsoft.com/office/drawing/2014/main" id="{3AE0C3F4-C7B6-42CE-9E7A-7AC0189E0C3B}"/>
              </a:ext>
            </a:extLst>
          </p:cNvPr>
          <p:cNvPicPr>
            <a:picLocks noChangeAspect="1"/>
          </p:cNvPicPr>
          <p:nvPr/>
        </p:nvPicPr>
        <p:blipFill>
          <a:blip r:embed="rId3">
            <a:alphaModFix amt="20000"/>
          </a:blip>
          <a:stretch>
            <a:fillRect/>
          </a:stretch>
        </p:blipFill>
        <p:spPr>
          <a:xfrm>
            <a:off x="1525778" y="544886"/>
            <a:ext cx="6092444" cy="4053727"/>
          </a:xfrm>
          <a:prstGeom prst="rect">
            <a:avLst/>
          </a:prstGeom>
        </p:spPr>
      </p:pic>
      <p:sp>
        <p:nvSpPr>
          <p:cNvPr id="2" name="TextBox 1">
            <a:extLst>
              <a:ext uri="{FF2B5EF4-FFF2-40B4-BE49-F238E27FC236}">
                <a16:creationId xmlns:a16="http://schemas.microsoft.com/office/drawing/2014/main" id="{383B5325-1B17-45DB-A6F5-F89DC705A643}"/>
              </a:ext>
            </a:extLst>
          </p:cNvPr>
          <p:cNvSpPr txBox="1"/>
          <p:nvPr/>
        </p:nvSpPr>
        <p:spPr>
          <a:xfrm>
            <a:off x="469901" y="802034"/>
            <a:ext cx="8572499" cy="3539430"/>
          </a:xfrm>
          <a:prstGeom prst="rect">
            <a:avLst/>
          </a:prstGeom>
          <a:noFill/>
        </p:spPr>
        <p:txBody>
          <a:bodyPr wrap="square" rtlCol="0">
            <a:spAutoFit/>
          </a:bodyPr>
          <a:lstStyle/>
          <a:p>
            <a:r>
              <a:rPr lang="en-US" sz="3200" b="0" i="0" dirty="0">
                <a:solidFill>
                  <a:schemeClr val="tx1"/>
                </a:solidFill>
                <a:effectLst/>
                <a:latin typeface="Average"/>
              </a:rPr>
              <a:t>We the People of the United States, in Order to form a more perfect Union, establish Justice, insure domestic Tranquility, provide for the common </a:t>
            </a:r>
            <a:r>
              <a:rPr lang="en-US" sz="3200" b="0" i="0" dirty="0" err="1">
                <a:solidFill>
                  <a:schemeClr val="tx1"/>
                </a:solidFill>
                <a:effectLst/>
                <a:latin typeface="Average"/>
              </a:rPr>
              <a:t>defence</a:t>
            </a:r>
            <a:r>
              <a:rPr lang="en-US" sz="3200" b="0" i="0" dirty="0">
                <a:solidFill>
                  <a:schemeClr val="tx1"/>
                </a:solidFill>
                <a:effectLst/>
                <a:latin typeface="Average"/>
              </a:rPr>
              <a:t>, promote the general Welfare, and secure the Blessings of Liberty to ourselves and our Posterity, do ordain and establish this Constitution for the United States of America.</a:t>
            </a:r>
            <a:endParaRPr lang="en-US" sz="3200" dirty="0">
              <a:solidFill>
                <a:schemeClr val="tx1"/>
              </a:solidFill>
              <a:latin typeface="Average"/>
            </a:endParaRPr>
          </a:p>
        </p:txBody>
      </p:sp>
    </p:spTree>
    <p:extLst>
      <p:ext uri="{BB962C8B-B14F-4D97-AF65-F5344CB8AC3E}">
        <p14:creationId xmlns:p14="http://schemas.microsoft.com/office/powerpoint/2010/main" val="118170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22"/>
        <p:cNvGrpSpPr/>
        <p:nvPr/>
      </p:nvGrpSpPr>
      <p:grpSpPr>
        <a:xfrm>
          <a:off x="0" y="0"/>
          <a:ext cx="0" cy="0"/>
          <a:chOff x="0" y="0"/>
          <a:chExt cx="0" cy="0"/>
        </a:xfrm>
      </p:grpSpPr>
      <p:pic>
        <p:nvPicPr>
          <p:cNvPr id="5" name="Picture 4">
            <a:extLst>
              <a:ext uri="{FF2B5EF4-FFF2-40B4-BE49-F238E27FC236}">
                <a16:creationId xmlns:a16="http://schemas.microsoft.com/office/drawing/2014/main" id="{B3C48565-358B-4D0B-A48F-5E4002661419}"/>
              </a:ext>
            </a:extLst>
          </p:cNvPr>
          <p:cNvPicPr>
            <a:picLocks noChangeAspect="1"/>
          </p:cNvPicPr>
          <p:nvPr/>
        </p:nvPicPr>
        <p:blipFill>
          <a:blip r:embed="rId3"/>
          <a:stretch>
            <a:fillRect/>
          </a:stretch>
        </p:blipFill>
        <p:spPr>
          <a:xfrm>
            <a:off x="2986087" y="195262"/>
            <a:ext cx="3171825" cy="4752975"/>
          </a:xfrm>
          <a:prstGeom prst="rect">
            <a:avLst/>
          </a:prstGeom>
        </p:spPr>
      </p:pic>
    </p:spTree>
    <p:extLst>
      <p:ext uri="{BB962C8B-B14F-4D97-AF65-F5344CB8AC3E}">
        <p14:creationId xmlns:p14="http://schemas.microsoft.com/office/powerpoint/2010/main" val="2791260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D9EE-1B13-4371-AD17-F060E6E34523}"/>
              </a:ext>
            </a:extLst>
          </p:cNvPr>
          <p:cNvSpPr>
            <a:spLocks noGrp="1"/>
          </p:cNvSpPr>
          <p:nvPr>
            <p:ph type="title"/>
          </p:nvPr>
        </p:nvSpPr>
        <p:spPr>
          <a:xfrm>
            <a:off x="273600" y="292624"/>
            <a:ext cx="8520600" cy="4698475"/>
          </a:xfrm>
        </p:spPr>
        <p:txBody>
          <a:bodyPr/>
          <a:lstStyle/>
          <a:p>
            <a:pPr algn="ctr"/>
            <a:r>
              <a:rPr lang="en-US" sz="6600" dirty="0">
                <a:latin typeface="Trebuchet MS" panose="020B0603020202020204" pitchFamily="34" charset="0"/>
              </a:rPr>
              <a:t>Rule #4: Draw a red line around </a:t>
            </a:r>
            <a:r>
              <a:rPr lang="en-US" sz="7200" b="1" dirty="0">
                <a:latin typeface="Trebuchet MS" panose="020B0603020202020204" pitchFamily="34" charset="0"/>
              </a:rPr>
              <a:t>dehumanizing</a:t>
            </a:r>
            <a:r>
              <a:rPr lang="en-US" sz="6600" dirty="0">
                <a:latin typeface="Trebuchet MS" panose="020B0603020202020204" pitchFamily="34" charset="0"/>
              </a:rPr>
              <a:t> language.</a:t>
            </a:r>
          </a:p>
        </p:txBody>
      </p:sp>
    </p:spTree>
    <p:extLst>
      <p:ext uri="{BB962C8B-B14F-4D97-AF65-F5344CB8AC3E}">
        <p14:creationId xmlns:p14="http://schemas.microsoft.com/office/powerpoint/2010/main" val="2360760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78"/>
        <p:cNvGrpSpPr/>
        <p:nvPr/>
      </p:nvGrpSpPr>
      <p:grpSpPr>
        <a:xfrm>
          <a:off x="0" y="0"/>
          <a:ext cx="0" cy="0"/>
          <a:chOff x="0" y="0"/>
          <a:chExt cx="0" cy="0"/>
        </a:xfrm>
      </p:grpSpPr>
      <p:pic>
        <p:nvPicPr>
          <p:cNvPr id="9" name="Picture 8">
            <a:extLst>
              <a:ext uri="{FF2B5EF4-FFF2-40B4-BE49-F238E27FC236}">
                <a16:creationId xmlns:a16="http://schemas.microsoft.com/office/drawing/2014/main" id="{51F8DD14-EB74-4D8E-8236-55A1F2BC567F}"/>
              </a:ext>
            </a:extLst>
          </p:cNvPr>
          <p:cNvPicPr>
            <a:picLocks noChangeAspect="1"/>
          </p:cNvPicPr>
          <p:nvPr/>
        </p:nvPicPr>
        <p:blipFill>
          <a:blip r:embed="rId3"/>
          <a:stretch>
            <a:fillRect/>
          </a:stretch>
        </p:blipFill>
        <p:spPr>
          <a:xfrm>
            <a:off x="2291980" y="291730"/>
            <a:ext cx="4560039" cy="456003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78"/>
        <p:cNvGrpSpPr/>
        <p:nvPr/>
      </p:nvGrpSpPr>
      <p:grpSpPr>
        <a:xfrm>
          <a:off x="0" y="0"/>
          <a:ext cx="0" cy="0"/>
          <a:chOff x="0" y="0"/>
          <a:chExt cx="0" cy="0"/>
        </a:xfrm>
      </p:grpSpPr>
      <p:sp>
        <p:nvSpPr>
          <p:cNvPr id="2" name="Rectangle 1">
            <a:extLst>
              <a:ext uri="{FF2B5EF4-FFF2-40B4-BE49-F238E27FC236}">
                <a16:creationId xmlns:a16="http://schemas.microsoft.com/office/drawing/2014/main" id="{91218435-2B08-4652-8E08-73DED5BDD9C4}"/>
              </a:ext>
            </a:extLst>
          </p:cNvPr>
          <p:cNvSpPr/>
          <p:nvPr/>
        </p:nvSpPr>
        <p:spPr>
          <a:xfrm>
            <a:off x="425557" y="1180177"/>
            <a:ext cx="8369085" cy="2554545"/>
          </a:xfrm>
          <a:prstGeom prst="rect">
            <a:avLst/>
          </a:prstGeom>
        </p:spPr>
        <p:txBody>
          <a:bodyPr wrap="square">
            <a:spAutoFit/>
          </a:bodyPr>
          <a:lstStyle/>
          <a:p>
            <a:pPr algn="ctr"/>
            <a:r>
              <a:rPr lang="en-US" sz="8000" dirty="0">
                <a:solidFill>
                  <a:schemeClr val="tx1"/>
                </a:solidFill>
                <a:latin typeface="Trebuchet MS" panose="020B0603020202020204" pitchFamily="34" charset="0"/>
                <a:ea typeface="Cambria" panose="02040503050406030204" pitchFamily="18" charset="0"/>
              </a:rPr>
              <a:t>Rule #5: </a:t>
            </a:r>
            <a:r>
              <a:rPr lang="en-US" sz="8000" b="1" dirty="0">
                <a:solidFill>
                  <a:schemeClr val="tx1"/>
                </a:solidFill>
                <a:latin typeface="Trebuchet MS" panose="020B0603020202020204" pitchFamily="34" charset="0"/>
                <a:ea typeface="Cambria" panose="02040503050406030204" pitchFamily="18" charset="0"/>
              </a:rPr>
              <a:t>Befriend</a:t>
            </a:r>
            <a:r>
              <a:rPr lang="en-US" sz="8000" dirty="0">
                <a:solidFill>
                  <a:schemeClr val="tx1"/>
                </a:solidFill>
                <a:latin typeface="Trebuchet MS" panose="020B0603020202020204" pitchFamily="34" charset="0"/>
                <a:ea typeface="Cambria" panose="02040503050406030204" pitchFamily="18" charset="0"/>
              </a:rPr>
              <a:t> your ‘enemy.’</a:t>
            </a:r>
            <a:endParaRPr lang="en-US" sz="8000"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83161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78"/>
        <p:cNvGrpSpPr/>
        <p:nvPr/>
      </p:nvGrpSpPr>
      <p:grpSpPr>
        <a:xfrm>
          <a:off x="0" y="0"/>
          <a:ext cx="0" cy="0"/>
          <a:chOff x="0" y="0"/>
          <a:chExt cx="0" cy="0"/>
        </a:xfrm>
      </p:grpSpPr>
      <p:pic>
        <p:nvPicPr>
          <p:cNvPr id="6" name="Picture 5">
            <a:extLst>
              <a:ext uri="{FF2B5EF4-FFF2-40B4-BE49-F238E27FC236}">
                <a16:creationId xmlns:a16="http://schemas.microsoft.com/office/drawing/2014/main" id="{F656AD59-C592-4EB8-8144-63A20C4B304F}"/>
              </a:ext>
            </a:extLst>
          </p:cNvPr>
          <p:cNvPicPr>
            <a:picLocks noChangeAspect="1"/>
          </p:cNvPicPr>
          <p:nvPr/>
        </p:nvPicPr>
        <p:blipFill>
          <a:blip r:embed="rId3"/>
          <a:stretch>
            <a:fillRect/>
          </a:stretch>
        </p:blipFill>
        <p:spPr>
          <a:xfrm>
            <a:off x="1659698" y="933580"/>
            <a:ext cx="5824603" cy="3276339"/>
          </a:xfrm>
          <a:prstGeom prst="rect">
            <a:avLst/>
          </a:prstGeom>
        </p:spPr>
      </p:pic>
    </p:spTree>
    <p:extLst>
      <p:ext uri="{BB962C8B-B14F-4D97-AF65-F5344CB8AC3E}">
        <p14:creationId xmlns:p14="http://schemas.microsoft.com/office/powerpoint/2010/main" val="21881501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78"/>
        <p:cNvGrpSpPr/>
        <p:nvPr/>
      </p:nvGrpSpPr>
      <p:grpSpPr>
        <a:xfrm>
          <a:off x="0" y="0"/>
          <a:ext cx="0" cy="0"/>
          <a:chOff x="0" y="0"/>
          <a:chExt cx="0" cy="0"/>
        </a:xfrm>
      </p:grpSpPr>
      <p:pic>
        <p:nvPicPr>
          <p:cNvPr id="3" name="Picture 2" descr="A group of people in a room&#10;&#10;Description generated with very high confidence">
            <a:extLst>
              <a:ext uri="{FF2B5EF4-FFF2-40B4-BE49-F238E27FC236}">
                <a16:creationId xmlns:a16="http://schemas.microsoft.com/office/drawing/2014/main" id="{D1509742-1077-43B9-8C36-FE1440D03DFE}"/>
              </a:ext>
            </a:extLst>
          </p:cNvPr>
          <p:cNvPicPr>
            <a:picLocks noChangeAspect="1"/>
          </p:cNvPicPr>
          <p:nvPr/>
        </p:nvPicPr>
        <p:blipFill rotWithShape="1">
          <a:blip r:embed="rId3"/>
          <a:srcRect t="10896" r="33178" b="3369"/>
          <a:stretch/>
        </p:blipFill>
        <p:spPr>
          <a:xfrm>
            <a:off x="1736161" y="146102"/>
            <a:ext cx="5671677" cy="4851296"/>
          </a:xfrm>
          <a:prstGeom prst="rect">
            <a:avLst/>
          </a:prstGeom>
          <a:ln>
            <a:solidFill>
              <a:schemeClr val="accent1"/>
            </a:solidFill>
          </a:ln>
        </p:spPr>
      </p:pic>
    </p:spTree>
    <p:extLst>
      <p:ext uri="{BB962C8B-B14F-4D97-AF65-F5344CB8AC3E}">
        <p14:creationId xmlns:p14="http://schemas.microsoft.com/office/powerpoint/2010/main" val="38262704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9EAE2A-FC41-4418-874C-E6A09B66D0E1}"/>
              </a:ext>
            </a:extLst>
          </p:cNvPr>
          <p:cNvSpPr>
            <a:spLocks noGrp="1"/>
          </p:cNvSpPr>
          <p:nvPr>
            <p:ph type="title"/>
          </p:nvPr>
        </p:nvSpPr>
        <p:spPr/>
        <p:txBody>
          <a:bodyPr/>
          <a:lstStyle/>
          <a:p>
            <a:r>
              <a:rPr lang="en-US" dirty="0"/>
              <a:t>Skills for a civil &amp; productive discussion</a:t>
            </a:r>
          </a:p>
        </p:txBody>
      </p:sp>
      <p:sp>
        <p:nvSpPr>
          <p:cNvPr id="4" name="Text Placeholder 3">
            <a:extLst>
              <a:ext uri="{FF2B5EF4-FFF2-40B4-BE49-F238E27FC236}">
                <a16:creationId xmlns:a16="http://schemas.microsoft.com/office/drawing/2014/main" id="{3FF34EE3-EF24-44A1-A95E-BEAA5FBAF426}"/>
              </a:ext>
            </a:extLst>
          </p:cNvPr>
          <p:cNvSpPr>
            <a:spLocks noGrp="1"/>
          </p:cNvSpPr>
          <p:nvPr>
            <p:ph type="body" idx="1"/>
          </p:nvPr>
        </p:nvSpPr>
        <p:spPr/>
        <p:txBody>
          <a:bodyPr/>
          <a:lstStyle/>
          <a:p>
            <a:pPr>
              <a:buFont typeface="+mj-lt"/>
              <a:buAutoNum type="arabicParenR"/>
            </a:pPr>
            <a:r>
              <a:rPr lang="en-US" b="1" dirty="0">
                <a:solidFill>
                  <a:schemeClr val="tx1"/>
                </a:solidFill>
              </a:rPr>
              <a:t>Listen carefully to correctly understand others.</a:t>
            </a:r>
            <a:r>
              <a:rPr lang="en-US" dirty="0">
                <a:solidFill>
                  <a:schemeClr val="tx1"/>
                </a:solidFill>
              </a:rPr>
              <a:t/>
            </a:r>
            <a:br>
              <a:rPr lang="en-US" dirty="0">
                <a:solidFill>
                  <a:schemeClr val="tx1"/>
                </a:solidFill>
              </a:rPr>
            </a:br>
            <a:r>
              <a:rPr lang="en-US" sz="1400" i="1" dirty="0">
                <a:solidFill>
                  <a:schemeClr val="tx1"/>
                </a:solidFill>
              </a:rPr>
              <a:t>To prevent making assumptions; to avoid misunderstanding.</a:t>
            </a:r>
            <a:endParaRPr lang="en-US" i="1" dirty="0">
              <a:solidFill>
                <a:schemeClr val="tx1"/>
              </a:solidFill>
            </a:endParaRPr>
          </a:p>
          <a:p>
            <a:pPr>
              <a:buClr>
                <a:schemeClr val="tx1"/>
              </a:buClr>
              <a:buFont typeface="+mj-lt"/>
              <a:buAutoNum type="arabicParenR"/>
            </a:pPr>
            <a:r>
              <a:rPr lang="en-US" b="1" dirty="0">
                <a:solidFill>
                  <a:schemeClr val="tx1"/>
                </a:solidFill>
              </a:rPr>
              <a:t>Appreciate diverse perspectives.</a:t>
            </a:r>
            <a:r>
              <a:rPr lang="en-US" dirty="0">
                <a:solidFill>
                  <a:schemeClr val="tx1"/>
                </a:solidFill>
              </a:rPr>
              <a:t/>
            </a:r>
            <a:br>
              <a:rPr lang="en-US" dirty="0">
                <a:solidFill>
                  <a:schemeClr val="tx1"/>
                </a:solidFill>
              </a:rPr>
            </a:br>
            <a:r>
              <a:rPr lang="en-US" sz="1400" i="1" dirty="0">
                <a:solidFill>
                  <a:schemeClr val="tx1"/>
                </a:solidFill>
              </a:rPr>
              <a:t>To value differences; to connect with others.</a:t>
            </a:r>
            <a:endParaRPr lang="en-US" i="1" dirty="0">
              <a:solidFill>
                <a:schemeClr val="tx1"/>
              </a:solidFill>
            </a:endParaRPr>
          </a:p>
          <a:p>
            <a:pPr>
              <a:buFont typeface="+mj-lt"/>
              <a:buAutoNum type="arabicParenR"/>
            </a:pPr>
            <a:r>
              <a:rPr lang="en-US" b="1" dirty="0">
                <a:solidFill>
                  <a:schemeClr val="tx1"/>
                </a:solidFill>
              </a:rPr>
              <a:t>Suspend judgment.</a:t>
            </a:r>
            <a:r>
              <a:rPr lang="en-US" dirty="0">
                <a:solidFill>
                  <a:schemeClr val="tx1"/>
                </a:solidFill>
              </a:rPr>
              <a:t/>
            </a:r>
            <a:br>
              <a:rPr lang="en-US" dirty="0">
                <a:solidFill>
                  <a:schemeClr val="tx1"/>
                </a:solidFill>
              </a:rPr>
            </a:br>
            <a:r>
              <a:rPr lang="en-US" sz="1400" i="1" dirty="0">
                <a:solidFill>
                  <a:schemeClr val="tx1"/>
                </a:solidFill>
              </a:rPr>
              <a:t>To withhold personal biases; to connect with others.</a:t>
            </a:r>
            <a:endParaRPr lang="en-US" dirty="0">
              <a:solidFill>
                <a:schemeClr val="tx1"/>
              </a:solidFill>
            </a:endParaRPr>
          </a:p>
          <a:p>
            <a:pPr>
              <a:buFont typeface="+mj-lt"/>
              <a:buAutoNum type="arabicParenR"/>
            </a:pPr>
            <a:r>
              <a:rPr lang="en-US" b="1" dirty="0">
                <a:solidFill>
                  <a:schemeClr val="tx1"/>
                </a:solidFill>
              </a:rPr>
              <a:t>Disagree agreeably.</a:t>
            </a:r>
            <a:r>
              <a:rPr lang="en-US" dirty="0">
                <a:solidFill>
                  <a:schemeClr val="tx1"/>
                </a:solidFill>
              </a:rPr>
              <a:t/>
            </a:r>
            <a:br>
              <a:rPr lang="en-US" dirty="0">
                <a:solidFill>
                  <a:schemeClr val="tx1"/>
                </a:solidFill>
              </a:rPr>
            </a:br>
            <a:r>
              <a:rPr lang="en-US" sz="1400" i="1" dirty="0">
                <a:solidFill>
                  <a:schemeClr val="tx1"/>
                </a:solidFill>
              </a:rPr>
              <a:t>To stay true to your beliefs; to respect opinions that conflict with your own.</a:t>
            </a:r>
            <a:endParaRPr lang="en-US" dirty="0">
              <a:solidFill>
                <a:schemeClr val="tx1"/>
              </a:solidFill>
            </a:endParaRPr>
          </a:p>
          <a:p>
            <a:pPr>
              <a:buFont typeface="+mj-lt"/>
              <a:buAutoNum type="arabicParenR"/>
            </a:pPr>
            <a:r>
              <a:rPr lang="en-US" b="1" dirty="0">
                <a:solidFill>
                  <a:schemeClr val="tx1"/>
                </a:solidFill>
              </a:rPr>
              <a:t>Check that your ideas have been clearly and logically expressed.</a:t>
            </a:r>
            <a:r>
              <a:rPr lang="en-US" dirty="0">
                <a:solidFill>
                  <a:schemeClr val="tx1"/>
                </a:solidFill>
              </a:rPr>
              <a:t/>
            </a:r>
            <a:br>
              <a:rPr lang="en-US" dirty="0">
                <a:solidFill>
                  <a:schemeClr val="tx1"/>
                </a:solidFill>
              </a:rPr>
            </a:br>
            <a:r>
              <a:rPr lang="en-US" sz="1400" i="1" dirty="0">
                <a:solidFill>
                  <a:schemeClr val="tx1"/>
                </a:solidFill>
              </a:rPr>
              <a:t>To advocate for yourself; to connect with others.</a:t>
            </a:r>
            <a:endParaRPr lang="en-US" dirty="0">
              <a:solidFill>
                <a:schemeClr val="tx1"/>
              </a:solidFill>
            </a:endParaRPr>
          </a:p>
          <a:p>
            <a:pPr>
              <a:buFont typeface="+mj-lt"/>
              <a:buAutoNum type="arabicParenR"/>
            </a:pPr>
            <a:r>
              <a:rPr lang="en-US" b="1" dirty="0">
                <a:solidFill>
                  <a:schemeClr val="tx1"/>
                </a:solidFill>
              </a:rPr>
              <a:t>Ask probing questions.</a:t>
            </a:r>
            <a:r>
              <a:rPr lang="en-US" dirty="0">
                <a:solidFill>
                  <a:schemeClr val="tx1"/>
                </a:solidFill>
              </a:rPr>
              <a:t/>
            </a:r>
            <a:br>
              <a:rPr lang="en-US" dirty="0">
                <a:solidFill>
                  <a:schemeClr val="tx1"/>
                </a:solidFill>
              </a:rPr>
            </a:br>
            <a:r>
              <a:rPr lang="en-US" sz="1400" i="1" dirty="0">
                <a:solidFill>
                  <a:schemeClr val="tx1"/>
                </a:solidFill>
              </a:rPr>
              <a:t>To continue the conversation; to understand multiple perspectives.</a:t>
            </a:r>
            <a:endParaRPr lang="en-US" dirty="0">
              <a:solidFill>
                <a:schemeClr val="tx1"/>
              </a:solidFill>
            </a:endParaRPr>
          </a:p>
        </p:txBody>
      </p:sp>
    </p:spTree>
    <p:extLst>
      <p:ext uri="{BB962C8B-B14F-4D97-AF65-F5344CB8AC3E}">
        <p14:creationId xmlns:p14="http://schemas.microsoft.com/office/powerpoint/2010/main" val="1770144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78"/>
        <p:cNvGrpSpPr/>
        <p:nvPr/>
      </p:nvGrpSpPr>
      <p:grpSpPr>
        <a:xfrm>
          <a:off x="0" y="0"/>
          <a:ext cx="0" cy="0"/>
          <a:chOff x="0" y="0"/>
          <a:chExt cx="0" cy="0"/>
        </a:xfrm>
      </p:grpSpPr>
      <p:pic>
        <p:nvPicPr>
          <p:cNvPr id="4" name="Picture 3">
            <a:extLst>
              <a:ext uri="{FF2B5EF4-FFF2-40B4-BE49-F238E27FC236}">
                <a16:creationId xmlns:a16="http://schemas.microsoft.com/office/drawing/2014/main" id="{5EBC6904-2E5C-4E10-908D-89EDA3D7443D}"/>
              </a:ext>
            </a:extLst>
          </p:cNvPr>
          <p:cNvPicPr>
            <a:picLocks noChangeAspect="1"/>
          </p:cNvPicPr>
          <p:nvPr/>
        </p:nvPicPr>
        <p:blipFill>
          <a:blip r:embed="rId3"/>
          <a:stretch>
            <a:fillRect/>
          </a:stretch>
        </p:blipFill>
        <p:spPr>
          <a:xfrm>
            <a:off x="675248" y="763978"/>
            <a:ext cx="7793504" cy="3615543"/>
          </a:xfrm>
          <a:prstGeom prst="rect">
            <a:avLst/>
          </a:prstGeom>
        </p:spPr>
      </p:pic>
    </p:spTree>
    <p:extLst>
      <p:ext uri="{BB962C8B-B14F-4D97-AF65-F5344CB8AC3E}">
        <p14:creationId xmlns:p14="http://schemas.microsoft.com/office/powerpoint/2010/main" val="38111213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78"/>
        <p:cNvGrpSpPr/>
        <p:nvPr/>
      </p:nvGrpSpPr>
      <p:grpSpPr>
        <a:xfrm>
          <a:off x="0" y="0"/>
          <a:ext cx="0" cy="0"/>
          <a:chOff x="0" y="0"/>
          <a:chExt cx="0" cy="0"/>
        </a:xfrm>
      </p:grpSpPr>
      <p:pic>
        <p:nvPicPr>
          <p:cNvPr id="3" name="Picture 2">
            <a:extLst>
              <a:ext uri="{FF2B5EF4-FFF2-40B4-BE49-F238E27FC236}">
                <a16:creationId xmlns:a16="http://schemas.microsoft.com/office/drawing/2014/main" id="{0F47EBB4-C672-4AAA-90C8-BA883657270E}"/>
              </a:ext>
            </a:extLst>
          </p:cNvPr>
          <p:cNvPicPr>
            <a:picLocks noChangeAspect="1"/>
          </p:cNvPicPr>
          <p:nvPr/>
        </p:nvPicPr>
        <p:blipFill>
          <a:blip r:embed="rId3"/>
          <a:stretch>
            <a:fillRect/>
          </a:stretch>
        </p:blipFill>
        <p:spPr>
          <a:xfrm>
            <a:off x="2215149" y="214899"/>
            <a:ext cx="4713701" cy="4713701"/>
          </a:xfrm>
          <a:prstGeom prst="rect">
            <a:avLst/>
          </a:prstGeom>
        </p:spPr>
      </p:pic>
    </p:spTree>
    <p:extLst>
      <p:ext uri="{BB962C8B-B14F-4D97-AF65-F5344CB8AC3E}">
        <p14:creationId xmlns:p14="http://schemas.microsoft.com/office/powerpoint/2010/main" val="4149398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928253" y="0"/>
            <a:ext cx="7172325" cy="5460222"/>
          </a:xfrm>
          <a:prstGeom prst="rect">
            <a:avLst/>
          </a:prstGeom>
        </p:spPr>
      </p:pic>
    </p:spTree>
    <p:extLst>
      <p:ext uri="{BB962C8B-B14F-4D97-AF65-F5344CB8AC3E}">
        <p14:creationId xmlns:p14="http://schemas.microsoft.com/office/powerpoint/2010/main" val="2214568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22"/>
        <p:cNvGrpSpPr/>
        <p:nvPr/>
      </p:nvGrpSpPr>
      <p:grpSpPr>
        <a:xfrm>
          <a:off x="0" y="0"/>
          <a:ext cx="0" cy="0"/>
          <a:chOff x="0" y="0"/>
          <a:chExt cx="0" cy="0"/>
        </a:xfrm>
      </p:grpSpPr>
      <p:pic>
        <p:nvPicPr>
          <p:cNvPr id="6" name="Picture 5" descr="Graphical user interface&#10;&#10;Description automatically generated with low confidence">
            <a:extLst>
              <a:ext uri="{FF2B5EF4-FFF2-40B4-BE49-F238E27FC236}">
                <a16:creationId xmlns:a16="http://schemas.microsoft.com/office/drawing/2014/main" id="{3B4CEC45-C62E-4F31-BB9C-4BF13D0973BC}"/>
              </a:ext>
            </a:extLst>
          </p:cNvPr>
          <p:cNvPicPr>
            <a:picLocks noChangeAspect="1"/>
          </p:cNvPicPr>
          <p:nvPr/>
        </p:nvPicPr>
        <p:blipFill>
          <a:blip r:embed="rId3"/>
          <a:stretch>
            <a:fillRect/>
          </a:stretch>
        </p:blipFill>
        <p:spPr>
          <a:xfrm>
            <a:off x="2532633" y="279501"/>
            <a:ext cx="4078734" cy="4584497"/>
          </a:xfrm>
          <a:prstGeom prst="rect">
            <a:avLst/>
          </a:prstGeom>
        </p:spPr>
      </p:pic>
    </p:spTree>
    <p:extLst>
      <p:ext uri="{BB962C8B-B14F-4D97-AF65-F5344CB8AC3E}">
        <p14:creationId xmlns:p14="http://schemas.microsoft.com/office/powerpoint/2010/main" val="267946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73"/>
        <p:cNvGrpSpPr/>
        <p:nvPr/>
      </p:nvGrpSpPr>
      <p:grpSpPr>
        <a:xfrm>
          <a:off x="0" y="0"/>
          <a:ext cx="0" cy="0"/>
          <a:chOff x="0" y="0"/>
          <a:chExt cx="0" cy="0"/>
        </a:xfrm>
      </p:grpSpPr>
      <p:pic>
        <p:nvPicPr>
          <p:cNvPr id="3" name="Picture 2" descr="A group of people jumping off a building&#10;&#10;Description automatically generated with medium confidence">
            <a:extLst>
              <a:ext uri="{FF2B5EF4-FFF2-40B4-BE49-F238E27FC236}">
                <a16:creationId xmlns:a16="http://schemas.microsoft.com/office/drawing/2014/main" id="{B4047E36-7E7B-4F80-A0E8-0D6E0F6C3664}"/>
              </a:ext>
            </a:extLst>
          </p:cNvPr>
          <p:cNvPicPr>
            <a:picLocks noChangeAspect="1"/>
          </p:cNvPicPr>
          <p:nvPr/>
        </p:nvPicPr>
        <p:blipFill rotWithShape="1">
          <a:blip r:embed="rId3"/>
          <a:srcRect b="8395"/>
          <a:stretch/>
        </p:blipFill>
        <p:spPr>
          <a:xfrm>
            <a:off x="2377440" y="215900"/>
            <a:ext cx="4389120" cy="4711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Shape 122"/>
        <p:cNvGrpSpPr/>
        <p:nvPr/>
      </p:nvGrpSpPr>
      <p:grpSpPr>
        <a:xfrm>
          <a:off x="0" y="0"/>
          <a:ext cx="0" cy="0"/>
          <a:chOff x="0" y="0"/>
          <a:chExt cx="0" cy="0"/>
        </a:xfrm>
      </p:grpSpPr>
      <p:pic>
        <p:nvPicPr>
          <p:cNvPr id="3" name="Picture 2">
            <a:extLst>
              <a:ext uri="{FF2B5EF4-FFF2-40B4-BE49-F238E27FC236}">
                <a16:creationId xmlns:a16="http://schemas.microsoft.com/office/drawing/2014/main" id="{3F8C0DA8-96F8-4C2B-9297-AF50AF6CBF2D}"/>
              </a:ext>
            </a:extLst>
          </p:cNvPr>
          <p:cNvPicPr>
            <a:picLocks noChangeAspect="1"/>
          </p:cNvPicPr>
          <p:nvPr/>
        </p:nvPicPr>
        <p:blipFill>
          <a:blip r:embed="rId3"/>
          <a:stretch>
            <a:fillRect/>
          </a:stretch>
        </p:blipFill>
        <p:spPr>
          <a:xfrm>
            <a:off x="1911350" y="576262"/>
            <a:ext cx="5321300" cy="3990975"/>
          </a:xfrm>
          <a:prstGeom prst="rect">
            <a:avLst/>
          </a:prstGeom>
        </p:spPr>
      </p:pic>
    </p:spTree>
    <p:extLst>
      <p:ext uri="{BB962C8B-B14F-4D97-AF65-F5344CB8AC3E}">
        <p14:creationId xmlns:p14="http://schemas.microsoft.com/office/powerpoint/2010/main" val="2830539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73AE0080-3931-46B6-B434-3C627798E226}"/>
              </a:ext>
            </a:extLst>
          </p:cNvPr>
          <p:cNvPicPr>
            <a:picLocks noChangeAspect="1"/>
          </p:cNvPicPr>
          <p:nvPr/>
        </p:nvPicPr>
        <p:blipFill>
          <a:blip r:embed="rId3"/>
          <a:stretch>
            <a:fillRect/>
          </a:stretch>
        </p:blipFill>
        <p:spPr>
          <a:xfrm>
            <a:off x="2000250" y="0"/>
            <a:ext cx="5143500" cy="5143500"/>
          </a:xfrm>
          <a:prstGeom prst="rect">
            <a:avLst/>
          </a:prstGeom>
        </p:spPr>
      </p:pic>
    </p:spTree>
    <p:extLst>
      <p:ext uri="{BB962C8B-B14F-4D97-AF65-F5344CB8AC3E}">
        <p14:creationId xmlns:p14="http://schemas.microsoft.com/office/powerpoint/2010/main" val="1496962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Adam Ruins Everything - Why Proving Someone Wrong Often Backfires | truTV">
            <a:hlinkClick r:id="" action="ppaction://media"/>
            <a:extLst>
              <a:ext uri="{FF2B5EF4-FFF2-40B4-BE49-F238E27FC236}">
                <a16:creationId xmlns:a16="http://schemas.microsoft.com/office/drawing/2014/main" id="{638C0120-ECC2-407C-BBCA-320CB0CF115D}"/>
              </a:ext>
            </a:extLst>
          </p:cNvPr>
          <p:cNvPicPr>
            <a:picLocks noRot="1" noChangeAspect="1"/>
          </p:cNvPicPr>
          <p:nvPr>
            <a:videoFile r:link="rId1"/>
          </p:nvPr>
        </p:nvPicPr>
        <p:blipFill>
          <a:blip r:embed="rId4"/>
          <a:stretch>
            <a:fillRect/>
          </a:stretch>
        </p:blipFill>
        <p:spPr>
          <a:xfrm>
            <a:off x="591458" y="249464"/>
            <a:ext cx="8220481" cy="4644572"/>
          </a:xfrm>
          <a:prstGeom prst="rect">
            <a:avLst/>
          </a:prstGeom>
        </p:spPr>
      </p:pic>
    </p:spTree>
    <p:extLst>
      <p:ext uri="{BB962C8B-B14F-4D97-AF65-F5344CB8AC3E}">
        <p14:creationId xmlns:p14="http://schemas.microsoft.com/office/powerpoint/2010/main" val="42484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54D91"/>
        </a:solidFill>
        <a:effectLst/>
      </p:bgPr>
    </p:bg>
    <p:spTree>
      <p:nvGrpSpPr>
        <p:cNvPr id="1" name=""/>
        <p:cNvGrpSpPr/>
        <p:nvPr/>
      </p:nvGrpSpPr>
      <p:grpSpPr>
        <a:xfrm>
          <a:off x="0" y="0"/>
          <a:ext cx="0" cy="0"/>
          <a:chOff x="0" y="0"/>
          <a:chExt cx="0" cy="0"/>
        </a:xfrm>
      </p:grpSpPr>
      <p:pic>
        <p:nvPicPr>
          <p:cNvPr id="5" name="Graphic 4" descr="Angry face outline with solid fill">
            <a:extLst>
              <a:ext uri="{FF2B5EF4-FFF2-40B4-BE49-F238E27FC236}">
                <a16:creationId xmlns:a16="http://schemas.microsoft.com/office/drawing/2014/main" id="{C1766786-8FE8-44DC-9C72-E7DBCE8891E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73753" y="273503"/>
            <a:ext cx="4596493" cy="4596493"/>
          </a:xfrm>
          <a:prstGeom prst="rect">
            <a:avLst/>
          </a:prstGeom>
        </p:spPr>
      </p:pic>
    </p:spTree>
    <p:extLst>
      <p:ext uri="{BB962C8B-B14F-4D97-AF65-F5344CB8AC3E}">
        <p14:creationId xmlns:p14="http://schemas.microsoft.com/office/powerpoint/2010/main" val="4265592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2861</Words>
  <Application>Microsoft Office PowerPoint</Application>
  <PresentationFormat>On-screen Show (16:9)</PresentationFormat>
  <Paragraphs>154</Paragraphs>
  <Slides>39</Slides>
  <Notes>39</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Average</vt:lpstr>
      <vt:lpstr>Cambria</vt:lpstr>
      <vt:lpstr>Oswald</vt:lpstr>
      <vt:lpstr>PublicoText</vt:lpstr>
      <vt:lpstr>Trebuchet MS</vt:lpstr>
      <vt:lpstr>Wingdings</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 #1: Step Run away from 24-hour news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Rule #2: Make understanding others your primary goal.</vt:lpstr>
      <vt:lpstr>PowerPoint Presentation</vt:lpstr>
      <vt:lpstr>PowerPoint Presentation</vt:lpstr>
      <vt:lpstr>PowerPoint Presentation</vt:lpstr>
      <vt:lpstr>Rule #3: Cultivate empathy. Hearken back to humanity.</vt:lpstr>
      <vt:lpstr>PowerPoint Presentation</vt:lpstr>
      <vt:lpstr>PowerPoint Presentation</vt:lpstr>
      <vt:lpstr>PowerPoint Presentation</vt:lpstr>
      <vt:lpstr>PowerPoint Presentation</vt:lpstr>
      <vt:lpstr>Rule #4: Draw a red line around dehumanizing language.</vt:lpstr>
      <vt:lpstr>PowerPoint Presentation</vt:lpstr>
      <vt:lpstr>PowerPoint Presentation</vt:lpstr>
      <vt:lpstr>PowerPoint Presentation</vt:lpstr>
      <vt:lpstr>PowerPoint Presentation</vt:lpstr>
      <vt:lpstr>Skills for a civil &amp; productive discussion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hold these truths to be self evident…”</dc:title>
  <dc:creator>Liz Norell</dc:creator>
  <cp:lastModifiedBy>Liz Norell</cp:lastModifiedBy>
  <cp:revision>24</cp:revision>
  <dcterms:modified xsi:type="dcterms:W3CDTF">2021-11-18T16:52:04Z</dcterms:modified>
</cp:coreProperties>
</file>