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96" r:id="rId3"/>
    <p:sldId id="257" r:id="rId4"/>
    <p:sldId id="282" r:id="rId5"/>
    <p:sldId id="259" r:id="rId6"/>
    <p:sldId id="283" r:id="rId7"/>
    <p:sldId id="298" r:id="rId8"/>
    <p:sldId id="301" r:id="rId9"/>
    <p:sldId id="303" r:id="rId10"/>
    <p:sldId id="304" r:id="rId11"/>
    <p:sldId id="289" r:id="rId12"/>
    <p:sldId id="290" r:id="rId13"/>
    <p:sldId id="291" r:id="rId14"/>
    <p:sldId id="292" r:id="rId15"/>
    <p:sldId id="299" r:id="rId16"/>
    <p:sldId id="302" r:id="rId17"/>
    <p:sldId id="285" r:id="rId18"/>
    <p:sldId id="284" r:id="rId19"/>
    <p:sldId id="294" r:id="rId20"/>
    <p:sldId id="30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244" autoAdjust="0"/>
  </p:normalViewPr>
  <p:slideViewPr>
    <p:cSldViewPr snapToGrid="0">
      <p:cViewPr varScale="1">
        <p:scale>
          <a:sx n="75" d="100"/>
          <a:sy n="75" d="100"/>
        </p:scale>
        <p:origin x="90" y="336"/>
      </p:cViewPr>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9B714-93B6-41B5-893C-0D04DCB8A123}" type="datetimeFigureOut">
              <a:rPr lang="en-US" smtClean="0"/>
              <a:t>4/7/2022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1106CD-A8EF-49DB-86FF-B16C21CF1034}" type="slidenum">
              <a:rPr lang="en-US" smtClean="0"/>
              <a:t>‹#›</a:t>
            </a:fld>
            <a:endParaRPr lang="en-US"/>
          </a:p>
        </p:txBody>
      </p:sp>
    </p:spTree>
    <p:extLst>
      <p:ext uri="{BB962C8B-B14F-4D97-AF65-F5344CB8AC3E}">
        <p14:creationId xmlns:p14="http://schemas.microsoft.com/office/powerpoint/2010/main" val="2336090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1907: Constitution introduced, limits absolute powers of rulers</a:t>
            </a:r>
          </a:p>
          <a:p>
            <a:r>
              <a:rPr lang="en-US" dirty="0"/>
              <a:t>1921: Military commander Reza Khan seizes power, then crowned (1926)</a:t>
            </a:r>
          </a:p>
          <a:p>
            <a:r>
              <a:rPr lang="en-US" dirty="0"/>
              <a:t>1935: Country officially named Iran</a:t>
            </a:r>
          </a:p>
          <a:p>
            <a:r>
              <a:rPr lang="en-US" dirty="0"/>
              <a:t>1941: Iran favors Axis powers in WWII, leading to an Anglo-Russian occupation of Iran. Shah’s son, Mohammed Reza Pahlavi, becomes leader.</a:t>
            </a:r>
          </a:p>
          <a:p>
            <a:r>
              <a:rPr lang="en-US" dirty="0"/>
              <a:t>1951: The oil industry, dominated by a British-owned company, is nationalized. In response, the UK imposes an embargo/blockade, halting oil exports and tanking the economy.</a:t>
            </a:r>
          </a:p>
          <a:p>
            <a:r>
              <a:rPr lang="en-US" dirty="0"/>
              <a:t>1953: Prime Minister </a:t>
            </a:r>
            <a:r>
              <a:rPr lang="en-US" dirty="0" err="1"/>
              <a:t>Mossadeq</a:t>
            </a:r>
            <a:r>
              <a:rPr lang="en-US" dirty="0"/>
              <a:t> is overthrown in a coup engineered by the British + American intelligence services. The Shah returns from exile.</a:t>
            </a:r>
          </a:p>
          <a:p>
            <a:r>
              <a:rPr lang="en-US" dirty="0"/>
              <a:t>1963: Shah launches a “White Revolution” program to modernize Iran. </a:t>
            </a:r>
          </a:p>
          <a:p>
            <a:r>
              <a:rPr lang="en-US" dirty="0"/>
              <a:t>1978: Shah’s policies alienate the clergy; authoritarian rule leads to riots, strikes, and mass demonstrations. The government imposes martial law.</a:t>
            </a:r>
          </a:p>
          <a:p>
            <a:r>
              <a:rPr lang="en-US" dirty="0"/>
              <a:t>1979: The Shah + family are forced into exile, and the Islamic clerical opposition leader returns after 14 years of exile in Iran + France.</a:t>
            </a:r>
          </a:p>
          <a:p>
            <a:pPr lvl="1"/>
            <a:r>
              <a:rPr lang="en-US" dirty="0"/>
              <a:t>The Islamic Republic of Iran is established after a referendum.</a:t>
            </a:r>
          </a:p>
          <a:p>
            <a:pPr lvl="1"/>
            <a:r>
              <a:rPr lang="en-US" dirty="0"/>
              <a:t>Islamic militants take 52 Americans hostage inside the US Embassy in Tehran, demanding the extradition of the Shah to face trial in Iran. (He was in the US for medical treatment.)</a:t>
            </a:r>
          </a:p>
          <a:p>
            <a:r>
              <a:rPr lang="en-US" dirty="0"/>
              <a:t>1980: The Iran-Iraq war begins; it lasts eight years.</a:t>
            </a:r>
          </a:p>
          <a:p>
            <a:r>
              <a:rPr lang="en-US" dirty="0"/>
              <a:t>1981: The day of Reagan’s inauguration, the American hostages are released after 444 days of </a:t>
            </a:r>
            <a:r>
              <a:rPr lang="en-US" dirty="0" err="1"/>
              <a:t>capitivity</a:t>
            </a:r>
            <a:r>
              <a:rPr lang="en-US" dirty="0"/>
              <a: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71106CD-A8EF-49DB-86FF-B16C21CF1034}" type="slidenum">
              <a:rPr lang="en-US" smtClean="0"/>
              <a:t>9</a:t>
            </a:fld>
            <a:endParaRPr lang="en-US"/>
          </a:p>
        </p:txBody>
      </p:sp>
    </p:spTree>
    <p:extLst>
      <p:ext uri="{BB962C8B-B14F-4D97-AF65-F5344CB8AC3E}">
        <p14:creationId xmlns:p14="http://schemas.microsoft.com/office/powerpoint/2010/main" val="1331654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1985: Iran-Contra Affair</a:t>
            </a:r>
          </a:p>
          <a:p>
            <a:r>
              <a:rPr lang="en-US" dirty="0"/>
              <a:t>1989: Ayatollah Khomeini dies. President </a:t>
            </a:r>
            <a:r>
              <a:rPr lang="en-US" dirty="0" err="1"/>
              <a:t>Khamene’I</a:t>
            </a:r>
            <a:r>
              <a:rPr lang="en-US" dirty="0"/>
              <a:t> is appointed new supreme leader.</a:t>
            </a:r>
          </a:p>
          <a:p>
            <a:r>
              <a:rPr lang="en-US" dirty="0"/>
              <a:t>1995: US imposes oil/trade sanctions over Iran’s alleged sponsorship of terrorism, quest for nuclear arms, and hostility to the Israeli-Palestinian peace process.</a:t>
            </a:r>
          </a:p>
          <a:p>
            <a:r>
              <a:rPr lang="en-US" dirty="0"/>
              <a:t>1998: Iran sends troops to border with Afghanistan, after the Taliban kills eight Iranian diplomats and a journalist.</a:t>
            </a:r>
          </a:p>
          <a:p>
            <a:endParaRPr lang="en-US" dirty="0"/>
          </a:p>
        </p:txBody>
      </p:sp>
      <p:sp>
        <p:nvSpPr>
          <p:cNvPr id="4" name="Slide Number Placeholder 3"/>
          <p:cNvSpPr>
            <a:spLocks noGrp="1"/>
          </p:cNvSpPr>
          <p:nvPr>
            <p:ph type="sldNum" sz="quarter" idx="5"/>
          </p:nvPr>
        </p:nvSpPr>
        <p:spPr/>
        <p:txBody>
          <a:bodyPr/>
          <a:lstStyle/>
          <a:p>
            <a:fld id="{571106CD-A8EF-49DB-86FF-B16C21CF1034}" type="slidenum">
              <a:rPr lang="en-US" smtClean="0"/>
              <a:t>10</a:t>
            </a:fld>
            <a:endParaRPr lang="en-US"/>
          </a:p>
        </p:txBody>
      </p:sp>
    </p:spTree>
    <p:extLst>
      <p:ext uri="{BB962C8B-B14F-4D97-AF65-F5344CB8AC3E}">
        <p14:creationId xmlns:p14="http://schemas.microsoft.com/office/powerpoint/2010/main" val="591383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1106CD-A8EF-49DB-86FF-B16C21CF1034}" type="slidenum">
              <a:rPr lang="en-US" smtClean="0"/>
              <a:t>11</a:t>
            </a:fld>
            <a:endParaRPr lang="en-US"/>
          </a:p>
        </p:txBody>
      </p:sp>
    </p:spTree>
    <p:extLst>
      <p:ext uri="{BB962C8B-B14F-4D97-AF65-F5344CB8AC3E}">
        <p14:creationId xmlns:p14="http://schemas.microsoft.com/office/powerpoint/2010/main" val="2914054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1106CD-A8EF-49DB-86FF-B16C21CF1034}" type="slidenum">
              <a:rPr lang="en-US" smtClean="0"/>
              <a:t>14</a:t>
            </a:fld>
            <a:endParaRPr lang="en-US"/>
          </a:p>
        </p:txBody>
      </p:sp>
    </p:spTree>
    <p:extLst>
      <p:ext uri="{BB962C8B-B14F-4D97-AF65-F5344CB8AC3E}">
        <p14:creationId xmlns:p14="http://schemas.microsoft.com/office/powerpoint/2010/main" val="1948935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Muslim: 99.4% </a:t>
            </a:r>
          </a:p>
          <a:p>
            <a:pPr lvl="1"/>
            <a:r>
              <a:rPr lang="en-US" dirty="0"/>
              <a:t>Shia 90-95%</a:t>
            </a:r>
          </a:p>
          <a:p>
            <a:pPr lvl="1"/>
            <a:r>
              <a:rPr lang="en-US" dirty="0"/>
              <a:t>Sunni 5-10%</a:t>
            </a:r>
          </a:p>
          <a:p>
            <a:r>
              <a:rPr lang="en-US" dirty="0"/>
              <a:t>Others, including Zoroastrian, Jewish, and Christian: 0.3%</a:t>
            </a:r>
          </a:p>
          <a:p>
            <a:r>
              <a:rPr lang="en-US" dirty="0"/>
              <a:t>Unspecified 0.4%</a:t>
            </a:r>
          </a:p>
          <a:p>
            <a:endParaRPr lang="en-US" dirty="0"/>
          </a:p>
        </p:txBody>
      </p:sp>
      <p:sp>
        <p:nvSpPr>
          <p:cNvPr id="4" name="Slide Number Placeholder 3"/>
          <p:cNvSpPr>
            <a:spLocks noGrp="1"/>
          </p:cNvSpPr>
          <p:nvPr>
            <p:ph type="sldNum" sz="quarter" idx="5"/>
          </p:nvPr>
        </p:nvSpPr>
        <p:spPr/>
        <p:txBody>
          <a:bodyPr/>
          <a:lstStyle/>
          <a:p>
            <a:fld id="{571106CD-A8EF-49DB-86FF-B16C21CF1034}" type="slidenum">
              <a:rPr lang="en-US" smtClean="0"/>
              <a:t>17</a:t>
            </a:fld>
            <a:endParaRPr lang="en-US"/>
          </a:p>
        </p:txBody>
      </p:sp>
    </p:spTree>
    <p:extLst>
      <p:ext uri="{BB962C8B-B14F-4D97-AF65-F5344CB8AC3E}">
        <p14:creationId xmlns:p14="http://schemas.microsoft.com/office/powerpoint/2010/main" val="711665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4/7/2022</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48A87A34-81AB-432B-8DAE-1953F412C126}" type="datetimeFigureOut">
              <a:rPr lang="en-US" dirty="0"/>
              <a:pPr/>
              <a:t>4/7/2022</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8A87A34-81AB-432B-8DAE-1953F412C126}" type="datetimeFigureOut">
              <a:rPr lang="en-US" dirty="0"/>
              <a:pPr/>
              <a:t>4/7/2022</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dirty="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4/7/2022</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jp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https://www.worldatlas.com/articles/the-highest-literacy-rates-in-the-world.html" TargetMode="External"/><Relationship Id="rId2" Type="http://schemas.openxmlformats.org/officeDocument/2006/relationships/hyperlink" Target="https://www.cia.gov/library/publications/the-world-factbook/docs/rankorderguide.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4100191B-895A-4868-AE3D-CFD382A5BF11}"/>
              </a:ext>
            </a:extLst>
          </p:cNvPr>
          <p:cNvPicPr>
            <a:picLocks noChangeAspect="1" noChangeArrowheads="1"/>
          </p:cNvPicPr>
          <p:nvPr/>
        </p:nvPicPr>
        <p:blipFill rotWithShape="1">
          <a:blip r:embed="rId2">
            <a:alphaModFix amt="35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t="15728" r="-1" b="-1"/>
          <a:stretch/>
        </p:blipFill>
        <p:spPr bwMode="auto">
          <a:xfrm>
            <a:off x="305" y="10"/>
            <a:ext cx="12191695"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976636" y="992221"/>
            <a:ext cx="6247308" cy="4873558"/>
          </a:xfrm>
        </p:spPr>
        <p:txBody>
          <a:bodyPr anchor="ctr">
            <a:normAutofit/>
          </a:bodyPr>
          <a:lstStyle/>
          <a:p>
            <a:r>
              <a:rPr lang="en-US" sz="4800" dirty="0"/>
              <a:t>Iran, Explained</a:t>
            </a:r>
          </a:p>
        </p:txBody>
      </p:sp>
      <p:sp>
        <p:nvSpPr>
          <p:cNvPr id="3" name="Subtitle 2"/>
          <p:cNvSpPr>
            <a:spLocks noGrp="1"/>
          </p:cNvSpPr>
          <p:nvPr>
            <p:ph type="subTitle" idx="1"/>
          </p:nvPr>
        </p:nvSpPr>
        <p:spPr>
          <a:xfrm>
            <a:off x="968056" y="996610"/>
            <a:ext cx="3363901" cy="4864780"/>
          </a:xfrm>
        </p:spPr>
        <p:txBody>
          <a:bodyPr anchor="ctr">
            <a:normAutofit/>
          </a:bodyPr>
          <a:lstStyle/>
          <a:p>
            <a:pPr algn="r"/>
            <a:r>
              <a:rPr lang="en-US" sz="2000" dirty="0"/>
              <a:t>Dr. Liz Norell</a:t>
            </a:r>
          </a:p>
        </p:txBody>
      </p:sp>
      <p:cxnSp>
        <p:nvCxnSpPr>
          <p:cNvPr id="73" name="Straight Connector 72">
            <a:extLst>
              <a:ext uri="{FF2B5EF4-FFF2-40B4-BE49-F238E27FC236}">
                <a16:creationId xmlns:a16="http://schemas.microsoft.com/office/drawing/2014/main" id="{B9A063B9-609F-4738-BCDC-6E6E67C7FE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53392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2C6AF-8179-4FB4-828C-D8CD7F9DB089}"/>
              </a:ext>
            </a:extLst>
          </p:cNvPr>
          <p:cNvSpPr>
            <a:spLocks noGrp="1"/>
          </p:cNvSpPr>
          <p:nvPr>
            <p:ph type="title"/>
          </p:nvPr>
        </p:nvSpPr>
        <p:spPr>
          <a:xfrm>
            <a:off x="689812" y="953324"/>
            <a:ext cx="10043734" cy="1049235"/>
          </a:xfrm>
        </p:spPr>
        <p:txBody>
          <a:bodyPr/>
          <a:lstStyle/>
          <a:p>
            <a:r>
              <a:rPr lang="en-US" dirty="0"/>
              <a:t>Iran-Contra Affair -- 1985</a:t>
            </a:r>
          </a:p>
        </p:txBody>
      </p:sp>
      <p:pic>
        <p:nvPicPr>
          <p:cNvPr id="5" name="Content Placeholder 4" descr="A picture containing text, map, drawing&#10;&#10;Description automatically generated">
            <a:extLst>
              <a:ext uri="{FF2B5EF4-FFF2-40B4-BE49-F238E27FC236}">
                <a16:creationId xmlns:a16="http://schemas.microsoft.com/office/drawing/2014/main" id="{D0CBF314-CD34-4838-8D2E-A806F08A4AFA}"/>
              </a:ext>
            </a:extLst>
          </p:cNvPr>
          <p:cNvPicPr>
            <a:picLocks noGrp="1" noChangeAspect="1"/>
          </p:cNvPicPr>
          <p:nvPr>
            <p:ph idx="1"/>
          </p:nvPr>
        </p:nvPicPr>
        <p:blipFill rotWithShape="1">
          <a:blip r:embed="rId3"/>
          <a:srcRect b="5360"/>
          <a:stretch/>
        </p:blipFill>
        <p:spPr>
          <a:xfrm>
            <a:off x="1336353" y="1477941"/>
            <a:ext cx="9191107" cy="4426735"/>
          </a:xfrm>
        </p:spPr>
      </p:pic>
      <p:sp>
        <p:nvSpPr>
          <p:cNvPr id="6" name="TextBox 5">
            <a:extLst>
              <a:ext uri="{FF2B5EF4-FFF2-40B4-BE49-F238E27FC236}">
                <a16:creationId xmlns:a16="http://schemas.microsoft.com/office/drawing/2014/main" id="{E65FDD93-0B12-4533-9FEB-6F453BE1E861}"/>
              </a:ext>
            </a:extLst>
          </p:cNvPr>
          <p:cNvSpPr txBox="1"/>
          <p:nvPr/>
        </p:nvSpPr>
        <p:spPr>
          <a:xfrm>
            <a:off x="1640506" y="5904676"/>
            <a:ext cx="8582799" cy="276999"/>
          </a:xfrm>
          <a:prstGeom prst="rect">
            <a:avLst/>
          </a:prstGeom>
          <a:noFill/>
        </p:spPr>
        <p:txBody>
          <a:bodyPr wrap="none" rtlCol="0">
            <a:spAutoFit/>
          </a:bodyPr>
          <a:lstStyle/>
          <a:p>
            <a:r>
              <a:rPr lang="en-US" sz="1200" dirty="0"/>
              <a:t>From http://bkushistory.pbworks.com/w/page/104442970/Iran%20Contra%20Timeline, accessed 23 January 2020.</a:t>
            </a:r>
          </a:p>
        </p:txBody>
      </p:sp>
    </p:spTree>
    <p:extLst>
      <p:ext uri="{BB962C8B-B14F-4D97-AF65-F5344CB8AC3E}">
        <p14:creationId xmlns:p14="http://schemas.microsoft.com/office/powerpoint/2010/main" val="2877782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Tumultuous 21</a:t>
            </a:r>
            <a:r>
              <a:rPr lang="en-US" baseline="30000" dirty="0"/>
              <a:t>st</a:t>
            </a:r>
            <a:r>
              <a:rPr lang="en-US" dirty="0"/>
              <a:t> century</a:t>
            </a:r>
          </a:p>
        </p:txBody>
      </p:sp>
      <p:sp>
        <p:nvSpPr>
          <p:cNvPr id="3" name="Content Placeholder 2"/>
          <p:cNvSpPr>
            <a:spLocks noGrp="1"/>
          </p:cNvSpPr>
          <p:nvPr>
            <p:ph idx="1"/>
          </p:nvPr>
        </p:nvSpPr>
        <p:spPr>
          <a:xfrm>
            <a:off x="1130270" y="1776046"/>
            <a:ext cx="9603275" cy="3690299"/>
          </a:xfrm>
        </p:spPr>
        <p:txBody>
          <a:bodyPr>
            <a:normAutofit/>
          </a:bodyPr>
          <a:lstStyle/>
          <a:p>
            <a:r>
              <a:rPr lang="en-US" dirty="0"/>
              <a:t>1999-2000: </a:t>
            </a:r>
            <a:r>
              <a:rPr lang="en-US" b="1" dirty="0"/>
              <a:t>Pro-democracy factions</a:t>
            </a:r>
            <a:r>
              <a:rPr lang="en-US" dirty="0"/>
              <a:t> within Iran take control of the parliament and demand reforms.</a:t>
            </a:r>
          </a:p>
          <a:p>
            <a:r>
              <a:rPr lang="en-US" dirty="0"/>
              <a:t>2002: US President George W. Bush declares Iran is part of an “</a:t>
            </a:r>
            <a:r>
              <a:rPr lang="en-US" b="1" dirty="0"/>
              <a:t>axis of evil</a:t>
            </a:r>
            <a:r>
              <a:rPr lang="en-US" dirty="0"/>
              <a:t>.” Russia starts construction of a nuclear reactor in Iran.</a:t>
            </a:r>
          </a:p>
          <a:p>
            <a:r>
              <a:rPr lang="en-US" dirty="0"/>
              <a:t>2004: </a:t>
            </a:r>
            <a:r>
              <a:rPr lang="en-US" b="1" dirty="0"/>
              <a:t>Conservatives regain control </a:t>
            </a:r>
            <a:r>
              <a:rPr lang="en-US" dirty="0"/>
              <a:t>of the parliament.</a:t>
            </a:r>
          </a:p>
          <a:p>
            <a:r>
              <a:rPr lang="en-US" dirty="0"/>
              <a:t>2004-2011: Iran slowly </a:t>
            </a:r>
            <a:r>
              <a:rPr lang="en-US" b="1" dirty="0"/>
              <a:t>builds its nuclear program</a:t>
            </a:r>
            <a:r>
              <a:rPr lang="en-US" dirty="0"/>
              <a:t>, against the urgent opposition of the United Nations, the US, and the IAEA.</a:t>
            </a:r>
          </a:p>
        </p:txBody>
      </p:sp>
      <p:sp>
        <p:nvSpPr>
          <p:cNvPr id="4" name="Footer Placeholder 3">
            <a:extLst>
              <a:ext uri="{FF2B5EF4-FFF2-40B4-BE49-F238E27FC236}">
                <a16:creationId xmlns:a16="http://schemas.microsoft.com/office/drawing/2014/main" id="{CD91601D-6029-44D7-B68E-4CAA16A20CDB}"/>
              </a:ext>
            </a:extLst>
          </p:cNvPr>
          <p:cNvSpPr>
            <a:spLocks noGrp="1"/>
          </p:cNvSpPr>
          <p:nvPr>
            <p:ph type="ftr" sz="quarter" idx="11"/>
          </p:nvPr>
        </p:nvSpPr>
        <p:spPr>
          <a:xfrm>
            <a:off x="2405658" y="5750075"/>
            <a:ext cx="7380684" cy="309201"/>
          </a:xfrm>
        </p:spPr>
        <p:txBody>
          <a:bodyPr/>
          <a:lstStyle/>
          <a:p>
            <a:r>
              <a:rPr lang="en-US" dirty="0"/>
              <a:t>From https://www.bbc.com/news/world-middle-east-14542438, accessed 22 January 2020.</a:t>
            </a:r>
          </a:p>
        </p:txBody>
      </p:sp>
    </p:spTree>
    <p:extLst>
      <p:ext uri="{BB962C8B-B14F-4D97-AF65-F5344CB8AC3E}">
        <p14:creationId xmlns:p14="http://schemas.microsoft.com/office/powerpoint/2010/main" val="3408547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brief history  (cont’d)</a:t>
            </a:r>
          </a:p>
        </p:txBody>
      </p:sp>
      <p:sp>
        <p:nvSpPr>
          <p:cNvPr id="3" name="Content Placeholder 2"/>
          <p:cNvSpPr>
            <a:spLocks noGrp="1"/>
          </p:cNvSpPr>
          <p:nvPr>
            <p:ph idx="1"/>
          </p:nvPr>
        </p:nvSpPr>
        <p:spPr>
          <a:xfrm>
            <a:off x="1130270" y="1776046"/>
            <a:ext cx="9603275" cy="3690299"/>
          </a:xfrm>
        </p:spPr>
        <p:txBody>
          <a:bodyPr>
            <a:normAutofit lnSpcReduction="10000"/>
          </a:bodyPr>
          <a:lstStyle/>
          <a:p>
            <a:r>
              <a:rPr lang="en-US" dirty="0"/>
              <a:t>2012: </a:t>
            </a:r>
            <a:r>
              <a:rPr lang="en-US" b="1" dirty="0"/>
              <a:t>European Union </a:t>
            </a:r>
            <a:r>
              <a:rPr lang="en-US" dirty="0"/>
              <a:t>implements </a:t>
            </a:r>
            <a:r>
              <a:rPr lang="en-US" b="1" dirty="0"/>
              <a:t>boycott of Iranian oil</a:t>
            </a:r>
            <a:r>
              <a:rPr lang="en-US" dirty="0"/>
              <a:t>. Iran’s currency (the rial) falls to a record low, losing 80% of its value in a single year.</a:t>
            </a:r>
          </a:p>
          <a:p>
            <a:r>
              <a:rPr lang="en-US" dirty="0"/>
              <a:t>2013: </a:t>
            </a:r>
            <a:r>
              <a:rPr lang="en-US" b="1" dirty="0"/>
              <a:t>Reformist</a:t>
            </a:r>
            <a:r>
              <a:rPr lang="en-US" dirty="0"/>
              <a:t> cleric Hassan </a:t>
            </a:r>
            <a:r>
              <a:rPr lang="en-US" b="1" dirty="0"/>
              <a:t>Rouhani</a:t>
            </a:r>
            <a:r>
              <a:rPr lang="en-US" dirty="0"/>
              <a:t> becomes president.</a:t>
            </a:r>
          </a:p>
          <a:p>
            <a:r>
              <a:rPr lang="en-US" dirty="0"/>
              <a:t>2014: Iran says it will assist Iraq in </a:t>
            </a:r>
            <a:r>
              <a:rPr lang="en-US" b="1" dirty="0"/>
              <a:t>battling Sunni insurgents</a:t>
            </a:r>
            <a:r>
              <a:rPr lang="en-US" dirty="0"/>
              <a:t>. Iranian Revolutionary Guards provide Iraqis with military training &amp; advice.</a:t>
            </a:r>
          </a:p>
          <a:p>
            <a:r>
              <a:rPr lang="en-US" dirty="0"/>
              <a:t>2015: World leaders reach an </a:t>
            </a:r>
            <a:r>
              <a:rPr lang="en-US" b="1" dirty="0"/>
              <a:t>agreement</a:t>
            </a:r>
            <a:r>
              <a:rPr lang="en-US" dirty="0"/>
              <a:t> with Iran to </a:t>
            </a:r>
            <a:r>
              <a:rPr lang="en-US" b="1" dirty="0"/>
              <a:t>limit nuclear activity</a:t>
            </a:r>
            <a:r>
              <a:rPr lang="en-US" dirty="0"/>
              <a:t>, in exchange for lifting international economic sanctions.</a:t>
            </a:r>
          </a:p>
          <a:p>
            <a:r>
              <a:rPr lang="en-US" dirty="0"/>
              <a:t>2017: </a:t>
            </a:r>
            <a:r>
              <a:rPr lang="en-US" b="1" dirty="0"/>
              <a:t>ISIS attacks </a:t>
            </a:r>
            <a:r>
              <a:rPr lang="en-US" dirty="0"/>
              <a:t>the shrine of Ayatollah Khomeini, sowing greater discontent.</a:t>
            </a:r>
          </a:p>
          <a:p>
            <a:endParaRPr lang="en-US" dirty="0"/>
          </a:p>
        </p:txBody>
      </p:sp>
      <p:sp>
        <p:nvSpPr>
          <p:cNvPr id="4" name="Footer Placeholder 3">
            <a:extLst>
              <a:ext uri="{FF2B5EF4-FFF2-40B4-BE49-F238E27FC236}">
                <a16:creationId xmlns:a16="http://schemas.microsoft.com/office/drawing/2014/main" id="{CD91601D-6029-44D7-B68E-4CAA16A20CDB}"/>
              </a:ext>
            </a:extLst>
          </p:cNvPr>
          <p:cNvSpPr>
            <a:spLocks noGrp="1"/>
          </p:cNvSpPr>
          <p:nvPr>
            <p:ph type="ftr" sz="quarter" idx="11"/>
          </p:nvPr>
        </p:nvSpPr>
        <p:spPr>
          <a:xfrm>
            <a:off x="2405658" y="5750075"/>
            <a:ext cx="7380684" cy="309201"/>
          </a:xfrm>
        </p:spPr>
        <p:txBody>
          <a:bodyPr/>
          <a:lstStyle/>
          <a:p>
            <a:r>
              <a:rPr lang="en-US" dirty="0"/>
              <a:t>From https://www.bbc.com/news/world-middle-east-14542438, accessed 22 January 2020.</a:t>
            </a:r>
          </a:p>
        </p:txBody>
      </p:sp>
    </p:spTree>
    <p:extLst>
      <p:ext uri="{BB962C8B-B14F-4D97-AF65-F5344CB8AC3E}">
        <p14:creationId xmlns:p14="http://schemas.microsoft.com/office/powerpoint/2010/main" val="3522562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brief history  (cont’d)</a:t>
            </a:r>
          </a:p>
        </p:txBody>
      </p:sp>
      <p:sp>
        <p:nvSpPr>
          <p:cNvPr id="3" name="Content Placeholder 2"/>
          <p:cNvSpPr>
            <a:spLocks noGrp="1"/>
          </p:cNvSpPr>
          <p:nvPr>
            <p:ph idx="1"/>
          </p:nvPr>
        </p:nvSpPr>
        <p:spPr>
          <a:xfrm>
            <a:off x="1130270" y="1776046"/>
            <a:ext cx="9603275" cy="3690299"/>
          </a:xfrm>
        </p:spPr>
        <p:txBody>
          <a:bodyPr>
            <a:normAutofit lnSpcReduction="10000"/>
          </a:bodyPr>
          <a:lstStyle/>
          <a:p>
            <a:r>
              <a:rPr lang="en-US" dirty="0"/>
              <a:t>2018: </a:t>
            </a:r>
            <a:r>
              <a:rPr lang="en-US" b="1" dirty="0"/>
              <a:t>US withdraws </a:t>
            </a:r>
            <a:r>
              <a:rPr lang="en-US" dirty="0"/>
              <a:t>from the 2015 nuclear deal, </a:t>
            </a:r>
            <a:r>
              <a:rPr lang="en-US" dirty="0" err="1"/>
              <a:t>reimposing</a:t>
            </a:r>
            <a:r>
              <a:rPr lang="en-US" dirty="0"/>
              <a:t> sanctions.</a:t>
            </a:r>
          </a:p>
          <a:p>
            <a:r>
              <a:rPr lang="en-US" dirty="0"/>
              <a:t>2019: US accuses Iran of </a:t>
            </a:r>
            <a:r>
              <a:rPr lang="en-US" b="1" dirty="0"/>
              <a:t>attacking oil tankers </a:t>
            </a:r>
            <a:r>
              <a:rPr lang="en-US" dirty="0"/>
              <a:t>in the Persian Gulf, which Iran denies.</a:t>
            </a:r>
          </a:p>
          <a:p>
            <a:r>
              <a:rPr lang="en-US" dirty="0"/>
              <a:t>2020: Quds Force commander </a:t>
            </a:r>
            <a:r>
              <a:rPr lang="en-US" b="1" dirty="0" err="1"/>
              <a:t>Qasem</a:t>
            </a:r>
            <a:r>
              <a:rPr lang="en-US" b="1" dirty="0"/>
              <a:t> Soleimani is killed </a:t>
            </a:r>
            <a:r>
              <a:rPr lang="en-US" dirty="0"/>
              <a:t>in a US air strike at Baghdad Airport, leading Iranians to </a:t>
            </a:r>
            <a:r>
              <a:rPr lang="en-US" b="1" dirty="0"/>
              <a:t>demonstrate support </a:t>
            </a:r>
            <a:r>
              <a:rPr lang="en-US" dirty="0"/>
              <a:t>for their government…</a:t>
            </a:r>
          </a:p>
          <a:p>
            <a:r>
              <a:rPr lang="en-US" dirty="0"/>
              <a:t>… and the Iranian government accidentally </a:t>
            </a:r>
            <a:r>
              <a:rPr lang="en-US" b="1" dirty="0"/>
              <a:t>shoots down a Ukrainian </a:t>
            </a:r>
            <a:r>
              <a:rPr lang="en-US" dirty="0"/>
              <a:t>passenger jet, leading Iranians to </a:t>
            </a:r>
            <a:r>
              <a:rPr lang="en-US" b="1" dirty="0"/>
              <a:t>demonstrate</a:t>
            </a:r>
            <a:r>
              <a:rPr lang="en-US" dirty="0"/>
              <a:t> </a:t>
            </a:r>
            <a:r>
              <a:rPr lang="en-US" b="1" dirty="0"/>
              <a:t>opposition</a:t>
            </a:r>
            <a:r>
              <a:rPr lang="en-US" dirty="0"/>
              <a:t> to their government; 167 die, including 57 Canadian nationals.</a:t>
            </a:r>
          </a:p>
        </p:txBody>
      </p:sp>
      <p:sp>
        <p:nvSpPr>
          <p:cNvPr id="4" name="Footer Placeholder 3">
            <a:extLst>
              <a:ext uri="{FF2B5EF4-FFF2-40B4-BE49-F238E27FC236}">
                <a16:creationId xmlns:a16="http://schemas.microsoft.com/office/drawing/2014/main" id="{CD91601D-6029-44D7-B68E-4CAA16A20CDB}"/>
              </a:ext>
            </a:extLst>
          </p:cNvPr>
          <p:cNvSpPr>
            <a:spLocks noGrp="1"/>
          </p:cNvSpPr>
          <p:nvPr>
            <p:ph type="ftr" sz="quarter" idx="11"/>
          </p:nvPr>
        </p:nvSpPr>
        <p:spPr>
          <a:xfrm>
            <a:off x="2405658" y="5750075"/>
            <a:ext cx="7380684" cy="309201"/>
          </a:xfrm>
        </p:spPr>
        <p:txBody>
          <a:bodyPr/>
          <a:lstStyle/>
          <a:p>
            <a:r>
              <a:rPr lang="en-US" dirty="0"/>
              <a:t>From https://www.bbc.com/news/world-middle-east-14542438, accessed 22 January 2020.</a:t>
            </a:r>
          </a:p>
        </p:txBody>
      </p:sp>
    </p:spTree>
    <p:extLst>
      <p:ext uri="{BB962C8B-B14F-4D97-AF65-F5344CB8AC3E}">
        <p14:creationId xmlns:p14="http://schemas.microsoft.com/office/powerpoint/2010/main" val="2068598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43" name="Picture 142">
            <a:extLst>
              <a:ext uri="{FF2B5EF4-FFF2-40B4-BE49-F238E27FC236}">
                <a16:creationId xmlns:a16="http://schemas.microsoft.com/office/drawing/2014/main" id="{53B8F125-39FC-4963-B7E2-77FBC60F45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45" name="Rectangle 144">
            <a:extLst>
              <a:ext uri="{FF2B5EF4-FFF2-40B4-BE49-F238E27FC236}">
                <a16:creationId xmlns:a16="http://schemas.microsoft.com/office/drawing/2014/main" id="{748E05D7-7995-4AD1-90D4-2A6942DD9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7" name="Straight Connector 146">
            <a:extLst>
              <a:ext uri="{FF2B5EF4-FFF2-40B4-BE49-F238E27FC236}">
                <a16:creationId xmlns:a16="http://schemas.microsoft.com/office/drawing/2014/main" id="{4ED7E8BF-CE27-4F62-866E-742A4EB706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49" name="Picture 148">
            <a:extLst>
              <a:ext uri="{FF2B5EF4-FFF2-40B4-BE49-F238E27FC236}">
                <a16:creationId xmlns:a16="http://schemas.microsoft.com/office/drawing/2014/main" id="{09B15A9B-18CC-4042-884D-15C951F418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151" name="Rectangle 150">
            <a:extLst>
              <a:ext uri="{FF2B5EF4-FFF2-40B4-BE49-F238E27FC236}">
                <a16:creationId xmlns:a16="http://schemas.microsoft.com/office/drawing/2014/main" id="{8547B143-ACB0-4991-93FB-7601AAA1E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69440A3D-06F5-4A7A-8C95-7D3DC7719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20CDB1-99F5-4F5A-AACC-00080659E3CE}"/>
              </a:ext>
            </a:extLst>
          </p:cNvPr>
          <p:cNvSpPr>
            <a:spLocks noGrp="1"/>
          </p:cNvSpPr>
          <p:nvPr>
            <p:ph type="title"/>
          </p:nvPr>
        </p:nvSpPr>
        <p:spPr>
          <a:xfrm>
            <a:off x="1299259" y="4826792"/>
            <a:ext cx="7831992" cy="551528"/>
          </a:xfrm>
        </p:spPr>
        <p:txBody>
          <a:bodyPr vert="horz" lIns="91440" tIns="45720" rIns="91440" bIns="0" rtlCol="0" anchor="b">
            <a:normAutofit/>
          </a:bodyPr>
          <a:lstStyle/>
          <a:p>
            <a:r>
              <a:rPr lang="en-US" sz="3600" dirty="0"/>
              <a:t>Who has power in Iran?</a:t>
            </a:r>
          </a:p>
        </p:txBody>
      </p:sp>
      <p:pic>
        <p:nvPicPr>
          <p:cNvPr id="155" name="Picture 154">
            <a:extLst>
              <a:ext uri="{FF2B5EF4-FFF2-40B4-BE49-F238E27FC236}">
                <a16:creationId xmlns:a16="http://schemas.microsoft.com/office/drawing/2014/main" id="{BEE4BB36-D72B-4D10-941F-5BEA11A069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157" name="Straight Connector 156">
            <a:extLst>
              <a:ext uri="{FF2B5EF4-FFF2-40B4-BE49-F238E27FC236}">
                <a16:creationId xmlns:a16="http://schemas.microsoft.com/office/drawing/2014/main" id="{00E38524-F7EB-4571-9B57-6EB0E8381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0C019C26-D543-4F49-BCE1-6AE3D64E671D}"/>
              </a:ext>
            </a:extLst>
          </p:cNvPr>
          <p:cNvGrpSpPr/>
          <p:nvPr/>
        </p:nvGrpSpPr>
        <p:grpSpPr>
          <a:xfrm>
            <a:off x="1214381" y="1107371"/>
            <a:ext cx="9762935" cy="3340129"/>
            <a:chOff x="1598970" y="1103373"/>
            <a:chExt cx="9762935" cy="3340129"/>
          </a:xfrm>
        </p:grpSpPr>
        <p:pic>
          <p:nvPicPr>
            <p:cNvPr id="6152" name="Picture 8">
              <a:extLst>
                <a:ext uri="{FF2B5EF4-FFF2-40B4-BE49-F238E27FC236}">
                  <a16:creationId xmlns:a16="http://schemas.microsoft.com/office/drawing/2014/main" id="{28CD866D-5B7B-4EF5-9DF9-1769E6968A5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 b="10926"/>
            <a:stretch/>
          </p:blipFill>
          <p:spPr bwMode="auto">
            <a:xfrm>
              <a:off x="6781149" y="1103373"/>
              <a:ext cx="2039112" cy="257626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0B3DABC9-369D-40BA-9FCF-A0FC39D834D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34" r="-3" b="8481"/>
            <a:stretch/>
          </p:blipFill>
          <p:spPr bwMode="auto">
            <a:xfrm>
              <a:off x="4191777" y="1103373"/>
              <a:ext cx="2039112" cy="25762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9F9BC64E-7511-48F8-B323-F850E72D199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3" b="2088"/>
            <a:stretch/>
          </p:blipFill>
          <p:spPr bwMode="auto">
            <a:xfrm>
              <a:off x="1602405" y="1103379"/>
              <a:ext cx="2039112" cy="2576252"/>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a:extLst>
                <a:ext uri="{FF2B5EF4-FFF2-40B4-BE49-F238E27FC236}">
                  <a16:creationId xmlns:a16="http://schemas.microsoft.com/office/drawing/2014/main" id="{D4EAC3A9-A51E-41D7-B752-D18F636810F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130" b="4"/>
            <a:stretch/>
          </p:blipFill>
          <p:spPr bwMode="auto">
            <a:xfrm>
              <a:off x="9322793" y="1103373"/>
              <a:ext cx="2039112" cy="25762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8CDA8A5-BDC6-42A8-B1CF-9426F7F86CFB}"/>
                </a:ext>
              </a:extLst>
            </p:cNvPr>
            <p:cNvSpPr txBox="1"/>
            <p:nvPr/>
          </p:nvSpPr>
          <p:spPr>
            <a:xfrm>
              <a:off x="1598970" y="3797169"/>
              <a:ext cx="2042547" cy="646331"/>
            </a:xfrm>
            <a:prstGeom prst="rect">
              <a:avLst/>
            </a:prstGeom>
            <a:noFill/>
          </p:spPr>
          <p:txBody>
            <a:bodyPr wrap="none" rtlCol="0">
              <a:spAutoFit/>
            </a:bodyPr>
            <a:lstStyle/>
            <a:p>
              <a:pPr algn="ctr"/>
              <a:r>
                <a:rPr lang="en-US" b="1" dirty="0"/>
                <a:t>Supreme Leader</a:t>
              </a:r>
            </a:p>
            <a:p>
              <a:pPr algn="ctr"/>
              <a:r>
                <a:rPr lang="en-US" dirty="0"/>
                <a:t>Ali Khamenei</a:t>
              </a:r>
            </a:p>
          </p:txBody>
        </p:sp>
        <p:sp>
          <p:nvSpPr>
            <p:cNvPr id="29" name="TextBox 28">
              <a:extLst>
                <a:ext uri="{FF2B5EF4-FFF2-40B4-BE49-F238E27FC236}">
                  <a16:creationId xmlns:a16="http://schemas.microsoft.com/office/drawing/2014/main" id="{62AF425F-32D4-4F69-8302-769D5CCE0EB1}"/>
                </a:ext>
              </a:extLst>
            </p:cNvPr>
            <p:cNvSpPr txBox="1"/>
            <p:nvPr/>
          </p:nvSpPr>
          <p:spPr>
            <a:xfrm>
              <a:off x="4232539" y="3797170"/>
              <a:ext cx="1957588" cy="646331"/>
            </a:xfrm>
            <a:prstGeom prst="rect">
              <a:avLst/>
            </a:prstGeom>
            <a:noFill/>
          </p:spPr>
          <p:txBody>
            <a:bodyPr wrap="none" rtlCol="0">
              <a:spAutoFit/>
            </a:bodyPr>
            <a:lstStyle/>
            <a:p>
              <a:pPr algn="ctr"/>
              <a:r>
                <a:rPr lang="en-US" b="1" dirty="0"/>
                <a:t>President</a:t>
              </a:r>
            </a:p>
            <a:p>
              <a:pPr algn="ctr"/>
              <a:r>
                <a:rPr lang="en-US" dirty="0"/>
                <a:t>Hassan Rouhani</a:t>
              </a:r>
            </a:p>
          </p:txBody>
        </p:sp>
        <p:sp>
          <p:nvSpPr>
            <p:cNvPr id="30" name="TextBox 29">
              <a:extLst>
                <a:ext uri="{FF2B5EF4-FFF2-40B4-BE49-F238E27FC236}">
                  <a16:creationId xmlns:a16="http://schemas.microsoft.com/office/drawing/2014/main" id="{94FB1917-BF3B-4BE9-A65B-2670619C5F9E}"/>
                </a:ext>
              </a:extLst>
            </p:cNvPr>
            <p:cNvSpPr txBox="1"/>
            <p:nvPr/>
          </p:nvSpPr>
          <p:spPr>
            <a:xfrm>
              <a:off x="6478869" y="3797171"/>
              <a:ext cx="2643672" cy="646331"/>
            </a:xfrm>
            <a:prstGeom prst="rect">
              <a:avLst/>
            </a:prstGeom>
            <a:noFill/>
          </p:spPr>
          <p:txBody>
            <a:bodyPr wrap="none" rtlCol="0">
              <a:spAutoFit/>
            </a:bodyPr>
            <a:lstStyle/>
            <a:p>
              <a:pPr algn="ctr"/>
              <a:r>
                <a:rPr lang="en-US" b="1" dirty="0"/>
                <a:t>Speaker of Parliament</a:t>
              </a:r>
            </a:p>
            <a:p>
              <a:pPr algn="ctr"/>
              <a:r>
                <a:rPr lang="en-US" dirty="0"/>
                <a:t>Ali Larijani</a:t>
              </a:r>
            </a:p>
          </p:txBody>
        </p:sp>
        <p:sp>
          <p:nvSpPr>
            <p:cNvPr id="31" name="TextBox 30">
              <a:extLst>
                <a:ext uri="{FF2B5EF4-FFF2-40B4-BE49-F238E27FC236}">
                  <a16:creationId xmlns:a16="http://schemas.microsoft.com/office/drawing/2014/main" id="{E0CD8828-E516-4313-ADD5-39711F85F93D}"/>
                </a:ext>
              </a:extLst>
            </p:cNvPr>
            <p:cNvSpPr txBox="1"/>
            <p:nvPr/>
          </p:nvSpPr>
          <p:spPr>
            <a:xfrm>
              <a:off x="9515840" y="3797169"/>
              <a:ext cx="1653017" cy="646331"/>
            </a:xfrm>
            <a:prstGeom prst="rect">
              <a:avLst/>
            </a:prstGeom>
            <a:noFill/>
          </p:spPr>
          <p:txBody>
            <a:bodyPr wrap="none" rtlCol="0">
              <a:spAutoFit/>
            </a:bodyPr>
            <a:lstStyle/>
            <a:p>
              <a:pPr algn="ctr"/>
              <a:r>
                <a:rPr lang="en-US" b="1" dirty="0"/>
                <a:t>Chief Justice</a:t>
              </a:r>
            </a:p>
            <a:p>
              <a:pPr algn="ctr"/>
              <a:r>
                <a:rPr lang="en-US" dirty="0"/>
                <a:t>Ebrahim </a:t>
              </a:r>
              <a:r>
                <a:rPr lang="en-US" dirty="0" err="1"/>
                <a:t>Raisi</a:t>
              </a:r>
              <a:endParaRPr lang="en-US" dirty="0"/>
            </a:p>
          </p:txBody>
        </p:sp>
      </p:grpSp>
      <p:sp>
        <p:nvSpPr>
          <p:cNvPr id="6" name="Footer Placeholder 5">
            <a:extLst>
              <a:ext uri="{FF2B5EF4-FFF2-40B4-BE49-F238E27FC236}">
                <a16:creationId xmlns:a16="http://schemas.microsoft.com/office/drawing/2014/main" id="{FAC668B4-86A1-4602-94EB-FA26DF67214D}"/>
              </a:ext>
            </a:extLst>
          </p:cNvPr>
          <p:cNvSpPr>
            <a:spLocks noGrp="1"/>
          </p:cNvSpPr>
          <p:nvPr>
            <p:ph type="ftr" sz="quarter" idx="11"/>
          </p:nvPr>
        </p:nvSpPr>
        <p:spPr>
          <a:xfrm>
            <a:off x="2961214" y="5750623"/>
            <a:ext cx="5938836" cy="309201"/>
          </a:xfrm>
        </p:spPr>
        <p:txBody>
          <a:bodyPr/>
          <a:lstStyle/>
          <a:p>
            <a:r>
              <a:rPr lang="en-US" dirty="0"/>
              <a:t>From https://en.wikipedia.org/wiki/Politics_of_Iran. Accessed 22 January 2020.</a:t>
            </a:r>
          </a:p>
        </p:txBody>
      </p:sp>
    </p:spTree>
    <p:extLst>
      <p:ext uri="{BB962C8B-B14F-4D97-AF65-F5344CB8AC3E}">
        <p14:creationId xmlns:p14="http://schemas.microsoft.com/office/powerpoint/2010/main" val="1431197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6548E-0022-4958-877B-FE8B5A7A2F53}"/>
              </a:ext>
            </a:extLst>
          </p:cNvPr>
          <p:cNvSpPr>
            <a:spLocks noGrp="1"/>
          </p:cNvSpPr>
          <p:nvPr>
            <p:ph type="ctrTitle"/>
          </p:nvPr>
        </p:nvSpPr>
        <p:spPr/>
        <p:txBody>
          <a:bodyPr/>
          <a:lstStyle/>
          <a:p>
            <a:r>
              <a:rPr lang="en-US" dirty="0"/>
              <a:t>Sources of international conflict</a:t>
            </a:r>
          </a:p>
        </p:txBody>
      </p:sp>
    </p:spTree>
    <p:extLst>
      <p:ext uri="{BB962C8B-B14F-4D97-AF65-F5344CB8AC3E}">
        <p14:creationId xmlns:p14="http://schemas.microsoft.com/office/powerpoint/2010/main" val="2426031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F344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able&#10;&#10;Description automatically generated">
            <a:extLst>
              <a:ext uri="{FF2B5EF4-FFF2-40B4-BE49-F238E27FC236}">
                <a16:creationId xmlns:a16="http://schemas.microsoft.com/office/drawing/2014/main" id="{593129CE-2E07-4EC0-948A-AA4A8BAF204A}"/>
              </a:ext>
            </a:extLst>
          </p:cNvPr>
          <p:cNvPicPr>
            <a:picLocks noChangeAspect="1"/>
          </p:cNvPicPr>
          <p:nvPr/>
        </p:nvPicPr>
        <p:blipFill>
          <a:blip r:embed="rId2"/>
          <a:stretch>
            <a:fillRect/>
          </a:stretch>
        </p:blipFill>
        <p:spPr>
          <a:xfrm>
            <a:off x="2102404" y="643467"/>
            <a:ext cx="7987191" cy="5571066"/>
          </a:xfrm>
          <a:prstGeom prst="rect">
            <a:avLst/>
          </a:prstGeom>
        </p:spPr>
      </p:pic>
    </p:spTree>
    <p:extLst>
      <p:ext uri="{BB962C8B-B14F-4D97-AF65-F5344CB8AC3E}">
        <p14:creationId xmlns:p14="http://schemas.microsoft.com/office/powerpoint/2010/main" val="1383409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6CE53-800C-485D-9D51-92AE103E3C9F}"/>
              </a:ext>
            </a:extLst>
          </p:cNvPr>
          <p:cNvSpPr>
            <a:spLocks noGrp="1"/>
          </p:cNvSpPr>
          <p:nvPr>
            <p:ph type="title"/>
          </p:nvPr>
        </p:nvSpPr>
        <p:spPr/>
        <p:txBody>
          <a:bodyPr/>
          <a:lstStyle/>
          <a:p>
            <a:r>
              <a:rPr lang="en-US" dirty="0"/>
              <a:t>#1: Power of religious sects</a:t>
            </a:r>
          </a:p>
        </p:txBody>
      </p:sp>
      <p:pic>
        <p:nvPicPr>
          <p:cNvPr id="5122" name="Picture 2" descr="A map of Sunni populations in the Middle East">
            <a:extLst>
              <a:ext uri="{FF2B5EF4-FFF2-40B4-BE49-F238E27FC236}">
                <a16:creationId xmlns:a16="http://schemas.microsoft.com/office/drawing/2014/main" id="{478F74C5-E59F-47BB-A76F-28C3D8EE6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166" y="1641113"/>
            <a:ext cx="4750815" cy="42635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4" name="Picture 4" descr="A map of Shia populations in the Middle East">
            <a:extLst>
              <a:ext uri="{FF2B5EF4-FFF2-40B4-BE49-F238E27FC236}">
                <a16:creationId xmlns:a16="http://schemas.microsoft.com/office/drawing/2014/main" id="{69DCECC0-0F25-43BD-A7BF-87C17C18A7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2020" y="1641113"/>
            <a:ext cx="4750814" cy="42635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124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A7586-8F15-4195-BEC3-9EBF0374555A}"/>
              </a:ext>
            </a:extLst>
          </p:cNvPr>
          <p:cNvSpPr>
            <a:spLocks noGrp="1"/>
          </p:cNvSpPr>
          <p:nvPr>
            <p:ph type="title"/>
          </p:nvPr>
        </p:nvSpPr>
        <p:spPr/>
        <p:txBody>
          <a:bodyPr/>
          <a:lstStyle/>
          <a:p>
            <a:r>
              <a:rPr lang="en-US" dirty="0"/>
              <a:t>Shia vs. Sunni Muslims</a:t>
            </a:r>
          </a:p>
        </p:txBody>
      </p:sp>
      <p:sp>
        <p:nvSpPr>
          <p:cNvPr id="3" name="Content Placeholder 2">
            <a:extLst>
              <a:ext uri="{FF2B5EF4-FFF2-40B4-BE49-F238E27FC236}">
                <a16:creationId xmlns:a16="http://schemas.microsoft.com/office/drawing/2014/main" id="{2116EED4-B55C-4074-8319-973052A7FD94}"/>
              </a:ext>
            </a:extLst>
          </p:cNvPr>
          <p:cNvSpPr>
            <a:spLocks noGrp="1"/>
          </p:cNvSpPr>
          <p:nvPr>
            <p:ph idx="1"/>
          </p:nvPr>
        </p:nvSpPr>
        <p:spPr>
          <a:xfrm>
            <a:off x="1130270" y="1846385"/>
            <a:ext cx="9603275" cy="3619960"/>
          </a:xfrm>
        </p:spPr>
        <p:txBody>
          <a:bodyPr>
            <a:normAutofit/>
          </a:bodyPr>
          <a:lstStyle/>
          <a:p>
            <a:r>
              <a:rPr lang="en-US" b="1" dirty="0"/>
              <a:t>Shia Muslims</a:t>
            </a:r>
            <a:r>
              <a:rPr lang="en-US" dirty="0"/>
              <a:t> are the </a:t>
            </a:r>
            <a:r>
              <a:rPr lang="en-US" b="1" dirty="0"/>
              <a:t>majority</a:t>
            </a:r>
            <a:r>
              <a:rPr lang="en-US" dirty="0"/>
              <a:t> sect worldwide (approx. 85-90%).</a:t>
            </a:r>
          </a:p>
          <a:p>
            <a:pPr lvl="1"/>
            <a:r>
              <a:rPr lang="en-US" dirty="0"/>
              <a:t>They are </a:t>
            </a:r>
            <a:r>
              <a:rPr lang="en-US" b="1" dirty="0"/>
              <a:t>the tiny minority in Iran</a:t>
            </a:r>
            <a:r>
              <a:rPr lang="en-US" dirty="0"/>
              <a:t>.</a:t>
            </a:r>
          </a:p>
          <a:p>
            <a:pPr lvl="1"/>
            <a:r>
              <a:rPr lang="en-US" dirty="0"/>
              <a:t>Shiites believe that the Prophet Mohammed anointed his </a:t>
            </a:r>
            <a:r>
              <a:rPr lang="en-US" b="1" dirty="0"/>
              <a:t>son-in-law Ali </a:t>
            </a:r>
            <a:r>
              <a:rPr lang="en-US" dirty="0"/>
              <a:t>as his rightful successor.</a:t>
            </a:r>
          </a:p>
          <a:p>
            <a:pPr lvl="1"/>
            <a:endParaRPr lang="en-US" dirty="0"/>
          </a:p>
          <a:p>
            <a:r>
              <a:rPr lang="en-US" b="1" dirty="0"/>
              <a:t>Sunni Muslims </a:t>
            </a:r>
            <a:r>
              <a:rPr lang="en-US" dirty="0"/>
              <a:t>are about 10% of Muslims worldwide.</a:t>
            </a:r>
          </a:p>
          <a:p>
            <a:pPr lvl="1"/>
            <a:r>
              <a:rPr lang="en-US" dirty="0"/>
              <a:t>Typically considered the </a:t>
            </a:r>
            <a:r>
              <a:rPr lang="en-US" b="1" dirty="0"/>
              <a:t>orthodox</a:t>
            </a:r>
            <a:r>
              <a:rPr lang="en-US" dirty="0"/>
              <a:t> sect of Islam.</a:t>
            </a:r>
          </a:p>
          <a:p>
            <a:pPr lvl="1"/>
            <a:r>
              <a:rPr lang="en-US" dirty="0"/>
              <a:t>Sunnis believe that the Prophet’s close friend </a:t>
            </a:r>
            <a:r>
              <a:rPr lang="en-US" b="1" dirty="0"/>
              <a:t>Abu Bakr </a:t>
            </a:r>
            <a:r>
              <a:rPr lang="en-US" dirty="0"/>
              <a:t>should rightfully succeed him. They won, but a split was born.</a:t>
            </a:r>
          </a:p>
          <a:p>
            <a:pPr lvl="1"/>
            <a:endParaRPr lang="en-US" dirty="0"/>
          </a:p>
          <a:p>
            <a:endParaRPr lang="en-US" dirty="0"/>
          </a:p>
        </p:txBody>
      </p:sp>
      <p:sp>
        <p:nvSpPr>
          <p:cNvPr id="4" name="Footer Placeholder 3">
            <a:extLst>
              <a:ext uri="{FF2B5EF4-FFF2-40B4-BE49-F238E27FC236}">
                <a16:creationId xmlns:a16="http://schemas.microsoft.com/office/drawing/2014/main" id="{21C8A60B-D3C2-4A21-A61E-F4B7F3294905}"/>
              </a:ext>
            </a:extLst>
          </p:cNvPr>
          <p:cNvSpPr>
            <a:spLocks noGrp="1"/>
          </p:cNvSpPr>
          <p:nvPr>
            <p:ph type="ftr" sz="quarter" idx="11"/>
          </p:nvPr>
        </p:nvSpPr>
        <p:spPr>
          <a:xfrm>
            <a:off x="2171197" y="5689107"/>
            <a:ext cx="7849606" cy="431137"/>
          </a:xfrm>
        </p:spPr>
        <p:txBody>
          <a:bodyPr/>
          <a:lstStyle/>
          <a:p>
            <a:r>
              <a:rPr lang="en-US" dirty="0"/>
              <a:t>From https://www.cbsnews.com/news/in-detail-sunnis-vs-shiites/, accessed 22 January 2020.</a:t>
            </a:r>
          </a:p>
        </p:txBody>
      </p:sp>
    </p:spTree>
    <p:extLst>
      <p:ext uri="{BB962C8B-B14F-4D97-AF65-F5344CB8AC3E}">
        <p14:creationId xmlns:p14="http://schemas.microsoft.com/office/powerpoint/2010/main" val="3057689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CB1DE69F-569C-4A49-8E50-4093C135AE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27" name="Rectangle 26">
            <a:extLst>
              <a:ext uri="{FF2B5EF4-FFF2-40B4-BE49-F238E27FC236}">
                <a16:creationId xmlns:a16="http://schemas.microsoft.com/office/drawing/2014/main" id="{50B488F5-9CE4-4346-B22F-600286ED4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5F76596F-57DF-4A0C-96D9-046DC3B30E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16176A8D-754E-4699-9AAC-A833466A20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33" name="Rectangle 32">
            <a:extLst>
              <a:ext uri="{FF2B5EF4-FFF2-40B4-BE49-F238E27FC236}">
                <a16:creationId xmlns:a16="http://schemas.microsoft.com/office/drawing/2014/main" id="{EB8456C2-9457-404E-8DA7-41BB6630D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FB3493F-F73E-4A1A-89E2-FE1D803D1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CEE4ADBF-AAD6-433C-B72E-C603B9BBB3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39" name="Straight Connector 38">
            <a:extLst>
              <a:ext uri="{FF2B5EF4-FFF2-40B4-BE49-F238E27FC236}">
                <a16:creationId xmlns:a16="http://schemas.microsoft.com/office/drawing/2014/main" id="{9452C429-B9DA-48BE-B0C7-09AE248728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close up of a map&#10;&#10;Description automatically generated">
            <a:extLst>
              <a:ext uri="{FF2B5EF4-FFF2-40B4-BE49-F238E27FC236}">
                <a16:creationId xmlns:a16="http://schemas.microsoft.com/office/drawing/2014/main" id="{8BDB25B8-8874-4DBF-901E-991F754C4138}"/>
              </a:ext>
            </a:extLst>
          </p:cNvPr>
          <p:cNvPicPr>
            <a:picLocks noGrp="1" noChangeAspect="1"/>
          </p:cNvPicPr>
          <p:nvPr>
            <p:ph idx="1"/>
          </p:nvPr>
        </p:nvPicPr>
        <p:blipFill rotWithShape="1">
          <a:blip r:embed="rId4"/>
          <a:srcRect l="4" t="19488" r="-5" b="7300"/>
          <a:stretch/>
        </p:blipFill>
        <p:spPr>
          <a:xfrm>
            <a:off x="0" y="1"/>
            <a:ext cx="12287358" cy="6858000"/>
          </a:xfrm>
          <a:prstGeom prst="rect">
            <a:avLst/>
          </a:prstGeom>
        </p:spPr>
      </p:pic>
      <p:sp>
        <p:nvSpPr>
          <p:cNvPr id="8" name="TextBox 7">
            <a:extLst>
              <a:ext uri="{FF2B5EF4-FFF2-40B4-BE49-F238E27FC236}">
                <a16:creationId xmlns:a16="http://schemas.microsoft.com/office/drawing/2014/main" id="{8DC5EEBE-FF2F-4472-9E2C-728A3DAD95E5}"/>
              </a:ext>
            </a:extLst>
          </p:cNvPr>
          <p:cNvSpPr txBox="1"/>
          <p:nvPr/>
        </p:nvSpPr>
        <p:spPr>
          <a:xfrm>
            <a:off x="289216" y="5723738"/>
            <a:ext cx="7292381" cy="584775"/>
          </a:xfrm>
          <a:prstGeom prst="rect">
            <a:avLst/>
          </a:prstGeom>
          <a:noFill/>
        </p:spPr>
        <p:txBody>
          <a:bodyPr wrap="none" rtlCol="0">
            <a:spAutoFit/>
          </a:bodyPr>
          <a:lstStyle/>
          <a:p>
            <a:r>
              <a:rPr lang="en-US" sz="3200" b="1" dirty="0">
                <a:latin typeface="+mj-lt"/>
              </a:rPr>
              <a:t>#2: Nuclear weapons development</a:t>
            </a:r>
          </a:p>
        </p:txBody>
      </p:sp>
      <p:sp>
        <p:nvSpPr>
          <p:cNvPr id="9" name="Oval 8">
            <a:extLst>
              <a:ext uri="{FF2B5EF4-FFF2-40B4-BE49-F238E27FC236}">
                <a16:creationId xmlns:a16="http://schemas.microsoft.com/office/drawing/2014/main" id="{559AB005-667B-4D01-85C2-192EC40D1C0E}"/>
              </a:ext>
            </a:extLst>
          </p:cNvPr>
          <p:cNvSpPr/>
          <p:nvPr/>
        </p:nvSpPr>
        <p:spPr>
          <a:xfrm rot="1854037">
            <a:off x="7058079" y="3926665"/>
            <a:ext cx="571197" cy="33688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3799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42BD9-9BC5-42F9-9DCB-8CD169A92BAE}"/>
              </a:ext>
            </a:extLst>
          </p:cNvPr>
          <p:cNvSpPr>
            <a:spLocks noGrp="1"/>
          </p:cNvSpPr>
          <p:nvPr>
            <p:ph type="ctrTitle"/>
          </p:nvPr>
        </p:nvSpPr>
        <p:spPr>
          <a:xfrm>
            <a:off x="1128403" y="945912"/>
            <a:ext cx="8637073" cy="3534647"/>
          </a:xfrm>
        </p:spPr>
        <p:txBody>
          <a:bodyPr>
            <a:normAutofit/>
          </a:bodyPr>
          <a:lstStyle/>
          <a:p>
            <a:r>
              <a:rPr lang="en-US" dirty="0"/>
              <a:t>Understanding Iran’s geography &amp; economy</a:t>
            </a:r>
          </a:p>
        </p:txBody>
      </p:sp>
    </p:spTree>
    <p:extLst>
      <p:ext uri="{BB962C8B-B14F-4D97-AF65-F5344CB8AC3E}">
        <p14:creationId xmlns:p14="http://schemas.microsoft.com/office/powerpoint/2010/main" val="3824233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map&#10;&#10;Description automatically generated">
            <a:extLst>
              <a:ext uri="{FF2B5EF4-FFF2-40B4-BE49-F238E27FC236}">
                <a16:creationId xmlns:a16="http://schemas.microsoft.com/office/drawing/2014/main" id="{EC724189-A6FD-41CB-A591-DEC9D4694CCB}"/>
              </a:ext>
            </a:extLst>
          </p:cNvPr>
          <p:cNvPicPr>
            <a:picLocks noGrp="1" noChangeAspect="1"/>
          </p:cNvPicPr>
          <p:nvPr>
            <p:ph idx="1"/>
          </p:nvPr>
        </p:nvPicPr>
        <p:blipFill>
          <a:blip r:embed="rId2"/>
          <a:stretch>
            <a:fillRect/>
          </a:stretch>
        </p:blipFill>
        <p:spPr>
          <a:xfrm>
            <a:off x="0" y="0"/>
            <a:ext cx="12197952" cy="6858000"/>
          </a:xfrm>
        </p:spPr>
      </p:pic>
      <p:sp>
        <p:nvSpPr>
          <p:cNvPr id="2" name="Title 1">
            <a:extLst>
              <a:ext uri="{FF2B5EF4-FFF2-40B4-BE49-F238E27FC236}">
                <a16:creationId xmlns:a16="http://schemas.microsoft.com/office/drawing/2014/main" id="{92CDFD78-F270-4B95-919A-F0DFCEFFE2C3}"/>
              </a:ext>
            </a:extLst>
          </p:cNvPr>
          <p:cNvSpPr>
            <a:spLocks noGrp="1"/>
          </p:cNvSpPr>
          <p:nvPr>
            <p:ph type="title"/>
          </p:nvPr>
        </p:nvSpPr>
        <p:spPr>
          <a:xfrm>
            <a:off x="9111916" y="1"/>
            <a:ext cx="3080084" cy="673768"/>
          </a:xfrm>
          <a:solidFill>
            <a:schemeClr val="bg1"/>
          </a:solidFill>
        </p:spPr>
        <p:txBody>
          <a:bodyPr/>
          <a:lstStyle/>
          <a:p>
            <a:r>
              <a:rPr lang="en-US" dirty="0"/>
              <a:t>#3: “Terrorism”</a:t>
            </a:r>
          </a:p>
        </p:txBody>
      </p:sp>
    </p:spTree>
    <p:extLst>
      <p:ext uri="{BB962C8B-B14F-4D97-AF65-F5344CB8AC3E}">
        <p14:creationId xmlns:p14="http://schemas.microsoft.com/office/powerpoint/2010/main" val="694735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3" name="Picture 72">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5" name="Straight Connector 74">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F5BC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D07A8D7A-F124-46C8-AA1A-0D3A6B808EB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01764" y="643467"/>
            <a:ext cx="7188472"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01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CB1DE69F-569C-4A49-8E50-4093C135AE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73" name="Rectangle 72">
            <a:extLst>
              <a:ext uri="{FF2B5EF4-FFF2-40B4-BE49-F238E27FC236}">
                <a16:creationId xmlns:a16="http://schemas.microsoft.com/office/drawing/2014/main" id="{50B488F5-9CE4-4346-B22F-600286ED4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5F76596F-57DF-4A0C-96D9-046DC3B30E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16176A8D-754E-4699-9AAC-A833466A20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79" name="Rectangle 78">
            <a:extLst>
              <a:ext uri="{FF2B5EF4-FFF2-40B4-BE49-F238E27FC236}">
                <a16:creationId xmlns:a16="http://schemas.microsoft.com/office/drawing/2014/main" id="{2AA0E174-1032-45EB-8FEE-2178019BAE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017D167-735C-4828-BF61-5BEC0A93C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7E3BD9-77A8-4808-8342-D4089A7B32D5}"/>
              </a:ext>
            </a:extLst>
          </p:cNvPr>
          <p:cNvSpPr>
            <a:spLocks noGrp="1"/>
          </p:cNvSpPr>
          <p:nvPr>
            <p:ph type="title"/>
          </p:nvPr>
        </p:nvSpPr>
        <p:spPr>
          <a:xfrm>
            <a:off x="1128413" y="988098"/>
            <a:ext cx="4495380" cy="2407724"/>
          </a:xfrm>
        </p:spPr>
        <p:txBody>
          <a:bodyPr vert="horz" lIns="91440" tIns="45720" rIns="91440" bIns="0" rtlCol="0" anchor="b">
            <a:normAutofit/>
          </a:bodyPr>
          <a:lstStyle/>
          <a:p>
            <a:r>
              <a:rPr lang="en-US" sz="4800" dirty="0"/>
              <a:t>Putting Iran’s size into perspective</a:t>
            </a:r>
          </a:p>
        </p:txBody>
      </p:sp>
      <p:pic>
        <p:nvPicPr>
          <p:cNvPr id="83" name="Picture 82">
            <a:extLst>
              <a:ext uri="{FF2B5EF4-FFF2-40B4-BE49-F238E27FC236}">
                <a16:creationId xmlns:a16="http://schemas.microsoft.com/office/drawing/2014/main" id="{48A2A651-3D77-45F6-9A25-3762F5E4663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t="474" r="60418" b="36564"/>
          <a:stretch/>
        </p:blipFill>
        <p:spPr>
          <a:xfrm>
            <a:off x="1125460" y="643464"/>
            <a:ext cx="4526280" cy="155448"/>
          </a:xfrm>
          <a:prstGeom prst="rect">
            <a:avLst/>
          </a:prstGeom>
          <a:noFill/>
          <a:ln>
            <a:noFill/>
          </a:ln>
        </p:spPr>
      </p:pic>
      <p:pic>
        <p:nvPicPr>
          <p:cNvPr id="3074" name="Picture 2" descr="Area comparison map">
            <a:extLst>
              <a:ext uri="{FF2B5EF4-FFF2-40B4-BE49-F238E27FC236}">
                <a16:creationId xmlns:a16="http://schemas.microsoft.com/office/drawing/2014/main" id="{5B4B41E2-1700-4DA3-BFA5-CC53DD5C72C6}"/>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5971184" y="227948"/>
            <a:ext cx="5890078" cy="563975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4">
            <a:extLst>
              <a:ext uri="{FF2B5EF4-FFF2-40B4-BE49-F238E27FC236}">
                <a16:creationId xmlns:a16="http://schemas.microsoft.com/office/drawing/2014/main" id="{EE1B9172-598D-41CA-A120-1347A28BA0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87" name="Straight Connector 86">
            <a:extLst>
              <a:ext uri="{FF2B5EF4-FFF2-40B4-BE49-F238E27FC236}">
                <a16:creationId xmlns:a16="http://schemas.microsoft.com/office/drawing/2014/main" id="{FD3493C9-FDB6-46AD-891A-36C02F24D8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117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65986D94-C2C6-4582-9693-8776C042AA45}"/>
              </a:ext>
            </a:extLst>
          </p:cNvPr>
          <p:cNvGraphicFramePr>
            <a:graphicFrameLocks noGrp="1"/>
          </p:cNvGraphicFramePr>
          <p:nvPr>
            <p:extLst>
              <p:ext uri="{D42A27DB-BD31-4B8C-83A1-F6EECF244321}">
                <p14:modId xmlns:p14="http://schemas.microsoft.com/office/powerpoint/2010/main" val="4008781429"/>
              </p:ext>
            </p:extLst>
          </p:nvPr>
        </p:nvGraphicFramePr>
        <p:xfrm>
          <a:off x="1454741" y="1008731"/>
          <a:ext cx="9282517" cy="4567306"/>
        </p:xfrm>
        <a:graphic>
          <a:graphicData uri="http://schemas.openxmlformats.org/drawingml/2006/table">
            <a:tbl>
              <a:tblPr firstRow="1" bandRow="1">
                <a:tableStyleId>{5C22544A-7EE6-4342-B048-85BDC9FD1C3A}</a:tableStyleId>
              </a:tblPr>
              <a:tblGrid>
                <a:gridCol w="4801957">
                  <a:extLst>
                    <a:ext uri="{9D8B030D-6E8A-4147-A177-3AD203B41FA5}">
                      <a16:colId xmlns:a16="http://schemas.microsoft.com/office/drawing/2014/main" val="1888243868"/>
                    </a:ext>
                  </a:extLst>
                </a:gridCol>
                <a:gridCol w="2286411">
                  <a:extLst>
                    <a:ext uri="{9D8B030D-6E8A-4147-A177-3AD203B41FA5}">
                      <a16:colId xmlns:a16="http://schemas.microsoft.com/office/drawing/2014/main" val="1911296262"/>
                    </a:ext>
                  </a:extLst>
                </a:gridCol>
                <a:gridCol w="2194149">
                  <a:extLst>
                    <a:ext uri="{9D8B030D-6E8A-4147-A177-3AD203B41FA5}">
                      <a16:colId xmlns:a16="http://schemas.microsoft.com/office/drawing/2014/main" val="665666653"/>
                    </a:ext>
                  </a:extLst>
                </a:gridCol>
              </a:tblGrid>
              <a:tr h="342221">
                <a:tc>
                  <a:txBody>
                    <a:bodyPr/>
                    <a:lstStyle/>
                    <a:p>
                      <a:pPr algn="ctr"/>
                      <a:endParaRPr lang="en-US" dirty="0"/>
                    </a:p>
                  </a:txBody>
                  <a:tcPr/>
                </a:tc>
                <a:tc>
                  <a:txBody>
                    <a:bodyPr/>
                    <a:lstStyle/>
                    <a:p>
                      <a:pPr algn="ctr"/>
                      <a:r>
                        <a:rPr lang="en-US" dirty="0"/>
                        <a:t>Iran</a:t>
                      </a:r>
                    </a:p>
                  </a:txBody>
                  <a:tcPr/>
                </a:tc>
                <a:tc>
                  <a:txBody>
                    <a:bodyPr/>
                    <a:lstStyle/>
                    <a:p>
                      <a:pPr algn="ctr"/>
                      <a:r>
                        <a:rPr lang="en-US" dirty="0"/>
                        <a:t>United States</a:t>
                      </a:r>
                    </a:p>
                  </a:txBody>
                  <a:tcPr/>
                </a:tc>
                <a:extLst>
                  <a:ext uri="{0D108BD9-81ED-4DB2-BD59-A6C34878D82A}">
                    <a16:rowId xmlns:a16="http://schemas.microsoft.com/office/drawing/2014/main" val="2023057658"/>
                  </a:ext>
                </a:extLst>
              </a:tr>
              <a:tr h="449433">
                <a:tc>
                  <a:txBody>
                    <a:bodyPr/>
                    <a:lstStyle/>
                    <a:p>
                      <a:pPr algn="ctr"/>
                      <a:r>
                        <a:rPr lang="en-US" b="1" dirty="0"/>
                        <a:t>Land mass (size)</a:t>
                      </a:r>
                    </a:p>
                  </a:txBody>
                  <a:tcPr/>
                </a:tc>
                <a:tc>
                  <a:txBody>
                    <a:bodyPr/>
                    <a:lstStyle/>
                    <a:p>
                      <a:pPr algn="ctr"/>
                      <a:r>
                        <a:rPr lang="en-US" dirty="0"/>
                        <a:t>19</a:t>
                      </a:r>
                      <a:r>
                        <a:rPr lang="en-US" baseline="30000" dirty="0"/>
                        <a:t>th</a:t>
                      </a:r>
                      <a:endParaRPr lang="en-US" dirty="0"/>
                    </a:p>
                  </a:txBody>
                  <a:tcPr/>
                </a:tc>
                <a:tc>
                  <a:txBody>
                    <a:bodyPr/>
                    <a:lstStyle/>
                    <a:p>
                      <a:pPr algn="ctr"/>
                      <a:r>
                        <a:rPr lang="en-US" dirty="0"/>
                        <a:t>4</a:t>
                      </a:r>
                      <a:r>
                        <a:rPr lang="en-US" baseline="30000" dirty="0"/>
                        <a:t>th</a:t>
                      </a:r>
                      <a:endParaRPr lang="en-US" dirty="0"/>
                    </a:p>
                  </a:txBody>
                  <a:tcPr/>
                </a:tc>
                <a:extLst>
                  <a:ext uri="{0D108BD9-81ED-4DB2-BD59-A6C34878D82A}">
                    <a16:rowId xmlns:a16="http://schemas.microsoft.com/office/drawing/2014/main" val="3291942419"/>
                  </a:ext>
                </a:extLst>
              </a:tr>
              <a:tr h="397909">
                <a:tc>
                  <a:txBody>
                    <a:bodyPr/>
                    <a:lstStyle/>
                    <a:p>
                      <a:pPr algn="ctr"/>
                      <a:r>
                        <a:rPr lang="en-US" b="1" dirty="0"/>
                        <a:t>Population</a:t>
                      </a:r>
                    </a:p>
                  </a:txBody>
                  <a:tcPr/>
                </a:tc>
                <a:tc>
                  <a:txBody>
                    <a:bodyPr/>
                    <a:lstStyle/>
                    <a:p>
                      <a:pPr algn="ctr"/>
                      <a:r>
                        <a:rPr lang="en-US" dirty="0"/>
                        <a:t>17</a:t>
                      </a:r>
                      <a:r>
                        <a:rPr lang="en-US" baseline="30000" dirty="0"/>
                        <a:t>th</a:t>
                      </a:r>
                      <a:endParaRPr lang="en-US" dirty="0"/>
                    </a:p>
                  </a:txBody>
                  <a:tcPr/>
                </a:tc>
                <a:tc>
                  <a:txBody>
                    <a:bodyPr/>
                    <a:lstStyle/>
                    <a:p>
                      <a:pPr algn="ctr"/>
                      <a:r>
                        <a:rPr lang="en-US" dirty="0"/>
                        <a:t>3</a:t>
                      </a:r>
                      <a:r>
                        <a:rPr lang="en-US" baseline="30000" dirty="0"/>
                        <a:t>rd</a:t>
                      </a:r>
                      <a:endParaRPr lang="en-US" dirty="0"/>
                    </a:p>
                  </a:txBody>
                  <a:tcPr/>
                </a:tc>
                <a:extLst>
                  <a:ext uri="{0D108BD9-81ED-4DB2-BD59-A6C34878D82A}">
                    <a16:rowId xmlns:a16="http://schemas.microsoft.com/office/drawing/2014/main" val="762589016"/>
                  </a:ext>
                </a:extLst>
              </a:tr>
              <a:tr h="509697">
                <a:tc>
                  <a:txBody>
                    <a:bodyPr/>
                    <a:lstStyle/>
                    <a:p>
                      <a:pPr algn="ctr"/>
                      <a:r>
                        <a:rPr lang="en-US" b="1" dirty="0"/>
                        <a:t>Adult literacy </a:t>
                      </a:r>
                      <a:br>
                        <a:rPr lang="en-US" dirty="0"/>
                      </a:br>
                      <a:r>
                        <a:rPr lang="en-US" sz="1200" dirty="0"/>
                        <a:t>(15+ years old)</a:t>
                      </a:r>
                      <a:endParaRPr lang="en-US" dirty="0"/>
                    </a:p>
                  </a:txBody>
                  <a:tcPr/>
                </a:tc>
                <a:tc>
                  <a:txBody>
                    <a:bodyPr/>
                    <a:lstStyle/>
                    <a:p>
                      <a:pPr algn="ctr"/>
                      <a:r>
                        <a:rPr lang="en-US" dirty="0"/>
                        <a:t>86%</a:t>
                      </a:r>
                    </a:p>
                  </a:txBody>
                  <a:tcPr/>
                </a:tc>
                <a:tc>
                  <a:txBody>
                    <a:bodyPr/>
                    <a:lstStyle/>
                    <a:p>
                      <a:pPr algn="ctr"/>
                      <a:r>
                        <a:rPr lang="en-US" dirty="0"/>
                        <a:t>86%</a:t>
                      </a:r>
                    </a:p>
                  </a:txBody>
                  <a:tcPr/>
                </a:tc>
                <a:extLst>
                  <a:ext uri="{0D108BD9-81ED-4DB2-BD59-A6C34878D82A}">
                    <a16:rowId xmlns:a16="http://schemas.microsoft.com/office/drawing/2014/main" val="1141636700"/>
                  </a:ext>
                </a:extLst>
              </a:tr>
              <a:tr h="547493">
                <a:tc>
                  <a:txBody>
                    <a:bodyPr/>
                    <a:lstStyle/>
                    <a:p>
                      <a:pPr algn="ctr"/>
                      <a:r>
                        <a:rPr lang="en-US" b="1" dirty="0"/>
                        <a:t>Unemployment </a:t>
                      </a:r>
                      <a:br>
                        <a:rPr lang="en-US" dirty="0"/>
                      </a:br>
                      <a:r>
                        <a:rPr lang="en-US" sz="1200" dirty="0"/>
                        <a:t>(2017 estimate)</a:t>
                      </a:r>
                    </a:p>
                  </a:txBody>
                  <a:tcPr/>
                </a:tc>
                <a:tc>
                  <a:txBody>
                    <a:bodyPr/>
                    <a:lstStyle/>
                    <a:p>
                      <a:pPr algn="ctr"/>
                      <a:r>
                        <a:rPr lang="en-US" dirty="0"/>
                        <a:t>12.4%</a:t>
                      </a:r>
                    </a:p>
                  </a:txBody>
                  <a:tcPr/>
                </a:tc>
                <a:tc>
                  <a:txBody>
                    <a:bodyPr/>
                    <a:lstStyle/>
                    <a:p>
                      <a:pPr algn="ctr"/>
                      <a:r>
                        <a:rPr lang="en-US" dirty="0"/>
                        <a:t>4.4%</a:t>
                      </a:r>
                    </a:p>
                  </a:txBody>
                  <a:tcPr/>
                </a:tc>
                <a:extLst>
                  <a:ext uri="{0D108BD9-81ED-4DB2-BD59-A6C34878D82A}">
                    <a16:rowId xmlns:a16="http://schemas.microsoft.com/office/drawing/2014/main" val="3842620656"/>
                  </a:ext>
                </a:extLst>
              </a:tr>
              <a:tr h="391640">
                <a:tc>
                  <a:txBody>
                    <a:bodyPr/>
                    <a:lstStyle/>
                    <a:p>
                      <a:pPr algn="ctr"/>
                      <a:r>
                        <a:rPr lang="en-US" b="1" dirty="0"/>
                        <a:t>Life expectancy</a:t>
                      </a:r>
                    </a:p>
                  </a:txBody>
                  <a:tcPr/>
                </a:tc>
                <a:tc>
                  <a:txBody>
                    <a:bodyPr/>
                    <a:lstStyle/>
                    <a:p>
                      <a:pPr algn="ctr"/>
                      <a:r>
                        <a:rPr lang="en-US" dirty="0"/>
                        <a:t>74 years</a:t>
                      </a:r>
                    </a:p>
                  </a:txBody>
                  <a:tcPr/>
                </a:tc>
                <a:tc>
                  <a:txBody>
                    <a:bodyPr/>
                    <a:lstStyle/>
                    <a:p>
                      <a:pPr algn="ctr"/>
                      <a:r>
                        <a:rPr lang="en-US" dirty="0"/>
                        <a:t>80 years</a:t>
                      </a:r>
                    </a:p>
                  </a:txBody>
                  <a:tcPr/>
                </a:tc>
                <a:extLst>
                  <a:ext uri="{0D108BD9-81ED-4DB2-BD59-A6C34878D82A}">
                    <a16:rowId xmlns:a16="http://schemas.microsoft.com/office/drawing/2014/main" val="3807878559"/>
                  </a:ext>
                </a:extLst>
              </a:tr>
              <a:tr h="397251">
                <a:tc>
                  <a:txBody>
                    <a:bodyPr/>
                    <a:lstStyle/>
                    <a:p>
                      <a:pPr algn="ctr"/>
                      <a:r>
                        <a:rPr lang="en-US" b="1" dirty="0"/>
                        <a:t>Living below poverty line</a:t>
                      </a:r>
                    </a:p>
                  </a:txBody>
                  <a:tcPr/>
                </a:tc>
                <a:tc>
                  <a:txBody>
                    <a:bodyPr/>
                    <a:lstStyle/>
                    <a:p>
                      <a:pPr algn="ctr"/>
                      <a:r>
                        <a:rPr lang="en-US" dirty="0"/>
                        <a:t>19% </a:t>
                      </a:r>
                    </a:p>
                    <a:p>
                      <a:pPr algn="ctr"/>
                      <a:r>
                        <a:rPr lang="en-US" sz="1200" dirty="0"/>
                        <a:t>(2007)</a:t>
                      </a:r>
                      <a:endParaRPr lang="en-US" dirty="0"/>
                    </a:p>
                  </a:txBody>
                  <a:tcPr/>
                </a:tc>
                <a:tc>
                  <a:txBody>
                    <a:bodyPr/>
                    <a:lstStyle/>
                    <a:p>
                      <a:pPr algn="ctr"/>
                      <a:r>
                        <a:rPr lang="en-US" dirty="0"/>
                        <a:t>15% </a:t>
                      </a:r>
                    </a:p>
                    <a:p>
                      <a:pPr algn="ctr"/>
                      <a:r>
                        <a:rPr lang="en-US" sz="1200" dirty="0"/>
                        <a:t>(2010)</a:t>
                      </a:r>
                      <a:endParaRPr lang="en-US" dirty="0"/>
                    </a:p>
                  </a:txBody>
                  <a:tcPr/>
                </a:tc>
                <a:extLst>
                  <a:ext uri="{0D108BD9-81ED-4DB2-BD59-A6C34878D82A}">
                    <a16:rowId xmlns:a16="http://schemas.microsoft.com/office/drawing/2014/main" val="2561395885"/>
                  </a:ext>
                </a:extLst>
              </a:tr>
              <a:tr h="658322">
                <a:tc>
                  <a:txBody>
                    <a:bodyPr/>
                    <a:lstStyle/>
                    <a:p>
                      <a:pPr algn="ctr"/>
                      <a:r>
                        <a:rPr lang="en-US" b="1" dirty="0"/>
                        <a:t>Gini index </a:t>
                      </a:r>
                      <a:br>
                        <a:rPr lang="en-US" dirty="0"/>
                      </a:br>
                      <a:r>
                        <a:rPr lang="en-US" sz="1200" dirty="0"/>
                        <a:t>(measure of income inequality; higher # is better)</a:t>
                      </a:r>
                    </a:p>
                  </a:txBody>
                  <a:tcPr/>
                </a:tc>
                <a:tc>
                  <a:txBody>
                    <a:bodyPr/>
                    <a:lstStyle/>
                    <a:p>
                      <a:pPr algn="ctr"/>
                      <a:r>
                        <a:rPr lang="en-US" dirty="0"/>
                        <a:t>43</a:t>
                      </a:r>
                      <a:r>
                        <a:rPr lang="en-US" baseline="30000" dirty="0"/>
                        <a:t>rd</a:t>
                      </a:r>
                      <a:endParaRPr lang="en-US" dirty="0"/>
                    </a:p>
                  </a:txBody>
                  <a:tcPr/>
                </a:tc>
                <a:tc>
                  <a:txBody>
                    <a:bodyPr/>
                    <a:lstStyle/>
                    <a:p>
                      <a:pPr algn="ctr"/>
                      <a:r>
                        <a:rPr lang="en-US" dirty="0"/>
                        <a:t>41</a:t>
                      </a:r>
                      <a:r>
                        <a:rPr lang="en-US" baseline="30000" dirty="0"/>
                        <a:t>st</a:t>
                      </a:r>
                      <a:r>
                        <a:rPr lang="en-US" dirty="0"/>
                        <a:t> </a:t>
                      </a:r>
                    </a:p>
                  </a:txBody>
                  <a:tcPr/>
                </a:tc>
                <a:extLst>
                  <a:ext uri="{0D108BD9-81ED-4DB2-BD59-A6C34878D82A}">
                    <a16:rowId xmlns:a16="http://schemas.microsoft.com/office/drawing/2014/main" val="1050196617"/>
                  </a:ext>
                </a:extLst>
              </a:tr>
              <a:tr h="658322">
                <a:tc>
                  <a:txBody>
                    <a:bodyPr/>
                    <a:lstStyle/>
                    <a:p>
                      <a:pPr algn="ctr"/>
                      <a:r>
                        <a:rPr lang="en-US" sz="2000" b="1" dirty="0"/>
                        <a:t>Amount of government debt</a:t>
                      </a:r>
                    </a:p>
                    <a:p>
                      <a:pPr algn="ctr"/>
                      <a:r>
                        <a:rPr lang="en-US" sz="1200" dirty="0"/>
                        <a:t>(measured as % of GDP; higher # is better)</a:t>
                      </a:r>
                    </a:p>
                  </a:txBody>
                  <a:tcPr/>
                </a:tc>
                <a:tc>
                  <a:txBody>
                    <a:bodyPr/>
                    <a:lstStyle/>
                    <a:p>
                      <a:pPr algn="ctr"/>
                      <a:r>
                        <a:rPr lang="en-US" dirty="0"/>
                        <a:t>132</a:t>
                      </a:r>
                      <a:r>
                        <a:rPr lang="en-US" baseline="30000" dirty="0"/>
                        <a:t>nd</a:t>
                      </a:r>
                      <a:r>
                        <a:rPr lang="en-US"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(40% of GDP)</a:t>
                      </a:r>
                    </a:p>
                  </a:txBody>
                  <a:tcPr/>
                </a:tc>
                <a:tc>
                  <a:txBody>
                    <a:bodyPr/>
                    <a:lstStyle/>
                    <a:p>
                      <a:pPr algn="ctr"/>
                      <a:r>
                        <a:rPr lang="en-US" dirty="0"/>
                        <a:t>36</a:t>
                      </a:r>
                      <a:r>
                        <a:rPr lang="en-US" baseline="30000" dirty="0"/>
                        <a:t>th</a:t>
                      </a:r>
                      <a:r>
                        <a:rPr lang="en-US" dirty="0"/>
                        <a:t> </a:t>
                      </a:r>
                    </a:p>
                    <a:p>
                      <a:pPr algn="ctr"/>
                      <a:r>
                        <a:rPr lang="en-US" sz="1200" dirty="0"/>
                        <a:t>(79% of GDP)</a:t>
                      </a:r>
                    </a:p>
                  </a:txBody>
                  <a:tcPr/>
                </a:tc>
                <a:extLst>
                  <a:ext uri="{0D108BD9-81ED-4DB2-BD59-A6C34878D82A}">
                    <a16:rowId xmlns:a16="http://schemas.microsoft.com/office/drawing/2014/main" val="3070424667"/>
                  </a:ext>
                </a:extLst>
              </a:tr>
            </a:tbl>
          </a:graphicData>
        </a:graphic>
      </p:graphicFrame>
      <p:sp>
        <p:nvSpPr>
          <p:cNvPr id="9" name="Footer Placeholder 3">
            <a:extLst>
              <a:ext uri="{FF2B5EF4-FFF2-40B4-BE49-F238E27FC236}">
                <a16:creationId xmlns:a16="http://schemas.microsoft.com/office/drawing/2014/main" id="{EE68115E-34B6-4B02-9ECD-C24519BEED9B}"/>
              </a:ext>
            </a:extLst>
          </p:cNvPr>
          <p:cNvSpPr>
            <a:spLocks noGrp="1"/>
          </p:cNvSpPr>
          <p:nvPr>
            <p:ph type="ftr" sz="quarter" idx="11"/>
          </p:nvPr>
        </p:nvSpPr>
        <p:spPr>
          <a:xfrm>
            <a:off x="1454741" y="5703489"/>
            <a:ext cx="9282517" cy="291559"/>
          </a:xfrm>
        </p:spPr>
        <p:txBody>
          <a:bodyPr/>
          <a:lstStyle/>
          <a:p>
            <a:r>
              <a:rPr lang="en-US" dirty="0"/>
              <a:t>From </a:t>
            </a:r>
            <a:r>
              <a:rPr lang="en-US" dirty="0">
                <a:hlinkClick r:id="rId2"/>
              </a:rPr>
              <a:t>https://www.cia.gov/library/publications/the-world-factbook/docs/rankorderguide.html</a:t>
            </a:r>
            <a:r>
              <a:rPr lang="en-US" dirty="0"/>
              <a:t>, accessed 23 January 2020; </a:t>
            </a:r>
            <a:r>
              <a:rPr lang="en-US" dirty="0">
                <a:hlinkClick r:id="rId3"/>
              </a:rPr>
              <a:t>https://www.worldatlas.com/articles/the-highest-literacy-rates-in-the-world.html</a:t>
            </a:r>
            <a:r>
              <a:rPr lang="en-US" dirty="0"/>
              <a:t>, accessed 23 January 2020.</a:t>
            </a:r>
          </a:p>
        </p:txBody>
      </p:sp>
    </p:spTree>
    <p:extLst>
      <p:ext uri="{BB962C8B-B14F-4D97-AF65-F5344CB8AC3E}">
        <p14:creationId xmlns:p14="http://schemas.microsoft.com/office/powerpoint/2010/main" val="3521625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35" name="Picture 134">
            <a:extLst>
              <a:ext uri="{FF2B5EF4-FFF2-40B4-BE49-F238E27FC236}">
                <a16:creationId xmlns:a16="http://schemas.microsoft.com/office/drawing/2014/main" id="{6C4AC067-D504-471C-8EA7-D3CB990B8D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7" name="Rectangle 136">
            <a:extLst>
              <a:ext uri="{FF2B5EF4-FFF2-40B4-BE49-F238E27FC236}">
                <a16:creationId xmlns:a16="http://schemas.microsoft.com/office/drawing/2014/main" id="{C5725D68-8A0E-415C-AF7F-3771B66B9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9" name="Straight Connector 138">
            <a:extLst>
              <a:ext uri="{FF2B5EF4-FFF2-40B4-BE49-F238E27FC236}">
                <a16:creationId xmlns:a16="http://schemas.microsoft.com/office/drawing/2014/main" id="{6BE714B4-F36E-4926-93B3-190E5EC13C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41" name="Picture 140">
            <a:extLst>
              <a:ext uri="{FF2B5EF4-FFF2-40B4-BE49-F238E27FC236}">
                <a16:creationId xmlns:a16="http://schemas.microsoft.com/office/drawing/2014/main" id="{6C6CF9F7-5642-4F7B-8A15-C78EA0AB92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pic>
        <p:nvPicPr>
          <p:cNvPr id="4098" name="Picture 2" descr="Image result for population density iran">
            <a:extLst>
              <a:ext uri="{FF2B5EF4-FFF2-40B4-BE49-F238E27FC236}">
                <a16:creationId xmlns:a16="http://schemas.microsoft.com/office/drawing/2014/main" id="{5A432712-DB42-4374-84C5-08B14FC692C9}"/>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r="2212" b="1"/>
          <a:stretch/>
        </p:blipFill>
        <p:spPr bwMode="auto">
          <a:xfrm>
            <a:off x="-18362" y="-70935"/>
            <a:ext cx="12191675" cy="6857990"/>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D995B7C5-ACCE-4C07-A279-EE83EEDD2E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4421529"/>
            <a:ext cx="3411213" cy="1934824"/>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18BC06-2E1E-4DA1-8A96-0FD549A4FED4}"/>
              </a:ext>
            </a:extLst>
          </p:cNvPr>
          <p:cNvSpPr>
            <a:spLocks noGrp="1"/>
          </p:cNvSpPr>
          <p:nvPr>
            <p:ph type="title"/>
          </p:nvPr>
        </p:nvSpPr>
        <p:spPr>
          <a:xfrm>
            <a:off x="8291655" y="4907079"/>
            <a:ext cx="3075424" cy="977174"/>
          </a:xfrm>
        </p:spPr>
        <p:txBody>
          <a:bodyPr vert="horz" lIns="91440" tIns="45720" rIns="91440" bIns="45720" rtlCol="0" anchor="b">
            <a:normAutofit/>
          </a:bodyPr>
          <a:lstStyle/>
          <a:p>
            <a:r>
              <a:rPr lang="en-US" dirty="0">
                <a:solidFill>
                  <a:srgbClr val="FFFFFE"/>
                </a:solidFill>
              </a:rPr>
              <a:t>Where Iranians live</a:t>
            </a:r>
          </a:p>
        </p:txBody>
      </p:sp>
      <p:pic>
        <p:nvPicPr>
          <p:cNvPr id="145" name="Picture 144">
            <a:extLst>
              <a:ext uri="{FF2B5EF4-FFF2-40B4-BE49-F238E27FC236}">
                <a16:creationId xmlns:a16="http://schemas.microsoft.com/office/drawing/2014/main" id="{3D60E5D3-9298-485E-9201-92AD930417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6" t="474" r="73169" b="36564"/>
          <a:stretch/>
        </p:blipFill>
        <p:spPr>
          <a:xfrm>
            <a:off x="8291655" y="4587039"/>
            <a:ext cx="3072384" cy="155448"/>
          </a:xfrm>
          <a:prstGeom prst="rect">
            <a:avLst/>
          </a:prstGeom>
          <a:noFill/>
          <a:ln>
            <a:noFill/>
          </a:ln>
        </p:spPr>
      </p:pic>
    </p:spTree>
    <p:extLst>
      <p:ext uri="{BB962C8B-B14F-4D97-AF65-F5344CB8AC3E}">
        <p14:creationId xmlns:p14="http://schemas.microsoft.com/office/powerpoint/2010/main" val="2034074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F2F46-3CE9-49E1-9230-C18E22ABF82A}"/>
              </a:ext>
            </a:extLst>
          </p:cNvPr>
          <p:cNvSpPr>
            <a:spLocks noGrp="1"/>
          </p:cNvSpPr>
          <p:nvPr>
            <p:ph type="ctrTitle"/>
          </p:nvPr>
        </p:nvSpPr>
        <p:spPr/>
        <p:txBody>
          <a:bodyPr/>
          <a:lstStyle/>
          <a:p>
            <a:r>
              <a:rPr lang="en-US" dirty="0"/>
              <a:t>20</a:t>
            </a:r>
            <a:r>
              <a:rPr lang="en-US" baseline="30000" dirty="0"/>
              <a:t>th</a:t>
            </a:r>
            <a:r>
              <a:rPr lang="en-US" dirty="0"/>
              <a:t> century </a:t>
            </a:r>
            <a:br>
              <a:rPr lang="en-US" dirty="0"/>
            </a:br>
            <a:r>
              <a:rPr lang="en-US" dirty="0"/>
              <a:t>US / Iranian relations</a:t>
            </a:r>
          </a:p>
        </p:txBody>
      </p:sp>
    </p:spTree>
    <p:extLst>
      <p:ext uri="{BB962C8B-B14F-4D97-AF65-F5344CB8AC3E}">
        <p14:creationId xmlns:p14="http://schemas.microsoft.com/office/powerpoint/2010/main" val="2700139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014BF94-4DFC-4A65-99BF-76277891E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255C7B1-10DA-4D61-B560-5E1F081B3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D692B0-8E39-4DC2-8688-62F912DE5C82}"/>
              </a:ext>
            </a:extLst>
          </p:cNvPr>
          <p:cNvSpPr>
            <a:spLocks noGrp="1"/>
          </p:cNvSpPr>
          <p:nvPr>
            <p:ph type="title"/>
          </p:nvPr>
        </p:nvSpPr>
        <p:spPr>
          <a:xfrm>
            <a:off x="1121028" y="948706"/>
            <a:ext cx="4507707" cy="1049235"/>
          </a:xfrm>
        </p:spPr>
        <p:txBody>
          <a:bodyPr>
            <a:normAutofit/>
          </a:bodyPr>
          <a:lstStyle/>
          <a:p>
            <a:r>
              <a:rPr lang="en-US" dirty="0"/>
              <a:t>Context: Imperial history</a:t>
            </a:r>
          </a:p>
        </p:txBody>
      </p:sp>
      <p:pic>
        <p:nvPicPr>
          <p:cNvPr id="14" name="Picture 13">
            <a:extLst>
              <a:ext uri="{FF2B5EF4-FFF2-40B4-BE49-F238E27FC236}">
                <a16:creationId xmlns:a16="http://schemas.microsoft.com/office/drawing/2014/main" id="{88C29B8B-A62C-43CE-92FF-12EAA1D01B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60419" b="36564"/>
          <a:stretch/>
        </p:blipFill>
        <p:spPr>
          <a:xfrm>
            <a:off x="1125460" y="643464"/>
            <a:ext cx="4526280" cy="155448"/>
          </a:xfrm>
          <a:prstGeom prst="rect">
            <a:avLst/>
          </a:prstGeom>
          <a:noFill/>
          <a:ln>
            <a:noFill/>
          </a:ln>
        </p:spPr>
      </p:pic>
      <p:sp>
        <p:nvSpPr>
          <p:cNvPr id="3" name="Content Placeholder 2">
            <a:extLst>
              <a:ext uri="{FF2B5EF4-FFF2-40B4-BE49-F238E27FC236}">
                <a16:creationId xmlns:a16="http://schemas.microsoft.com/office/drawing/2014/main" id="{F1EF6CEF-D1BD-472D-A1A0-31235465A5D3}"/>
              </a:ext>
            </a:extLst>
          </p:cNvPr>
          <p:cNvSpPr>
            <a:spLocks noGrp="1"/>
          </p:cNvSpPr>
          <p:nvPr>
            <p:ph idx="1"/>
          </p:nvPr>
        </p:nvSpPr>
        <p:spPr>
          <a:xfrm>
            <a:off x="623725" y="2149201"/>
            <a:ext cx="4503066" cy="3299194"/>
          </a:xfrm>
        </p:spPr>
        <p:txBody>
          <a:bodyPr>
            <a:normAutofit/>
          </a:bodyPr>
          <a:lstStyle/>
          <a:p>
            <a:r>
              <a:rPr lang="en-US" dirty="0"/>
              <a:t>After World War I / World War II, Western countries divided up much of the Middle East amongst themselves. </a:t>
            </a:r>
          </a:p>
          <a:p>
            <a:r>
              <a:rPr lang="en-US" dirty="0"/>
              <a:t>Iran was largely spared, but the threat of Western colonization or control has been a historic reality in the Middle East.</a:t>
            </a:r>
          </a:p>
        </p:txBody>
      </p:sp>
      <p:pic>
        <p:nvPicPr>
          <p:cNvPr id="5" name="Picture 4" descr="A picture containing map, text&#10;&#10;Description automatically generated">
            <a:extLst>
              <a:ext uri="{FF2B5EF4-FFF2-40B4-BE49-F238E27FC236}">
                <a16:creationId xmlns:a16="http://schemas.microsoft.com/office/drawing/2014/main" id="{50A561ED-5792-4638-B730-9270B53AEFB2}"/>
              </a:ext>
            </a:extLst>
          </p:cNvPr>
          <p:cNvPicPr>
            <a:picLocks noChangeAspect="1"/>
          </p:cNvPicPr>
          <p:nvPr/>
        </p:nvPicPr>
        <p:blipFill>
          <a:blip r:embed="rId3"/>
          <a:stretch>
            <a:fillRect/>
          </a:stretch>
        </p:blipFill>
        <p:spPr>
          <a:xfrm>
            <a:off x="5328410" y="1226193"/>
            <a:ext cx="5726443" cy="4409361"/>
          </a:xfrm>
          <a:prstGeom prst="rect">
            <a:avLst/>
          </a:prstGeom>
        </p:spPr>
      </p:pic>
      <p:pic>
        <p:nvPicPr>
          <p:cNvPr id="16" name="Picture 15">
            <a:extLst>
              <a:ext uri="{FF2B5EF4-FFF2-40B4-BE49-F238E27FC236}">
                <a16:creationId xmlns:a16="http://schemas.microsoft.com/office/drawing/2014/main" id="{F873EA42-E9E9-4806-A9F6-1718BE38B7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18" name="Straight Connector 17">
            <a:extLst>
              <a:ext uri="{FF2B5EF4-FFF2-40B4-BE49-F238E27FC236}">
                <a16:creationId xmlns:a16="http://schemas.microsoft.com/office/drawing/2014/main" id="{A99D5523-0BC8-4D5A-871C-69C0725E73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971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014BF94-4DFC-4A65-99BF-76277891E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255C7B1-10DA-4D61-B560-5E1F081B3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9A4291-4902-4A55-8BFD-E21BD579F5EB}"/>
              </a:ext>
            </a:extLst>
          </p:cNvPr>
          <p:cNvSpPr>
            <a:spLocks noGrp="1"/>
          </p:cNvSpPr>
          <p:nvPr>
            <p:ph type="title"/>
          </p:nvPr>
        </p:nvSpPr>
        <p:spPr>
          <a:xfrm>
            <a:off x="657726" y="948706"/>
            <a:ext cx="6657172" cy="1049235"/>
          </a:xfrm>
        </p:spPr>
        <p:txBody>
          <a:bodyPr>
            <a:normAutofit/>
          </a:bodyPr>
          <a:lstStyle/>
          <a:p>
            <a:r>
              <a:rPr lang="en-US" dirty="0"/>
              <a:t>The Shah &amp; the 1979 Revolution</a:t>
            </a:r>
          </a:p>
        </p:txBody>
      </p:sp>
      <p:pic>
        <p:nvPicPr>
          <p:cNvPr id="16" name="Picture 15">
            <a:extLst>
              <a:ext uri="{FF2B5EF4-FFF2-40B4-BE49-F238E27FC236}">
                <a16:creationId xmlns:a16="http://schemas.microsoft.com/office/drawing/2014/main" id="{88C29B8B-A62C-43CE-92FF-12EAA1D01B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6" t="474" r="60419" b="36564"/>
          <a:stretch/>
        </p:blipFill>
        <p:spPr>
          <a:xfrm>
            <a:off x="1125460" y="643464"/>
            <a:ext cx="4526280" cy="155448"/>
          </a:xfrm>
          <a:prstGeom prst="rect">
            <a:avLst/>
          </a:prstGeom>
          <a:noFill/>
          <a:ln>
            <a:noFill/>
          </a:ln>
        </p:spPr>
      </p:pic>
      <p:sp>
        <p:nvSpPr>
          <p:cNvPr id="9" name="Content Placeholder 8">
            <a:extLst>
              <a:ext uri="{FF2B5EF4-FFF2-40B4-BE49-F238E27FC236}">
                <a16:creationId xmlns:a16="http://schemas.microsoft.com/office/drawing/2014/main" id="{FB4A34CF-0138-49EB-8D69-B7055F016E62}"/>
              </a:ext>
            </a:extLst>
          </p:cNvPr>
          <p:cNvSpPr>
            <a:spLocks noGrp="1"/>
          </p:cNvSpPr>
          <p:nvPr>
            <p:ph idx="1"/>
          </p:nvPr>
        </p:nvSpPr>
        <p:spPr>
          <a:xfrm>
            <a:off x="853581" y="1821491"/>
            <a:ext cx="6265461" cy="3947899"/>
          </a:xfrm>
        </p:spPr>
        <p:txBody>
          <a:bodyPr>
            <a:normAutofit lnSpcReduction="10000"/>
          </a:bodyPr>
          <a:lstStyle/>
          <a:p>
            <a:r>
              <a:rPr lang="en-US" b="1" dirty="0"/>
              <a:t>Reza Shah Pahlavi </a:t>
            </a:r>
            <a:r>
              <a:rPr lang="en-US" dirty="0"/>
              <a:t>(pictured) and his family are installed as rulers by the UK &amp; US intelligence services. They rule (mostly continuously) from 1921-1979, when they are forced into exile after a revolution.</a:t>
            </a:r>
          </a:p>
          <a:p>
            <a:r>
              <a:rPr lang="en-US" dirty="0"/>
              <a:t> </a:t>
            </a:r>
            <a:r>
              <a:rPr lang="en-US" b="1" dirty="0"/>
              <a:t>Ayatollah Ruhollah Khomeini </a:t>
            </a:r>
            <a:r>
              <a:rPr lang="en-US" dirty="0"/>
              <a:t>becomes the Supreme Leader; a referendum establishes the Islamic Republic of Iran.</a:t>
            </a:r>
          </a:p>
          <a:p>
            <a:r>
              <a:rPr lang="en-US" dirty="0"/>
              <a:t>Students seize control of the US Embassy, taking </a:t>
            </a:r>
            <a:r>
              <a:rPr lang="en-US" b="1" dirty="0"/>
              <a:t>52 Americans hostage </a:t>
            </a:r>
            <a:r>
              <a:rPr lang="en-US" dirty="0"/>
              <a:t>for 444 days.</a:t>
            </a:r>
          </a:p>
        </p:txBody>
      </p:sp>
      <p:pic>
        <p:nvPicPr>
          <p:cNvPr id="5" name="Content Placeholder 4" descr="A person sitting in a chair&#10;&#10;Description automatically generated">
            <a:extLst>
              <a:ext uri="{FF2B5EF4-FFF2-40B4-BE49-F238E27FC236}">
                <a16:creationId xmlns:a16="http://schemas.microsoft.com/office/drawing/2014/main" id="{D4EFAEC7-D4DA-4960-875C-9E3FD0149564}"/>
              </a:ext>
            </a:extLst>
          </p:cNvPr>
          <p:cNvPicPr>
            <a:picLocks noChangeAspect="1"/>
          </p:cNvPicPr>
          <p:nvPr/>
        </p:nvPicPr>
        <p:blipFill>
          <a:blip r:embed="rId4"/>
          <a:stretch>
            <a:fillRect/>
          </a:stretch>
        </p:blipFill>
        <p:spPr>
          <a:xfrm>
            <a:off x="7335673" y="255935"/>
            <a:ext cx="4507707" cy="5705960"/>
          </a:xfrm>
          <a:prstGeom prst="rect">
            <a:avLst/>
          </a:prstGeom>
        </p:spPr>
      </p:pic>
      <p:pic>
        <p:nvPicPr>
          <p:cNvPr id="18" name="Picture 17">
            <a:extLst>
              <a:ext uri="{FF2B5EF4-FFF2-40B4-BE49-F238E27FC236}">
                <a16:creationId xmlns:a16="http://schemas.microsoft.com/office/drawing/2014/main" id="{F873EA42-E9E9-4806-A9F6-1718BE38B7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20" name="Straight Connector 19">
            <a:extLst>
              <a:ext uri="{FF2B5EF4-FFF2-40B4-BE49-F238E27FC236}">
                <a16:creationId xmlns:a16="http://schemas.microsoft.com/office/drawing/2014/main" id="{A99D5523-0BC8-4D5A-871C-69C0725E73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797651"/>
      </p:ext>
    </p:extLst>
  </p:cSld>
  <p:clrMapOvr>
    <a:masterClrMapping/>
  </p:clrMapOvr>
</p:sld>
</file>

<file path=ppt/theme/theme1.xml><?xml version="1.0" encoding="utf-8"?>
<a:theme xmlns:a="http://schemas.openxmlformats.org/drawingml/2006/main" name="Gallery">
  <a:themeElements>
    <a:clrScheme name="Custom 2">
      <a:dk1>
        <a:sysClr val="windowText" lastClr="000000"/>
      </a:dk1>
      <a:lt1>
        <a:sysClr val="window" lastClr="FFFFFF"/>
      </a:lt1>
      <a:dk2>
        <a:srgbClr val="696464"/>
      </a:dk2>
      <a:lt2>
        <a:srgbClr val="F2F2F2"/>
      </a:lt2>
      <a:accent1>
        <a:srgbClr val="6DAA2D"/>
      </a:accent1>
      <a:accent2>
        <a:srgbClr val="C00000"/>
      </a:accent2>
      <a:accent3>
        <a:srgbClr val="92D050"/>
      </a:accent3>
      <a:accent4>
        <a:srgbClr val="DE6B5C"/>
      </a:accent4>
      <a:accent5>
        <a:srgbClr val="918485"/>
      </a:accent5>
      <a:accent6>
        <a:srgbClr val="855D5D"/>
      </a:accent6>
      <a:hlink>
        <a:srgbClr val="CC9900"/>
      </a:hlink>
      <a:folHlink>
        <a:srgbClr val="96A9A9"/>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1193</Words>
  <Application>Microsoft Office PowerPoint</Application>
  <PresentationFormat>Widescreen</PresentationFormat>
  <Paragraphs>117</Paragraphs>
  <Slides>20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Century Gothic</vt:lpstr>
      <vt:lpstr>Gallery</vt:lpstr>
      <vt:lpstr>Iran, Explained</vt:lpstr>
      <vt:lpstr>Understanding Iran’s geography &amp; economy</vt:lpstr>
      <vt:lpstr>PowerPoint Presentation</vt:lpstr>
      <vt:lpstr>Putting Iran’s size into perspective</vt:lpstr>
      <vt:lpstr>PowerPoint Presentation</vt:lpstr>
      <vt:lpstr>Where Iranians live</vt:lpstr>
      <vt:lpstr>20th century  US / Iranian relations</vt:lpstr>
      <vt:lpstr>Context: Imperial history</vt:lpstr>
      <vt:lpstr>The Shah &amp; the 1979 Revolution</vt:lpstr>
      <vt:lpstr>Iran-Contra Affair -- 1985</vt:lpstr>
      <vt:lpstr>Tumultuous 21st century</vt:lpstr>
      <vt:lpstr>A brief history  (cont’d)</vt:lpstr>
      <vt:lpstr>A brief history  (cont’d)</vt:lpstr>
      <vt:lpstr>Who has power in Iran?</vt:lpstr>
      <vt:lpstr>Sources of international conflict</vt:lpstr>
      <vt:lpstr>PowerPoint Presentation</vt:lpstr>
      <vt:lpstr>#1: Power of religious sects</vt:lpstr>
      <vt:lpstr>Shia vs. Sunni Muslims</vt:lpstr>
      <vt:lpstr>PowerPoint Presentation</vt:lpstr>
      <vt:lpstr>#3: “Terrorism”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Iran, Explained</dc:title>
  <dc:creator>Liz Norell</dc:creator>
  <cp:lastModifiedBy>Liz Norell</cp:lastModifiedBy>
  <cp:revision>2</cp:revision>
  <dcterms:created xsi:type="dcterms:W3CDTF">2020-01-24T02:17:46Z</dcterms:created>
  <dcterms:modified xsi:type="dcterms:W3CDTF">2022-04-07T13:01:21Z</dcterms:modified>
</cp:coreProperties>
</file>