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8" r:id="rId3"/>
    <p:sldId id="274" r:id="rId4"/>
    <p:sldId id="279" r:id="rId5"/>
    <p:sldId id="260" r:id="rId6"/>
    <p:sldId id="259" r:id="rId7"/>
    <p:sldId id="261" r:id="rId8"/>
    <p:sldId id="270" r:id="rId9"/>
    <p:sldId id="263" r:id="rId10"/>
    <p:sldId id="272" r:id="rId11"/>
    <p:sldId id="262" r:id="rId12"/>
    <p:sldId id="271" r:id="rId13"/>
    <p:sldId id="264" r:id="rId14"/>
    <p:sldId id="273" r:id="rId15"/>
    <p:sldId id="265" r:id="rId16"/>
    <p:sldId id="275" r:id="rId17"/>
    <p:sldId id="266" r:id="rId18"/>
    <p:sldId id="276" r:id="rId19"/>
    <p:sldId id="267" r:id="rId20"/>
    <p:sldId id="277" r:id="rId21"/>
    <p:sldId id="280"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70" autoAdjust="0"/>
  </p:normalViewPr>
  <p:slideViewPr>
    <p:cSldViewPr>
      <p:cViewPr varScale="1">
        <p:scale>
          <a:sx n="85" d="100"/>
          <a:sy n="85" d="100"/>
        </p:scale>
        <p:origin x="-23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8C40B8-8721-493A-B14C-C39C1684C924}" type="datetimeFigureOut">
              <a:rPr lang="en-US" smtClean="0"/>
              <a:t>6/14/2016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8B899-53C2-467C-A4EF-ED6F0F26F2DA}" type="slidenum">
              <a:rPr lang="en-US" smtClean="0"/>
              <a:t>‹#›</a:t>
            </a:fld>
            <a:endParaRPr lang="en-US"/>
          </a:p>
        </p:txBody>
      </p:sp>
    </p:spTree>
    <p:extLst>
      <p:ext uri="{BB962C8B-B14F-4D97-AF65-F5344CB8AC3E}">
        <p14:creationId xmlns:p14="http://schemas.microsoft.com/office/powerpoint/2010/main" val="220751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Demagoguery" TargetMode="External"/><Relationship Id="rId3" Type="http://schemas.openxmlformats.org/officeDocument/2006/relationships/hyperlink" Target="https://en.wikipedia.org/wiki/Elbridge_Gerry#cite_note-Hart_3_458-83" TargetMode="External"/><Relationship Id="rId7" Type="http://schemas.openxmlformats.org/officeDocument/2006/relationships/hyperlink" Target="https://en.wikipedia.org/wiki/Gerrymande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lbridge_Gerry#cite_note-84" TargetMode="External"/><Relationship Id="rId5" Type="http://schemas.openxmlformats.org/officeDocument/2006/relationships/hyperlink" Target="https://en.wikipedia.org/wiki/Salamander" TargetMode="External"/><Relationship Id="rId4" Type="http://schemas.openxmlformats.org/officeDocument/2006/relationships/hyperlink" Target="https://en.wikipedia.org/wiki/Essex_County,_Massachusetts" TargetMode="External"/><Relationship Id="rId9" Type="http://schemas.openxmlformats.org/officeDocument/2006/relationships/hyperlink" Target="https://en.wikipedia.org/wiki/Indirect_elec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1</a:t>
            </a:fld>
            <a:endParaRPr lang="en-US"/>
          </a:p>
        </p:txBody>
      </p:sp>
    </p:spTree>
    <p:extLst>
      <p:ext uri="{BB962C8B-B14F-4D97-AF65-F5344CB8AC3E}">
        <p14:creationId xmlns:p14="http://schemas.microsoft.com/office/powerpoint/2010/main" val="297322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10</a:t>
            </a:fld>
            <a:endParaRPr lang="en-US"/>
          </a:p>
        </p:txBody>
      </p:sp>
    </p:spTree>
    <p:extLst>
      <p:ext uri="{BB962C8B-B14F-4D97-AF65-F5344CB8AC3E}">
        <p14:creationId xmlns:p14="http://schemas.microsoft.com/office/powerpoint/2010/main" val="102341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Bill Bishop’s story about moving</a:t>
            </a:r>
            <a:r>
              <a:rPr lang="en-US" baseline="0" dirty="0" smtClean="0"/>
              <a:t> to Austin</a:t>
            </a:r>
          </a:p>
          <a:p>
            <a:r>
              <a:rPr lang="en-US" baseline="0" dirty="0" smtClean="0"/>
              <a:t>Increasing geographic sorting by income, race, political ideology</a:t>
            </a:r>
          </a:p>
          <a:p>
            <a:r>
              <a:rPr lang="en-US" baseline="0" dirty="0" smtClean="0"/>
              <a:t>With what impact? Lack of cross-cultural friendships, loss of social capital.</a:t>
            </a:r>
          </a:p>
          <a:p>
            <a:r>
              <a:rPr lang="en-US" baseline="0" dirty="0" smtClean="0"/>
              <a:t>Great story about acceptance of LGBT culture – congressmen and others who might be predisposed to oppose gay rights, it turns out, sometimes have LGBT kids. This is the single best predictor of change in attitude – having a close family member or friend who comes out as LGBT.</a:t>
            </a:r>
          </a:p>
          <a:p>
            <a:r>
              <a:rPr lang="en-US" baseline="0" dirty="0" smtClean="0"/>
              <a:t>But we know kids tend to have the same political ideology as their parents, and we rarely come into contact with people who have dramatically different economic, racial, etc. experiences.</a:t>
            </a:r>
          </a:p>
          <a:p>
            <a:r>
              <a:rPr lang="en-US" baseline="0" dirty="0" smtClean="0"/>
              <a:t>This engenders a kind of distrust that’s dangerous.</a:t>
            </a:r>
          </a:p>
          <a:p>
            <a:r>
              <a:rPr lang="en-US" baseline="0" dirty="0" smtClean="0"/>
              <a:t>But does it polarize us? Probably not alone.</a:t>
            </a:r>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11</a:t>
            </a:fld>
            <a:endParaRPr lang="en-US"/>
          </a:p>
        </p:txBody>
      </p:sp>
    </p:spTree>
    <p:extLst>
      <p:ext uri="{BB962C8B-B14F-4D97-AF65-F5344CB8AC3E}">
        <p14:creationId xmlns:p14="http://schemas.microsoft.com/office/powerpoint/2010/main" val="104176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12</a:t>
            </a:fld>
            <a:endParaRPr lang="en-US"/>
          </a:p>
        </p:txBody>
      </p:sp>
    </p:spTree>
    <p:extLst>
      <p:ext uri="{BB962C8B-B14F-4D97-AF65-F5344CB8AC3E}">
        <p14:creationId xmlns:p14="http://schemas.microsoft.com/office/powerpoint/2010/main" val="114338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you put that lack of cross-cultural contact with partisan news media, and now we have something worth</a:t>
            </a:r>
            <a:r>
              <a:rPr lang="en-US" baseline="0" dirty="0" smtClean="0"/>
              <a:t> discussing.</a:t>
            </a:r>
          </a:p>
          <a:p>
            <a:r>
              <a:rPr lang="en-US" baseline="0" dirty="0" smtClean="0"/>
              <a:t>Why?</a:t>
            </a:r>
          </a:p>
          <a:p>
            <a:r>
              <a:rPr lang="en-US" baseline="0" dirty="0" smtClean="0"/>
              <a:t>Well, people who aren’t liberal don’t tend to watch MSNBC. People who aren’t devoted conservatives rarely watch Fox News.</a:t>
            </a:r>
          </a:p>
          <a:p>
            <a:r>
              <a:rPr lang="en-US" baseline="0" dirty="0" smtClean="0"/>
              <a:t>Who are these partisan media talking to, then? They’re talking to their own club.</a:t>
            </a:r>
            <a:endParaRPr lang="en-US" dirty="0" smtClean="0"/>
          </a:p>
          <a:p>
            <a:r>
              <a:rPr lang="en-US" dirty="0" err="1" smtClean="0"/>
              <a:t>Levendusky’s</a:t>
            </a:r>
            <a:r>
              <a:rPr lang="en-US" dirty="0" smtClean="0"/>
              <a:t> 2015</a:t>
            </a:r>
            <a:r>
              <a:rPr lang="en-US" baseline="0" dirty="0" smtClean="0"/>
              <a:t> article finds that partisan media take already devoted partisans and makes them MORE extreme. Echo chamber.</a:t>
            </a:r>
          </a:p>
          <a:p>
            <a:r>
              <a:rPr lang="en-US" baseline="0" dirty="0" smtClean="0"/>
              <a:t>When you watch a partisan news source that takes the opposing side of your perspective, it tends to make you MORE SURE that you’re right and they’re wrong. </a:t>
            </a:r>
          </a:p>
          <a:p>
            <a:endParaRPr lang="en-US" baseline="0" dirty="0" smtClean="0"/>
          </a:p>
          <a:p>
            <a:r>
              <a:rPr lang="en-US" baseline="0" dirty="0" smtClean="0"/>
              <a:t>There is no persuasion to speak of in partisan news … unless it’s the hardening of pre-existing beliefs. And that is dangerous.</a:t>
            </a:r>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13</a:t>
            </a:fld>
            <a:endParaRPr lang="en-US"/>
          </a:p>
        </p:txBody>
      </p:sp>
    </p:spTree>
    <p:extLst>
      <p:ext uri="{BB962C8B-B14F-4D97-AF65-F5344CB8AC3E}">
        <p14:creationId xmlns:p14="http://schemas.microsoft.com/office/powerpoint/2010/main" val="2405714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14</a:t>
            </a:fld>
            <a:endParaRPr lang="en-US"/>
          </a:p>
        </p:txBody>
      </p:sp>
    </p:spTree>
    <p:extLst>
      <p:ext uri="{BB962C8B-B14F-4D97-AF65-F5344CB8AC3E}">
        <p14:creationId xmlns:p14="http://schemas.microsoft.com/office/powerpoint/2010/main" val="226445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trends are even more personal and more compounded with social media platforms.</a:t>
            </a:r>
          </a:p>
          <a:p>
            <a:r>
              <a:rPr lang="en-US" dirty="0" smtClean="0"/>
              <a:t>Let’s be clear: You’re not EVER going to change someone’s mind on </a:t>
            </a:r>
            <a:r>
              <a:rPr lang="en-US" dirty="0" err="1" smtClean="0"/>
              <a:t>facebook</a:t>
            </a:r>
            <a:r>
              <a:rPr lang="en-US" dirty="0" smtClean="0"/>
              <a:t>, twitter, </a:t>
            </a:r>
            <a:r>
              <a:rPr lang="en-US" dirty="0" err="1" smtClean="0"/>
              <a:t>instagram</a:t>
            </a:r>
            <a:r>
              <a:rPr lang="en-US" dirty="0" smtClean="0"/>
              <a:t>, etc. </a:t>
            </a:r>
          </a:p>
          <a:p>
            <a:r>
              <a:rPr lang="en-US" dirty="0" smtClean="0"/>
              <a:t>You WILL make yourself, and possibly your friends, really, really mad.</a:t>
            </a:r>
          </a:p>
          <a:p>
            <a:r>
              <a:rPr lang="en-US" dirty="0" smtClean="0"/>
              <a:t>In</a:t>
            </a:r>
            <a:r>
              <a:rPr lang="en-US" baseline="0" dirty="0" smtClean="0"/>
              <a:t> so doing, you’ll make each of you more certain that you’re right and your friend is wrong.</a:t>
            </a:r>
          </a:p>
          <a:p>
            <a:endParaRPr lang="en-US" dirty="0" smtClean="0"/>
          </a:p>
          <a:p>
            <a:r>
              <a:rPr lang="en-US" dirty="0" smtClean="0"/>
              <a:t>But what social media does is potentially</a:t>
            </a:r>
            <a:r>
              <a:rPr lang="en-US" baseline="0" dirty="0" smtClean="0"/>
              <a:t> more pernicious. When people disagree vehemently, they tend to un-friend, un-follow, or hide one another. This creates yet another echo chamber… and the stuff that gets shared tends to be the most extreme political speech. What’s more, it becomes tied up in our very identity. There’s little that’s more threatening than someone disagreeing with something we feel expresses a core part of ourselves. </a:t>
            </a:r>
          </a:p>
          <a:p>
            <a:endParaRPr lang="en-US" baseline="0" dirty="0" smtClean="0"/>
          </a:p>
          <a:p>
            <a:r>
              <a:rPr lang="en-US" baseline="0" dirty="0" smtClean="0"/>
              <a:t>Suddenly, your political opponents aren’t just civilly disagreeing with you. They’re fundamentally saying you are morally wrong. </a:t>
            </a:r>
          </a:p>
          <a:p>
            <a:r>
              <a:rPr lang="en-US" baseline="0" dirty="0" smtClean="0"/>
              <a:t>That’s threatening, and we suffocate that criticism… and now we’re living in a world where our opinions are never challenged. </a:t>
            </a:r>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15</a:t>
            </a:fld>
            <a:endParaRPr lang="en-US"/>
          </a:p>
        </p:txBody>
      </p:sp>
    </p:spTree>
    <p:extLst>
      <p:ext uri="{BB962C8B-B14F-4D97-AF65-F5344CB8AC3E}">
        <p14:creationId xmlns:p14="http://schemas.microsoft.com/office/powerpoint/2010/main" val="212199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trends are even more personal and more compounded with social media platforms.</a:t>
            </a:r>
          </a:p>
          <a:p>
            <a:r>
              <a:rPr lang="en-US" dirty="0" smtClean="0"/>
              <a:t>Let’s be clear: You’re not EVER going to change someone’s mind on </a:t>
            </a:r>
            <a:r>
              <a:rPr lang="en-US" dirty="0" err="1" smtClean="0"/>
              <a:t>facebook</a:t>
            </a:r>
            <a:r>
              <a:rPr lang="en-US" dirty="0" smtClean="0"/>
              <a:t>, twitter, </a:t>
            </a:r>
            <a:r>
              <a:rPr lang="en-US" dirty="0" err="1" smtClean="0"/>
              <a:t>instagram</a:t>
            </a:r>
            <a:r>
              <a:rPr lang="en-US" dirty="0" smtClean="0"/>
              <a:t>, etc. </a:t>
            </a:r>
          </a:p>
          <a:p>
            <a:r>
              <a:rPr lang="en-US" dirty="0" smtClean="0"/>
              <a:t>You WILL make yourself, and possibly your friends, really, really mad.</a:t>
            </a:r>
          </a:p>
          <a:p>
            <a:r>
              <a:rPr lang="en-US" dirty="0" smtClean="0"/>
              <a:t>In</a:t>
            </a:r>
            <a:r>
              <a:rPr lang="en-US" baseline="0" dirty="0" smtClean="0"/>
              <a:t> so doing, you’ll make each of you more certain that you’re right and your friend </a:t>
            </a:r>
            <a:r>
              <a:rPr lang="en-US" baseline="0" smtClean="0"/>
              <a:t>is wrong.</a:t>
            </a:r>
          </a:p>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16</a:t>
            </a:fld>
            <a:endParaRPr lang="en-US"/>
          </a:p>
        </p:txBody>
      </p:sp>
    </p:spTree>
    <p:extLst>
      <p:ext uri="{BB962C8B-B14F-4D97-AF65-F5344CB8AC3E}">
        <p14:creationId xmlns:p14="http://schemas.microsoft.com/office/powerpoint/2010/main" val="2121995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the Republican revolution, spearheaded by Newt Gingrich</a:t>
            </a:r>
            <a:r>
              <a:rPr lang="en-US" baseline="0" dirty="0" smtClean="0"/>
              <a:t>, in 1994, a new generation of Republican lawmakers came to DC explicitly rejecting DC collaboration.</a:t>
            </a:r>
          </a:p>
          <a:p>
            <a:r>
              <a:rPr lang="en-US" baseline="0" dirty="0" smtClean="0"/>
              <a:t>They stopped moving their families to DC, stopped socializing outside of work, stopped forming relationships.</a:t>
            </a:r>
          </a:p>
          <a:p>
            <a:r>
              <a:rPr lang="en-US" baseline="0" dirty="0" smtClean="0"/>
              <a:t>The last of the “old guard” is now retiring, leaving Congress, or dying.</a:t>
            </a:r>
          </a:p>
          <a:p>
            <a:r>
              <a:rPr lang="en-US" baseline="0" dirty="0" smtClean="0"/>
              <a:t>Members now say, with pride, that they sleep in their Capitol Hill offices.</a:t>
            </a:r>
          </a:p>
          <a:p>
            <a:r>
              <a:rPr lang="en-US" baseline="0" dirty="0" smtClean="0"/>
              <a:t>The result? Less incentive to compromise with those your spouse socializes with on the weekend.</a:t>
            </a:r>
          </a:p>
          <a:p>
            <a:r>
              <a:rPr lang="en-US" baseline="0" dirty="0" smtClean="0"/>
              <a:t>A culture of people with no investment in the city and little investment in the greased-wheels of DC.</a:t>
            </a:r>
          </a:p>
          <a:p>
            <a:r>
              <a:rPr lang="en-US" baseline="0" dirty="0" smtClean="0"/>
              <a:t>Bipartisanship has taken a serious hit, and many members with long memories say this changed culture is a major reason why.</a:t>
            </a:r>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17</a:t>
            </a:fld>
            <a:endParaRPr lang="en-US"/>
          </a:p>
        </p:txBody>
      </p:sp>
    </p:spTree>
    <p:extLst>
      <p:ext uri="{BB962C8B-B14F-4D97-AF65-F5344CB8AC3E}">
        <p14:creationId xmlns:p14="http://schemas.microsoft.com/office/powerpoint/2010/main" val="352725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18</a:t>
            </a:fld>
            <a:endParaRPr lang="en-US"/>
          </a:p>
        </p:txBody>
      </p:sp>
    </p:spTree>
    <p:extLst>
      <p:ext uri="{BB962C8B-B14F-4D97-AF65-F5344CB8AC3E}">
        <p14:creationId xmlns:p14="http://schemas.microsoft.com/office/powerpoint/2010/main" val="2121995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started as</a:t>
            </a:r>
            <a:r>
              <a:rPr lang="en-US" baseline="0" dirty="0" smtClean="0"/>
              <a:t> an effort to air out the “smoke-filled back rooms” of Congress has had seriously negative unintended consequences.</a:t>
            </a:r>
          </a:p>
          <a:p>
            <a:pPr marL="171450" indent="-171450">
              <a:buFontTx/>
              <a:buChar char="-"/>
            </a:pPr>
            <a:r>
              <a:rPr lang="en-US" baseline="0" dirty="0" smtClean="0"/>
              <a:t>Adding C-SPAN to the legislative chambers means that many Americans’ primary image of Congress is a room that’s mostly empty. They think their MCs aren’t actually working.</a:t>
            </a:r>
          </a:p>
          <a:p>
            <a:pPr marL="171450" indent="-171450">
              <a:buFontTx/>
              <a:buChar char="-"/>
            </a:pPr>
            <a:r>
              <a:rPr lang="en-US" dirty="0" smtClean="0"/>
              <a:t>Americans were able to see, so to speak, how the sausage is</a:t>
            </a:r>
            <a:r>
              <a:rPr lang="en-US" baseline="0" dirty="0" smtClean="0"/>
              <a:t> made. Sometimes it’s boring. Sometimes it borders on the raucous and uncivil. Sometimes it’s just outrageous. Preposterous.</a:t>
            </a:r>
          </a:p>
          <a:p>
            <a:pPr marL="171450" indent="-171450">
              <a:buFontTx/>
              <a:buChar char="-"/>
            </a:pPr>
            <a:r>
              <a:rPr lang="en-US" baseline="0" dirty="0" smtClean="0"/>
              <a:t>Most importantly, though, “sunshine” laws hamstring elected officials from making private bargains that place good of the country above personal ambition. When interest groups see literally EVERY VOTE, every negotiation you make, and can turn those votes / negotiations into campaign issues, you have no wiggle room … particularly with Super PACs out there. Where once we saw compromise and voice votes without a recorded vote, allowing some cover for members, now we have total sunshine… and, I would argue, that’s to our detriment.</a:t>
            </a:r>
          </a:p>
        </p:txBody>
      </p:sp>
      <p:sp>
        <p:nvSpPr>
          <p:cNvPr id="4" name="Slide Number Placeholder 3"/>
          <p:cNvSpPr>
            <a:spLocks noGrp="1"/>
          </p:cNvSpPr>
          <p:nvPr>
            <p:ph type="sldNum" sz="quarter" idx="10"/>
          </p:nvPr>
        </p:nvSpPr>
        <p:spPr/>
        <p:txBody>
          <a:bodyPr/>
          <a:lstStyle/>
          <a:p>
            <a:fld id="{2868B899-53C2-467C-A4EF-ED6F0F26F2DA}" type="slidenum">
              <a:rPr lang="en-US" smtClean="0"/>
              <a:t>19</a:t>
            </a:fld>
            <a:endParaRPr lang="en-US"/>
          </a:p>
        </p:txBody>
      </p:sp>
    </p:spTree>
    <p:extLst>
      <p:ext uri="{BB962C8B-B14F-4D97-AF65-F5344CB8AC3E}">
        <p14:creationId xmlns:p14="http://schemas.microsoft.com/office/powerpoint/2010/main" val="104940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2</a:t>
            </a:fld>
            <a:endParaRPr lang="en-US"/>
          </a:p>
        </p:txBody>
      </p:sp>
    </p:spTree>
    <p:extLst>
      <p:ext uri="{BB962C8B-B14F-4D97-AF65-F5344CB8AC3E}">
        <p14:creationId xmlns:p14="http://schemas.microsoft.com/office/powerpoint/2010/main" val="312513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20</a:t>
            </a:fld>
            <a:endParaRPr lang="en-US"/>
          </a:p>
        </p:txBody>
      </p:sp>
    </p:spTree>
    <p:extLst>
      <p:ext uri="{BB962C8B-B14F-4D97-AF65-F5344CB8AC3E}">
        <p14:creationId xmlns:p14="http://schemas.microsoft.com/office/powerpoint/2010/main" val="212199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21</a:t>
            </a:fld>
            <a:endParaRPr lang="en-US"/>
          </a:p>
        </p:txBody>
      </p:sp>
    </p:spTree>
    <p:extLst>
      <p:ext uri="{BB962C8B-B14F-4D97-AF65-F5344CB8AC3E}">
        <p14:creationId xmlns:p14="http://schemas.microsoft.com/office/powerpoint/2010/main" val="2816114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22</a:t>
            </a:fld>
            <a:endParaRPr lang="en-US"/>
          </a:p>
        </p:txBody>
      </p:sp>
    </p:spTree>
    <p:extLst>
      <p:ext uri="{BB962C8B-B14F-4D97-AF65-F5344CB8AC3E}">
        <p14:creationId xmlns:p14="http://schemas.microsoft.com/office/powerpoint/2010/main" val="3563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#5</a:t>
            </a:r>
            <a:r>
              <a:rPr lang="en-US" baseline="0" dirty="0" smtClean="0"/>
              <a:t> – two models of representation, trustee &amp; delegate. I think members of government should be trustees on high-salience issues, and trustees on everything else.</a:t>
            </a:r>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3</a:t>
            </a:fld>
            <a:endParaRPr lang="en-US"/>
          </a:p>
        </p:txBody>
      </p:sp>
    </p:spTree>
    <p:extLst>
      <p:ext uri="{BB962C8B-B14F-4D97-AF65-F5344CB8AC3E}">
        <p14:creationId xmlns:p14="http://schemas.microsoft.com/office/powerpoint/2010/main" val="43093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4</a:t>
            </a:fld>
            <a:endParaRPr lang="en-US"/>
          </a:p>
        </p:txBody>
      </p:sp>
    </p:spTree>
    <p:extLst>
      <p:ext uri="{BB962C8B-B14F-4D97-AF65-F5344CB8AC3E}">
        <p14:creationId xmlns:p14="http://schemas.microsoft.com/office/powerpoint/2010/main" val="356745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5</a:t>
            </a:fld>
            <a:endParaRPr lang="en-US"/>
          </a:p>
        </p:txBody>
      </p:sp>
    </p:spTree>
    <p:extLst>
      <p:ext uri="{BB962C8B-B14F-4D97-AF65-F5344CB8AC3E}">
        <p14:creationId xmlns:p14="http://schemas.microsoft.com/office/powerpoint/2010/main" val="209146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Elbridge Gerry, governor of Massachusett</a:t>
            </a:r>
            <a:r>
              <a:rPr lang="en-US" baseline="0" dirty="0" smtClean="0"/>
              <a:t>s (and, notably, James Madison’s VP from 1813-1814, the fifth VP of the US), </a:t>
            </a:r>
          </a:p>
          <a:p>
            <a:r>
              <a:rPr lang="en-US" baseline="0" dirty="0" smtClean="0"/>
              <a:t>signed the Declaration of Independence and Articles of Confederation.</a:t>
            </a:r>
          </a:p>
          <a:p>
            <a:r>
              <a:rPr lang="en-US" baseline="0" dirty="0" smtClean="0"/>
              <a:t>Attended the Constitutional Convention, but refused to sign it because it lacked a Bill of Rights</a:t>
            </a:r>
          </a:p>
          <a:p>
            <a:r>
              <a:rPr lang="en-US" baseline="0" dirty="0" smtClean="0"/>
              <a:t>Gerrymandering happened in his second term as governor. Term coined in 1812. </a:t>
            </a:r>
          </a:p>
          <a:p>
            <a:endParaRPr lang="en-US" baseline="0" dirty="0" smtClean="0"/>
          </a:p>
          <a:p>
            <a:r>
              <a:rPr lang="en-US" sz="1200" b="0" i="0" kern="1200" dirty="0" smtClean="0">
                <a:solidFill>
                  <a:schemeClr val="tx1"/>
                </a:solidFill>
                <a:effectLst/>
                <a:latin typeface="+mn-lt"/>
                <a:ea typeface="+mn-ea"/>
                <a:cs typeface="+mn-cs"/>
              </a:rPr>
              <a:t>From </a:t>
            </a:r>
            <a:r>
              <a:rPr lang="en-US" sz="1200" b="0" i="0" kern="1200" dirty="0" err="1" smtClean="0">
                <a:solidFill>
                  <a:schemeClr val="tx1"/>
                </a:solidFill>
                <a:effectLst/>
                <a:latin typeface="+mn-lt"/>
                <a:ea typeface="+mn-ea"/>
                <a:cs typeface="+mn-cs"/>
              </a:rPr>
              <a:t>wikipedia</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In 1812 the state adopted new constitutionally mandated electoral district boundaries. The Republican-controlled legislature had created district boundaries designed to enhance their party's control over state and national offices, leading to some oddly shaped legislative districts.</a:t>
            </a:r>
            <a:r>
              <a:rPr lang="en-US" sz="1200" b="0" i="0" u="none" strike="noStrike" kern="1200" baseline="30000" dirty="0" smtClean="0">
                <a:solidFill>
                  <a:schemeClr val="tx1"/>
                </a:solidFill>
                <a:effectLst/>
                <a:latin typeface="+mn-lt"/>
                <a:ea typeface="+mn-ea"/>
                <a:cs typeface="+mn-cs"/>
                <a:hlinkClick r:id="rId3"/>
              </a:rPr>
              <a:t>[83]</a:t>
            </a:r>
            <a:r>
              <a:rPr lang="en-US" sz="1200" b="0" i="0" kern="1200" dirty="0" smtClean="0">
                <a:solidFill>
                  <a:schemeClr val="tx1"/>
                </a:solidFill>
                <a:effectLst/>
                <a:latin typeface="+mn-lt"/>
                <a:ea typeface="+mn-ea"/>
                <a:cs typeface="+mn-cs"/>
              </a:rPr>
              <a:t> Although Gerry was unhappy about the highly partisan districting (according to his son-in-law, he thought it "highly disagreeable"), he signed the legislation. The shape of one of the state senate districts in </a:t>
            </a:r>
            <a:r>
              <a:rPr lang="en-US" sz="1200" b="0" i="0" u="none" strike="noStrike" kern="1200" dirty="0" smtClean="0">
                <a:solidFill>
                  <a:schemeClr val="tx1"/>
                </a:solidFill>
                <a:effectLst/>
                <a:latin typeface="+mn-lt"/>
                <a:ea typeface="+mn-ea"/>
                <a:cs typeface="+mn-cs"/>
                <a:hlinkClick r:id="rId4" tooltip="Essex County, Massachusetts"/>
              </a:rPr>
              <a:t>Essex County</a:t>
            </a:r>
            <a:r>
              <a:rPr lang="en-US" sz="1200" b="0" i="0" kern="1200" dirty="0" smtClean="0">
                <a:solidFill>
                  <a:schemeClr val="tx1"/>
                </a:solidFill>
                <a:effectLst/>
                <a:latin typeface="+mn-lt"/>
                <a:ea typeface="+mn-ea"/>
                <a:cs typeface="+mn-cs"/>
              </a:rPr>
              <a:t> resembled a </a:t>
            </a:r>
            <a:r>
              <a:rPr lang="en-US" sz="1200" b="0" i="0" u="none" strike="noStrike" kern="1200" dirty="0" smtClean="0">
                <a:solidFill>
                  <a:schemeClr val="tx1"/>
                </a:solidFill>
                <a:effectLst/>
                <a:latin typeface="+mn-lt"/>
                <a:ea typeface="+mn-ea"/>
                <a:cs typeface="+mn-cs"/>
                <a:hlinkClick r:id="rId5" tooltip="Salamander"/>
              </a:rPr>
              <a:t>salamander</a:t>
            </a:r>
            <a:r>
              <a:rPr lang="en-US" sz="1200" b="0" i="0" kern="1200" dirty="0" smtClean="0">
                <a:solidFill>
                  <a:schemeClr val="tx1"/>
                </a:solidFill>
                <a:effectLst/>
                <a:latin typeface="+mn-lt"/>
                <a:ea typeface="+mn-ea"/>
                <a:cs typeface="+mn-cs"/>
              </a:rPr>
              <a:t>, leading a local Federalist newspaper to print a political cartoon calling it a "Gerry-</a:t>
            </a:r>
            <a:r>
              <a:rPr lang="en-US" sz="1200" b="0" i="0" kern="1200" dirty="0" err="1" smtClean="0">
                <a:solidFill>
                  <a:schemeClr val="tx1"/>
                </a:solidFill>
                <a:effectLst/>
                <a:latin typeface="+mn-lt"/>
                <a:ea typeface="+mn-ea"/>
                <a:cs typeface="+mn-cs"/>
              </a:rPr>
              <a:t>mander</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6"/>
              </a:rPr>
              <a:t>[84]</a:t>
            </a:r>
            <a:r>
              <a:rPr lang="en-US" sz="1200" b="0" i="0" kern="1200" dirty="0" smtClean="0">
                <a:solidFill>
                  <a:schemeClr val="tx1"/>
                </a:solidFill>
                <a:effectLst/>
                <a:latin typeface="+mn-lt"/>
                <a:ea typeface="+mn-ea"/>
                <a:cs typeface="+mn-cs"/>
              </a:rPr>
              <a:t> Ever since, the creation of such districts has been called </a:t>
            </a:r>
            <a:r>
              <a:rPr lang="en-US" sz="1200" b="0" i="0" u="none" strike="noStrike" kern="1200" dirty="0" smtClean="0">
                <a:solidFill>
                  <a:schemeClr val="tx1"/>
                </a:solidFill>
                <a:effectLst/>
                <a:latin typeface="+mn-lt"/>
                <a:ea typeface="+mn-ea"/>
                <a:cs typeface="+mn-cs"/>
                <a:hlinkClick r:id="rId7" tooltip="Gerrymander"/>
              </a:rPr>
              <a:t>gerrymandering</a:t>
            </a:r>
            <a:r>
              <a:rPr lang="en-US" sz="1200" b="0" i="0"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Constitutional objections (also from Wikipedia);</a:t>
            </a:r>
          </a:p>
          <a:p>
            <a:r>
              <a:rPr lang="en-US" sz="1200" b="0" i="0" kern="1200" dirty="0" smtClean="0">
                <a:solidFill>
                  <a:schemeClr val="tx1"/>
                </a:solidFill>
                <a:effectLst/>
                <a:latin typeface="+mn-lt"/>
                <a:ea typeface="+mn-ea"/>
                <a:cs typeface="+mn-cs"/>
              </a:rPr>
              <a:t>Because of his fear of </a:t>
            </a:r>
            <a:r>
              <a:rPr lang="en-US" sz="1200" b="0" i="0" u="none" strike="noStrike" kern="1200" dirty="0" smtClean="0">
                <a:solidFill>
                  <a:schemeClr val="tx1"/>
                </a:solidFill>
                <a:effectLst/>
                <a:latin typeface="+mn-lt"/>
                <a:ea typeface="+mn-ea"/>
                <a:cs typeface="+mn-cs"/>
                <a:hlinkClick r:id="rId8" tooltip="Demagoguery"/>
              </a:rPr>
              <a:t>demagoguery</a:t>
            </a:r>
            <a:r>
              <a:rPr lang="en-US" sz="1200" b="0" i="0" kern="1200" dirty="0" smtClean="0">
                <a:solidFill>
                  <a:schemeClr val="tx1"/>
                </a:solidFill>
                <a:effectLst/>
                <a:latin typeface="+mn-lt"/>
                <a:ea typeface="+mn-ea"/>
                <a:cs typeface="+mn-cs"/>
              </a:rPr>
              <a:t> and belief the people of the United States could be easily misled, Gerry also advocated </a:t>
            </a:r>
            <a:r>
              <a:rPr lang="en-US" sz="1200" b="0" i="0" u="none" strike="noStrike" kern="1200" dirty="0" smtClean="0">
                <a:solidFill>
                  <a:schemeClr val="tx1"/>
                </a:solidFill>
                <a:effectLst/>
                <a:latin typeface="+mn-lt"/>
                <a:ea typeface="+mn-ea"/>
                <a:cs typeface="+mn-cs"/>
                <a:hlinkClick r:id="rId9" tooltip="Indirect election"/>
              </a:rPr>
              <a:t>indirect elections</a:t>
            </a:r>
            <a:r>
              <a:rPr lang="en-US" sz="1200" b="0" i="0" kern="1200" dirty="0" smtClean="0">
                <a:solidFill>
                  <a:schemeClr val="tx1"/>
                </a:solidFill>
                <a:effectLst/>
                <a:latin typeface="+mn-lt"/>
                <a:ea typeface="+mn-ea"/>
                <a:cs typeface="+mn-cs"/>
              </a:rPr>
              <a:t>. Although he was unsuccessful in obtaining them for the lower house of Congress, Gerry did obtain such indirect elections for the U.S. Senate, whose members were to be elected by the state legislatures. Gerry also advanced numerous proposals for indirect elections of the President of the United States, most of them involving limiting the right to vote to the state governors and electors</a:t>
            </a:r>
          </a:p>
          <a:p>
            <a:endParaRPr lang="en-US" baseline="0" dirty="0" smtClean="0"/>
          </a:p>
          <a:p>
            <a:r>
              <a:rPr lang="en-US" baseline="0" dirty="0" smtClean="0"/>
              <a:t>NB: He’s the only signer of the Declaration who is buried in Washington, DC</a:t>
            </a:r>
          </a:p>
          <a:p>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6</a:t>
            </a:fld>
            <a:endParaRPr lang="en-US"/>
          </a:p>
        </p:txBody>
      </p:sp>
    </p:spTree>
    <p:extLst>
      <p:ext uri="{BB962C8B-B14F-4D97-AF65-F5344CB8AC3E}">
        <p14:creationId xmlns:p14="http://schemas.microsoft.com/office/powerpoint/2010/main" val="408535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Supreme Court’s rulings on gerrymandering</a:t>
            </a:r>
          </a:p>
          <a:p>
            <a:r>
              <a:rPr lang="en-US" dirty="0" smtClean="0"/>
              <a:t>“the political thicket”</a:t>
            </a:r>
          </a:p>
          <a:p>
            <a:endParaRPr lang="en-US" dirty="0" smtClean="0"/>
          </a:p>
          <a:p>
            <a:r>
              <a:rPr lang="en-US" dirty="0" smtClean="0"/>
              <a:t>But … what of Senate?</a:t>
            </a:r>
            <a:r>
              <a:rPr lang="en-US" baseline="0" dirty="0" smtClean="0"/>
              <a:t> It’s polarizing at the same rate.</a:t>
            </a:r>
            <a:endParaRPr lang="en-US" dirty="0"/>
          </a:p>
        </p:txBody>
      </p:sp>
      <p:sp>
        <p:nvSpPr>
          <p:cNvPr id="4" name="Slide Number Placeholder 3"/>
          <p:cNvSpPr>
            <a:spLocks noGrp="1"/>
          </p:cNvSpPr>
          <p:nvPr>
            <p:ph type="sldNum" sz="quarter" idx="10"/>
          </p:nvPr>
        </p:nvSpPr>
        <p:spPr/>
        <p:txBody>
          <a:bodyPr/>
          <a:lstStyle/>
          <a:p>
            <a:fld id="{2868B899-53C2-467C-A4EF-ED6F0F26F2DA}" type="slidenum">
              <a:rPr lang="en-US" smtClean="0"/>
              <a:t>7</a:t>
            </a:fld>
            <a:endParaRPr lang="en-US"/>
          </a:p>
        </p:txBody>
      </p:sp>
    </p:spTree>
    <p:extLst>
      <p:ext uri="{BB962C8B-B14F-4D97-AF65-F5344CB8AC3E}">
        <p14:creationId xmlns:p14="http://schemas.microsoft.com/office/powerpoint/2010/main" val="861401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B899-53C2-467C-A4EF-ED6F0F26F2DA}" type="slidenum">
              <a:rPr lang="en-US" smtClean="0"/>
              <a:t>8</a:t>
            </a:fld>
            <a:endParaRPr lang="en-US"/>
          </a:p>
        </p:txBody>
      </p:sp>
    </p:spTree>
    <p:extLst>
      <p:ext uri="{BB962C8B-B14F-4D97-AF65-F5344CB8AC3E}">
        <p14:creationId xmlns:p14="http://schemas.microsoft.com/office/powerpoint/2010/main" val="116100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define what a Super PAC</a:t>
            </a:r>
            <a:r>
              <a:rPr lang="en-US" baseline="0" dirty="0" smtClean="0"/>
              <a:t> is</a:t>
            </a:r>
            <a:r>
              <a:rPr lang="en-US" baseline="0" dirty="0" smtClean="0"/>
              <a:t>.</a:t>
            </a:r>
          </a:p>
          <a:p>
            <a:endParaRPr lang="en-US" baseline="0" dirty="0" smtClean="0"/>
          </a:p>
          <a:p>
            <a:r>
              <a:rPr lang="en-US" baseline="0" dirty="0" smtClean="0"/>
              <a:t>When we think about money in politics, we tend to think about money buying votes. (elaborate on this if you want)</a:t>
            </a:r>
          </a:p>
          <a:p>
            <a:r>
              <a:rPr lang="en-US" baseline="0" dirty="0" smtClean="0"/>
              <a:t>What we DON’T think about is how money fundamentally alters the job of being a member of Congress. </a:t>
            </a:r>
          </a:p>
          <a:p>
            <a:pPr marL="0" indent="0">
              <a:buFontTx/>
              <a:buNone/>
            </a:pPr>
            <a:r>
              <a:rPr lang="en-US" baseline="0" dirty="0" smtClean="0"/>
              <a:t>Money, in general, has proven so critical that otherwise qualified and attractive candidates simply don’t want the job. Members say they need to raise an average of $10-15,000 PER DAY to </a:t>
            </a:r>
            <a:r>
              <a:rPr lang="en-US" u="sng" baseline="0" dirty="0" smtClean="0"/>
              <a:t>keep</a:t>
            </a:r>
            <a:r>
              <a:rPr lang="en-US" u="none" baseline="0" dirty="0" smtClean="0"/>
              <a:t> a House seat. </a:t>
            </a:r>
          </a:p>
          <a:p>
            <a:pPr marL="0" indent="0">
              <a:buFontTx/>
              <a:buNone/>
            </a:pPr>
            <a:r>
              <a:rPr lang="en-US" u="none" baseline="0" dirty="0" smtClean="0"/>
              <a:t>Members often spend 3-4 hours per day, in a 10-hour work day, raising money.</a:t>
            </a:r>
          </a:p>
          <a:p>
            <a:pPr marL="0" indent="0">
              <a:buFontTx/>
              <a:buNone/>
            </a:pPr>
            <a:endParaRPr lang="en-US" u="none" baseline="0" dirty="0" smtClean="0"/>
          </a:p>
          <a:p>
            <a:pPr marL="0" indent="0">
              <a:buFontTx/>
              <a:buNone/>
            </a:pPr>
            <a:r>
              <a:rPr lang="en-US" u="none" baseline="0" dirty="0" smtClean="0"/>
              <a:t>All because they fear last-minute Super PAC money swooping in at the last minute.</a:t>
            </a:r>
          </a:p>
          <a:p>
            <a:pPr marL="0" indent="0">
              <a:buFontTx/>
              <a:buNone/>
            </a:pPr>
            <a:endParaRPr lang="en-US" u="none" baseline="0" dirty="0" smtClean="0"/>
          </a:p>
          <a:p>
            <a:pPr marL="0" indent="0">
              <a:buFontTx/>
              <a:buNone/>
            </a:pPr>
            <a:r>
              <a:rPr lang="en-US" u="none" baseline="0" dirty="0" smtClean="0"/>
              <a:t>People who donate money tend to be pretty extreme, relatively speaking. (</a:t>
            </a:r>
            <a:r>
              <a:rPr lang="en-US" u="none" baseline="0" dirty="0" err="1" smtClean="0"/>
              <a:t>anim</a:t>
            </a:r>
            <a:r>
              <a:rPr lang="en-US" u="none" baseline="0" dirty="0" smtClean="0"/>
              <a:t>)</a:t>
            </a:r>
          </a:p>
          <a:p>
            <a:pPr marL="0" indent="0">
              <a:buFontTx/>
              <a:buNone/>
            </a:pPr>
            <a:r>
              <a:rPr lang="en-US" u="none" baseline="0" dirty="0" smtClean="0"/>
              <a:t>This makes some sense – those who are most motivated to speak out are those who have strong opinions, not those who are, as Jon Stewart once facetiously said, “raging moderates.” Such a thing doesn’t really exist.</a:t>
            </a:r>
            <a:endParaRPr lang="en-US" baseline="0" dirty="0" smtClean="0"/>
          </a:p>
          <a:p>
            <a:endParaRPr lang="en-US" dirty="0" smtClean="0"/>
          </a:p>
          <a:p>
            <a:r>
              <a:rPr lang="en-US" dirty="0" smtClean="0"/>
              <a:t>Relevant points about </a:t>
            </a:r>
            <a:r>
              <a:rPr lang="en-US" dirty="0" err="1" smtClean="0"/>
              <a:t>SuperPACs</a:t>
            </a:r>
            <a:r>
              <a:rPr lang="en-US" dirty="0" smtClean="0"/>
              <a:t>:</a:t>
            </a:r>
            <a:r>
              <a:rPr lang="en-US" baseline="0" dirty="0" smtClean="0"/>
              <a:t> </a:t>
            </a:r>
          </a:p>
          <a:p>
            <a:pPr marL="171450" indent="-171450">
              <a:buFontTx/>
              <a:buChar char="-"/>
            </a:pPr>
            <a:r>
              <a:rPr lang="en-US" baseline="0" dirty="0" smtClean="0"/>
              <a:t>They wreak havoc among all traditional players in the political system…. Political representatives hate them, because super PACs represent a loss of control over message</a:t>
            </a:r>
          </a:p>
          <a:p>
            <a:pPr marL="171450" indent="-171450">
              <a:buFontTx/>
              <a:buChar char="-"/>
            </a:pPr>
            <a:r>
              <a:rPr lang="en-US" baseline="0" dirty="0" smtClean="0"/>
              <a:t>Super PACs create serious worry about flanking</a:t>
            </a:r>
          </a:p>
          <a:p>
            <a:pPr marL="171450" indent="-171450">
              <a:buFontTx/>
              <a:buChar char="-"/>
            </a:pPr>
            <a:r>
              <a:rPr lang="en-US" baseline="0" dirty="0" smtClean="0"/>
              <a:t>Super PACs also have the potential </a:t>
            </a:r>
            <a:r>
              <a:rPr lang="en-US" baseline="0" dirty="0" smtClean="0"/>
              <a:t>to </a:t>
            </a:r>
            <a:r>
              <a:rPr lang="en-US" baseline="0" dirty="0" smtClean="0"/>
              <a:t>swoop in two weeks before the election with an attack ad that seriously injures the elected official’s credibility, with insufficient time to respond </a:t>
            </a:r>
            <a:r>
              <a:rPr lang="en-US" baseline="0" dirty="0" smtClean="0"/>
              <a:t>adequately</a:t>
            </a:r>
          </a:p>
        </p:txBody>
      </p:sp>
      <p:sp>
        <p:nvSpPr>
          <p:cNvPr id="4" name="Slide Number Placeholder 3"/>
          <p:cNvSpPr>
            <a:spLocks noGrp="1"/>
          </p:cNvSpPr>
          <p:nvPr>
            <p:ph type="sldNum" sz="quarter" idx="10"/>
          </p:nvPr>
        </p:nvSpPr>
        <p:spPr/>
        <p:txBody>
          <a:bodyPr/>
          <a:lstStyle/>
          <a:p>
            <a:fld id="{2868B899-53C2-467C-A4EF-ED6F0F26F2DA}" type="slidenum">
              <a:rPr lang="en-US" smtClean="0"/>
              <a:t>9</a:t>
            </a:fld>
            <a:endParaRPr lang="en-US"/>
          </a:p>
        </p:txBody>
      </p:sp>
    </p:spTree>
    <p:extLst>
      <p:ext uri="{BB962C8B-B14F-4D97-AF65-F5344CB8AC3E}">
        <p14:creationId xmlns:p14="http://schemas.microsoft.com/office/powerpoint/2010/main" val="263978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3BC57-C793-4796-A76C-E43BC1360EED}"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115399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3BC57-C793-4796-A76C-E43BC1360EED}"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243728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3BC57-C793-4796-A76C-E43BC1360EED}"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418785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3BC57-C793-4796-A76C-E43BC1360EED}"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9074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3BC57-C793-4796-A76C-E43BC1360EED}"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71835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3BC57-C793-4796-A76C-E43BC1360EED}"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45316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3BC57-C793-4796-A76C-E43BC1360EED}" type="datetimeFigureOut">
              <a:rPr lang="en-US" smtClean="0"/>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219065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3BC57-C793-4796-A76C-E43BC1360EED}" type="datetimeFigureOut">
              <a:rPr lang="en-US" smtClean="0"/>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275406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3BC57-C793-4796-A76C-E43BC1360EED}" type="datetimeFigureOut">
              <a:rPr lang="en-US" smtClean="0"/>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86410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3BC57-C793-4796-A76C-E43BC1360EED}"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127477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3BC57-C793-4796-A76C-E43BC1360EED}"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F2ABE-0625-4E90-9F60-CB8ADF6A49FA}" type="slidenum">
              <a:rPr lang="en-US" smtClean="0"/>
              <a:t>‹#›</a:t>
            </a:fld>
            <a:endParaRPr lang="en-US"/>
          </a:p>
        </p:txBody>
      </p:sp>
    </p:spTree>
    <p:extLst>
      <p:ext uri="{BB962C8B-B14F-4D97-AF65-F5344CB8AC3E}">
        <p14:creationId xmlns:p14="http://schemas.microsoft.com/office/powerpoint/2010/main" val="15063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50000" t="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3BC57-C793-4796-A76C-E43BC1360EED}" type="datetimeFigureOut">
              <a:rPr lang="en-US" smtClean="0"/>
              <a:t>6/14/2016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F2ABE-0625-4E90-9F60-CB8ADF6A49FA}" type="slidenum">
              <a:rPr lang="en-US" smtClean="0"/>
              <a:t>‹#›</a:t>
            </a:fld>
            <a:endParaRPr lang="en-US"/>
          </a:p>
        </p:txBody>
      </p:sp>
    </p:spTree>
    <p:extLst>
      <p:ext uri="{BB962C8B-B14F-4D97-AF65-F5344CB8AC3E}">
        <p14:creationId xmlns:p14="http://schemas.microsoft.com/office/powerpoint/2010/main" val="22201121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Mky11UJb9A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696200" cy="2438399"/>
          </a:xfrm>
        </p:spPr>
        <p:txBody>
          <a:bodyPr/>
          <a:lstStyle/>
          <a:p>
            <a:r>
              <a:rPr lang="en-US" b="1" dirty="0" smtClean="0"/>
              <a:t>Seven Reasons Our Politics </a:t>
            </a:r>
            <a:br>
              <a:rPr lang="en-US" b="1" dirty="0" smtClean="0"/>
            </a:br>
            <a:r>
              <a:rPr lang="en-US" b="1" dirty="0" smtClean="0"/>
              <a:t>Seem So Polarized</a:t>
            </a:r>
            <a:endParaRPr lang="en-US" b="1" dirty="0"/>
          </a:p>
        </p:txBody>
      </p:sp>
      <p:sp>
        <p:nvSpPr>
          <p:cNvPr id="3" name="Subtitle 2"/>
          <p:cNvSpPr>
            <a:spLocks noGrp="1"/>
          </p:cNvSpPr>
          <p:nvPr>
            <p:ph type="subTitle" idx="1"/>
          </p:nvPr>
        </p:nvSpPr>
        <p:spPr>
          <a:xfrm>
            <a:off x="457200" y="2971800"/>
            <a:ext cx="4191000" cy="2895600"/>
          </a:xfrm>
        </p:spPr>
        <p:txBody>
          <a:bodyPr>
            <a:normAutofit/>
          </a:bodyPr>
          <a:lstStyle/>
          <a:p>
            <a:r>
              <a:rPr lang="en-US" dirty="0" smtClean="0">
                <a:solidFill>
                  <a:schemeClr val="tx1"/>
                </a:solidFill>
              </a:rPr>
              <a:t>Dr. Liz </a:t>
            </a:r>
            <a:r>
              <a:rPr lang="en-US" dirty="0" err="1" smtClean="0">
                <a:solidFill>
                  <a:schemeClr val="tx1"/>
                </a:solidFill>
              </a:rPr>
              <a:t>Norell</a:t>
            </a:r>
            <a:endParaRPr lang="en-US" dirty="0" smtClean="0">
              <a:solidFill>
                <a:schemeClr val="tx1"/>
              </a:solidFill>
            </a:endParaRPr>
          </a:p>
          <a:p>
            <a:r>
              <a:rPr lang="en-US" sz="2600" dirty="0" smtClean="0">
                <a:solidFill>
                  <a:schemeClr val="tx1"/>
                </a:solidFill>
              </a:rPr>
              <a:t>University of Tennessee Chattanooga &amp; Chattanooga State Community College</a:t>
            </a:r>
          </a:p>
          <a:p>
            <a:endParaRPr lang="en-US" sz="2600" dirty="0">
              <a:solidFill>
                <a:schemeClr val="tx1"/>
              </a:solidFill>
            </a:endParaRPr>
          </a:p>
          <a:p>
            <a:r>
              <a:rPr lang="en-US" sz="2600" dirty="0" smtClean="0">
                <a:solidFill>
                  <a:schemeClr val="tx1"/>
                </a:solidFill>
              </a:rPr>
              <a:t>June 15, 2016</a:t>
            </a:r>
            <a:endParaRPr lang="en-US" sz="2600" dirty="0">
              <a:solidFill>
                <a:schemeClr val="tx1"/>
              </a:solidFill>
            </a:endParaRPr>
          </a:p>
        </p:txBody>
      </p:sp>
    </p:spTree>
    <p:extLst>
      <p:ext uri="{BB962C8B-B14F-4D97-AF65-F5344CB8AC3E}">
        <p14:creationId xmlns:p14="http://schemas.microsoft.com/office/powerpoint/2010/main" val="1775783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Super PACs</a:t>
            </a:r>
            <a:endParaRPr lang="en-US" dirty="0"/>
          </a:p>
        </p:txBody>
      </p:sp>
      <p:sp>
        <p:nvSpPr>
          <p:cNvPr id="8" name="Content Placeholder 7"/>
          <p:cNvSpPr>
            <a:spLocks noGrp="1"/>
          </p:cNvSpPr>
          <p:nvPr>
            <p:ph idx="1"/>
          </p:nvPr>
        </p:nvSpPr>
        <p:spPr/>
        <p:txBody>
          <a:bodyPr>
            <a:normAutofit/>
          </a:bodyPr>
          <a:lstStyle/>
          <a:p>
            <a:pPr marL="0" indent="0" algn="ctr">
              <a:buNone/>
            </a:pPr>
            <a:endParaRPr lang="en-US" dirty="0" smtClean="0"/>
          </a:p>
          <a:p>
            <a:pPr marL="0" indent="0" algn="ctr">
              <a:buNone/>
            </a:pPr>
            <a:r>
              <a:rPr lang="en-US" dirty="0" smtClean="0"/>
              <a:t>Verdict: </a:t>
            </a:r>
            <a:r>
              <a:rPr lang="en-US" b="1" dirty="0" smtClean="0"/>
              <a:t>Probably not.</a:t>
            </a:r>
            <a:endParaRPr lang="en-US" dirty="0"/>
          </a:p>
        </p:txBody>
      </p:sp>
    </p:spTree>
    <p:extLst>
      <p:ext uri="{BB962C8B-B14F-4D97-AF65-F5344CB8AC3E}">
        <p14:creationId xmlns:p14="http://schemas.microsoft.com/office/powerpoint/2010/main" val="278835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Geographic Sorting</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524000"/>
            <a:ext cx="3005239" cy="4525963"/>
          </a:xfrm>
          <a:ln>
            <a:solidFill>
              <a:schemeClr val="tx1"/>
            </a:solidFill>
          </a:ln>
        </p:spPr>
      </p:pic>
    </p:spTree>
    <p:extLst>
      <p:ext uri="{BB962C8B-B14F-4D97-AF65-F5344CB8AC3E}">
        <p14:creationId xmlns:p14="http://schemas.microsoft.com/office/powerpoint/2010/main" val="1772261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Geographic Sorting</a:t>
            </a:r>
            <a:endParaRPr lang="en-US" dirty="0"/>
          </a:p>
        </p:txBody>
      </p:sp>
      <p:sp>
        <p:nvSpPr>
          <p:cNvPr id="8" name="Content Placeholder 7"/>
          <p:cNvSpPr>
            <a:spLocks noGrp="1"/>
          </p:cNvSpPr>
          <p:nvPr>
            <p:ph idx="1"/>
          </p:nvPr>
        </p:nvSpPr>
        <p:spPr/>
        <p:txBody>
          <a:bodyPr>
            <a:normAutofit/>
          </a:bodyPr>
          <a:lstStyle/>
          <a:p>
            <a:pPr marL="0" indent="0" algn="ctr">
              <a:buNone/>
            </a:pPr>
            <a:endParaRPr lang="en-US" dirty="0" smtClean="0"/>
          </a:p>
          <a:p>
            <a:pPr marL="0" indent="0" algn="ctr">
              <a:buNone/>
            </a:pPr>
            <a:r>
              <a:rPr lang="en-US" dirty="0" smtClean="0"/>
              <a:t>Verdict: </a:t>
            </a:r>
            <a:r>
              <a:rPr lang="en-US" b="1" dirty="0" smtClean="0"/>
              <a:t>Probably not.</a:t>
            </a:r>
            <a:endParaRPr lang="en-US" b="1" dirty="0"/>
          </a:p>
        </p:txBody>
      </p:sp>
    </p:spTree>
    <p:extLst>
      <p:ext uri="{BB962C8B-B14F-4D97-AF65-F5344CB8AC3E}">
        <p14:creationId xmlns:p14="http://schemas.microsoft.com/office/powerpoint/2010/main" val="278835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Partisan News Media</a:t>
            </a:r>
            <a:endParaRPr lang="en-US"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828800"/>
            <a:ext cx="4199466" cy="2362200"/>
          </a:xfrm>
          <a:ln>
            <a:solidFill>
              <a:schemeClr val="tx1"/>
            </a:solidFill>
          </a:ln>
        </p:spPr>
      </p:pic>
      <p:pic>
        <p:nvPicPr>
          <p:cNvPr id="5"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352800"/>
            <a:ext cx="3543300" cy="2362200"/>
          </a:xfrm>
          <a:prstGeom prst="rect">
            <a:avLst/>
          </a:prstGeom>
          <a:ln>
            <a:solidFill>
              <a:schemeClr val="tx1"/>
            </a:solidFill>
          </a:ln>
        </p:spPr>
      </p:pic>
    </p:spTree>
    <p:extLst>
      <p:ext uri="{BB962C8B-B14F-4D97-AF65-F5344CB8AC3E}">
        <p14:creationId xmlns:p14="http://schemas.microsoft.com/office/powerpoint/2010/main" val="1772261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Partisan News Media</a:t>
            </a:r>
            <a:endParaRPr lang="en-US" dirty="0"/>
          </a:p>
        </p:txBody>
      </p:sp>
      <p:sp>
        <p:nvSpPr>
          <p:cNvPr id="8" name="Content Placeholder 7"/>
          <p:cNvSpPr>
            <a:spLocks noGrp="1"/>
          </p:cNvSpPr>
          <p:nvPr>
            <p:ph idx="1"/>
          </p:nvPr>
        </p:nvSpPr>
        <p:spPr/>
        <p:txBody>
          <a:bodyPr>
            <a:normAutofit/>
          </a:bodyPr>
          <a:lstStyle/>
          <a:p>
            <a:pPr marL="0" indent="0" algn="ctr">
              <a:buNone/>
            </a:pPr>
            <a:endParaRPr lang="en-US" dirty="0" smtClean="0"/>
          </a:p>
          <a:p>
            <a:pPr marL="0" indent="0" algn="ctr">
              <a:buNone/>
            </a:pPr>
            <a:r>
              <a:rPr lang="en-US" dirty="0" smtClean="0"/>
              <a:t>Verdict: </a:t>
            </a:r>
            <a:r>
              <a:rPr lang="en-US" b="1" dirty="0" smtClean="0"/>
              <a:t>Somewhat.</a:t>
            </a:r>
            <a:endParaRPr lang="en-US" b="1" dirty="0"/>
          </a:p>
        </p:txBody>
      </p:sp>
    </p:spTree>
    <p:extLst>
      <p:ext uri="{BB962C8B-B14F-4D97-AF65-F5344CB8AC3E}">
        <p14:creationId xmlns:p14="http://schemas.microsoft.com/office/powerpoint/2010/main" val="278835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Social Media</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47800"/>
            <a:ext cx="8050085" cy="4525963"/>
          </a:xfrm>
        </p:spPr>
      </p:pic>
    </p:spTree>
    <p:extLst>
      <p:ext uri="{BB962C8B-B14F-4D97-AF65-F5344CB8AC3E}">
        <p14:creationId xmlns:p14="http://schemas.microsoft.com/office/powerpoint/2010/main" val="177226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Social Media</a:t>
            </a:r>
            <a:endParaRPr lang="en-US" dirty="0"/>
          </a:p>
        </p:txBody>
      </p:sp>
      <p:sp>
        <p:nvSpPr>
          <p:cNvPr id="8" name="Content Placeholder 7"/>
          <p:cNvSpPr>
            <a:spLocks noGrp="1"/>
          </p:cNvSpPr>
          <p:nvPr>
            <p:ph idx="1"/>
          </p:nvPr>
        </p:nvSpPr>
        <p:spPr/>
        <p:txBody>
          <a:bodyPr>
            <a:normAutofit/>
          </a:bodyPr>
          <a:lstStyle/>
          <a:p>
            <a:pPr marL="0" indent="0" algn="ctr">
              <a:buNone/>
            </a:pPr>
            <a:r>
              <a:rPr lang="en-US" dirty="0" smtClean="0"/>
              <a:t>Verdict: </a:t>
            </a:r>
            <a:r>
              <a:rPr lang="en-US" b="1" dirty="0" smtClean="0"/>
              <a:t>Not alone.</a:t>
            </a:r>
            <a:endParaRPr lang="en-US" b="1" dirty="0"/>
          </a:p>
        </p:txBody>
      </p:sp>
    </p:spTree>
    <p:extLst>
      <p:ext uri="{BB962C8B-B14F-4D97-AF65-F5344CB8AC3E}">
        <p14:creationId xmlns:p14="http://schemas.microsoft.com/office/powerpoint/2010/main" val="2621457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Changes in DC Culture</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752600"/>
            <a:ext cx="6629400" cy="3727195"/>
          </a:xfrm>
          <a:ln>
            <a:solidFill>
              <a:schemeClr val="tx1"/>
            </a:solidFill>
          </a:ln>
        </p:spPr>
      </p:pic>
    </p:spTree>
    <p:extLst>
      <p:ext uri="{BB962C8B-B14F-4D97-AF65-F5344CB8AC3E}">
        <p14:creationId xmlns:p14="http://schemas.microsoft.com/office/powerpoint/2010/main" val="278835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Changes in DC Culture</a:t>
            </a:r>
            <a:endParaRPr lang="en-US" dirty="0"/>
          </a:p>
        </p:txBody>
      </p:sp>
      <p:sp>
        <p:nvSpPr>
          <p:cNvPr id="8" name="Content Placeholder 7"/>
          <p:cNvSpPr>
            <a:spLocks noGrp="1"/>
          </p:cNvSpPr>
          <p:nvPr>
            <p:ph idx="1"/>
          </p:nvPr>
        </p:nvSpPr>
        <p:spPr/>
        <p:txBody>
          <a:bodyPr>
            <a:normAutofit/>
          </a:bodyPr>
          <a:lstStyle/>
          <a:p>
            <a:pPr marL="0" indent="0" algn="ctr">
              <a:buNone/>
            </a:pPr>
            <a:r>
              <a:rPr lang="en-US" dirty="0" smtClean="0"/>
              <a:t>Verdict: </a:t>
            </a:r>
            <a:r>
              <a:rPr lang="en-US" b="1" dirty="0" smtClean="0"/>
              <a:t>Yes.</a:t>
            </a:r>
            <a:endParaRPr lang="en-US" b="1" dirty="0"/>
          </a:p>
        </p:txBody>
      </p:sp>
    </p:spTree>
    <p:extLst>
      <p:ext uri="{BB962C8B-B14F-4D97-AF65-F5344CB8AC3E}">
        <p14:creationId xmlns:p14="http://schemas.microsoft.com/office/powerpoint/2010/main" val="1091025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C-SPAN / Sunshine Laws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417637"/>
            <a:ext cx="8046156" cy="4525963"/>
          </a:xfrm>
          <a:ln>
            <a:solidFill>
              <a:schemeClr val="tx1"/>
            </a:solidFill>
          </a:ln>
        </p:spPr>
      </p:pic>
    </p:spTree>
    <p:extLst>
      <p:ext uri="{BB962C8B-B14F-4D97-AF65-F5344CB8AC3E}">
        <p14:creationId xmlns:p14="http://schemas.microsoft.com/office/powerpoint/2010/main" val="27883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just get this out of the way.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95400"/>
            <a:ext cx="8337174" cy="4724399"/>
          </a:xfrm>
          <a:ln>
            <a:solidFill>
              <a:schemeClr val="tx1"/>
            </a:solidFill>
          </a:ln>
        </p:spPr>
      </p:pic>
    </p:spTree>
    <p:extLst>
      <p:ext uri="{BB962C8B-B14F-4D97-AF65-F5344CB8AC3E}">
        <p14:creationId xmlns:p14="http://schemas.microsoft.com/office/powerpoint/2010/main" val="33951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C-SPAN / Sunshine Laws</a:t>
            </a:r>
            <a:endParaRPr lang="en-US" dirty="0"/>
          </a:p>
        </p:txBody>
      </p:sp>
      <p:sp>
        <p:nvSpPr>
          <p:cNvPr id="8" name="Content Placeholder 7"/>
          <p:cNvSpPr>
            <a:spLocks noGrp="1"/>
          </p:cNvSpPr>
          <p:nvPr>
            <p:ph idx="1"/>
          </p:nvPr>
        </p:nvSpPr>
        <p:spPr/>
        <p:txBody>
          <a:bodyPr>
            <a:normAutofit/>
          </a:bodyPr>
          <a:lstStyle/>
          <a:p>
            <a:pPr marL="0" indent="0" algn="ctr">
              <a:buNone/>
            </a:pPr>
            <a:r>
              <a:rPr lang="en-US" dirty="0" smtClean="0"/>
              <a:t>Verdict: </a:t>
            </a:r>
            <a:r>
              <a:rPr lang="en-US" b="1" dirty="0" smtClean="0"/>
              <a:t>Yes.</a:t>
            </a:r>
            <a:endParaRPr lang="en-US" b="1" dirty="0"/>
          </a:p>
        </p:txBody>
      </p:sp>
    </p:spTree>
    <p:extLst>
      <p:ext uri="{BB962C8B-B14F-4D97-AF65-F5344CB8AC3E}">
        <p14:creationId xmlns:p14="http://schemas.microsoft.com/office/powerpoint/2010/main" val="3225696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Change Minds?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524000"/>
            <a:ext cx="2938701" cy="4525963"/>
          </a:xfrm>
          <a:ln>
            <a:solidFill>
              <a:schemeClr val="tx1"/>
            </a:solidFill>
          </a:ln>
        </p:spPr>
      </p:pic>
      <p:sp>
        <p:nvSpPr>
          <p:cNvPr id="5" name="TextBox 4"/>
          <p:cNvSpPr txBox="1"/>
          <p:nvPr/>
        </p:nvSpPr>
        <p:spPr>
          <a:xfrm>
            <a:off x="4876800" y="1828800"/>
            <a:ext cx="3124200" cy="1200329"/>
          </a:xfrm>
          <a:prstGeom prst="rect">
            <a:avLst/>
          </a:prstGeom>
          <a:noFill/>
        </p:spPr>
        <p:txBody>
          <a:bodyPr wrap="square" rtlCol="0">
            <a:spAutoFit/>
          </a:bodyPr>
          <a:lstStyle/>
          <a:p>
            <a:pPr algn="ctr"/>
            <a:r>
              <a:rPr lang="en-US" dirty="0" smtClean="0"/>
              <a:t>Read this book and/or watch Jonathan </a:t>
            </a:r>
            <a:r>
              <a:rPr lang="en-US" dirty="0" err="1" smtClean="0"/>
              <a:t>Haidt’s</a:t>
            </a:r>
            <a:r>
              <a:rPr lang="en-US" dirty="0" smtClean="0"/>
              <a:t> TED Talk, “The Moral Roots of Liberals &amp; Conservatives”</a:t>
            </a:r>
            <a:endParaRPr lang="en-US" dirty="0"/>
          </a:p>
        </p:txBody>
      </p:sp>
    </p:spTree>
    <p:extLst>
      <p:ext uri="{BB962C8B-B14F-4D97-AF65-F5344CB8AC3E}">
        <p14:creationId xmlns:p14="http://schemas.microsoft.com/office/powerpoint/2010/main" val="3982971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524000"/>
            <a:ext cx="7319848" cy="4114800"/>
          </a:xfrm>
          <a:ln>
            <a:solidFill>
              <a:schemeClr val="tx1"/>
            </a:solidFill>
          </a:ln>
        </p:spPr>
      </p:pic>
    </p:spTree>
    <p:extLst>
      <p:ext uri="{BB962C8B-B14F-4D97-AF65-F5344CB8AC3E}">
        <p14:creationId xmlns:p14="http://schemas.microsoft.com/office/powerpoint/2010/main" val="3767593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My Biases</a:t>
            </a:r>
            <a:endParaRPr lang="en-US" b="1" dirty="0"/>
          </a:p>
        </p:txBody>
      </p:sp>
      <p:sp>
        <p:nvSpPr>
          <p:cNvPr id="3" name="Content Placeholder 2"/>
          <p:cNvSpPr>
            <a:spLocks noGrp="1"/>
          </p:cNvSpPr>
          <p:nvPr>
            <p:ph idx="1"/>
          </p:nvPr>
        </p:nvSpPr>
        <p:spPr>
          <a:xfrm>
            <a:off x="457200" y="1066800"/>
            <a:ext cx="8229600" cy="5638800"/>
          </a:xfrm>
        </p:spPr>
        <p:txBody>
          <a:bodyPr>
            <a:normAutofit fontScale="92500" lnSpcReduction="10000"/>
          </a:bodyPr>
          <a:lstStyle/>
          <a:p>
            <a:r>
              <a:rPr lang="en-US" dirty="0" smtClean="0"/>
              <a:t>The terms “</a:t>
            </a:r>
            <a:r>
              <a:rPr lang="en-US" b="1" dirty="0" smtClean="0"/>
              <a:t>liberal</a:t>
            </a:r>
            <a:r>
              <a:rPr lang="en-US" dirty="0" smtClean="0"/>
              <a:t>” and “</a:t>
            </a:r>
            <a:r>
              <a:rPr lang="en-US" b="1" dirty="0" smtClean="0"/>
              <a:t>conservative</a:t>
            </a:r>
            <a:r>
              <a:rPr lang="en-US" dirty="0" smtClean="0"/>
              <a:t>” are </a:t>
            </a:r>
            <a:r>
              <a:rPr lang="en-US" b="1" dirty="0" smtClean="0"/>
              <a:t>meaningful</a:t>
            </a:r>
            <a:r>
              <a:rPr lang="en-US" dirty="0" smtClean="0"/>
              <a:t> … and </a:t>
            </a:r>
            <a:r>
              <a:rPr lang="en-US" b="1" dirty="0" smtClean="0"/>
              <a:t>correlated</a:t>
            </a:r>
            <a:r>
              <a:rPr lang="en-US" dirty="0" smtClean="0"/>
              <a:t> with </a:t>
            </a:r>
            <a:r>
              <a:rPr lang="en-US" b="1" dirty="0" smtClean="0"/>
              <a:t>party</a:t>
            </a:r>
            <a:r>
              <a:rPr lang="en-US" dirty="0" smtClean="0"/>
              <a:t> preference.</a:t>
            </a:r>
          </a:p>
          <a:p>
            <a:r>
              <a:rPr lang="en-US" dirty="0" smtClean="0"/>
              <a:t>Ideology has substantial correlations with other </a:t>
            </a:r>
            <a:r>
              <a:rPr lang="en-US" b="1" dirty="0" smtClean="0"/>
              <a:t>personality</a:t>
            </a:r>
            <a:r>
              <a:rPr lang="en-US" dirty="0" smtClean="0"/>
              <a:t> and </a:t>
            </a:r>
            <a:r>
              <a:rPr lang="en-US" b="1" dirty="0" smtClean="0"/>
              <a:t>behavioral</a:t>
            </a:r>
            <a:r>
              <a:rPr lang="en-US" dirty="0" smtClean="0"/>
              <a:t> attributes.</a:t>
            </a:r>
          </a:p>
          <a:p>
            <a:r>
              <a:rPr lang="en-US" dirty="0" smtClean="0"/>
              <a:t>Polarization isn’t </a:t>
            </a:r>
            <a:r>
              <a:rPr lang="en-US" b="1" dirty="0" smtClean="0"/>
              <a:t>necessarily</a:t>
            </a:r>
            <a:r>
              <a:rPr lang="en-US" dirty="0" smtClean="0"/>
              <a:t> </a:t>
            </a:r>
            <a:r>
              <a:rPr lang="en-US" b="1" dirty="0" smtClean="0"/>
              <a:t>bad</a:t>
            </a:r>
            <a:r>
              <a:rPr lang="en-US" dirty="0" smtClean="0"/>
              <a:t>…</a:t>
            </a:r>
          </a:p>
          <a:p>
            <a:r>
              <a:rPr lang="en-US" dirty="0" smtClean="0"/>
              <a:t>… yet, our current brand of polarization is </a:t>
            </a:r>
            <a:r>
              <a:rPr lang="en-US" b="1" dirty="0" smtClean="0"/>
              <a:t>counter-productive</a:t>
            </a:r>
            <a:r>
              <a:rPr lang="en-US" dirty="0" smtClean="0"/>
              <a:t>, and it may even be </a:t>
            </a:r>
            <a:r>
              <a:rPr lang="en-US" b="1" dirty="0" smtClean="0"/>
              <a:t>harmful</a:t>
            </a:r>
            <a:r>
              <a:rPr lang="en-US" dirty="0" smtClean="0"/>
              <a:t>.</a:t>
            </a:r>
          </a:p>
          <a:p>
            <a:r>
              <a:rPr lang="en-US" dirty="0" smtClean="0"/>
              <a:t>Government works best when those who devote their full-time attention to governing have the </a:t>
            </a:r>
            <a:r>
              <a:rPr lang="en-US" b="1" dirty="0" smtClean="0"/>
              <a:t>ability to make tough decisions </a:t>
            </a:r>
            <a:r>
              <a:rPr lang="en-US" dirty="0" smtClean="0"/>
              <a:t>the public may not understand or agree with.</a:t>
            </a:r>
            <a:endParaRPr lang="en-US" dirty="0"/>
          </a:p>
        </p:txBody>
      </p:sp>
    </p:spTree>
    <p:extLst>
      <p:ext uri="{BB962C8B-B14F-4D97-AF65-F5344CB8AC3E}">
        <p14:creationId xmlns:p14="http://schemas.microsoft.com/office/powerpoint/2010/main" val="180640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War?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524000"/>
            <a:ext cx="3105480" cy="4495800"/>
          </a:xfrm>
          <a:ln>
            <a:solidFill>
              <a:schemeClr val="tx1"/>
            </a:solidFill>
          </a:ln>
        </p:spPr>
      </p:pic>
      <p:sp>
        <p:nvSpPr>
          <p:cNvPr id="5" name="Content Placeholder 2"/>
          <p:cNvSpPr txBox="1">
            <a:spLocks/>
          </p:cNvSpPr>
          <p:nvPr/>
        </p:nvSpPr>
        <p:spPr>
          <a:xfrm>
            <a:off x="4583151" y="1676400"/>
            <a:ext cx="41148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pPr>
            <a:r>
              <a:rPr lang="en-US" sz="2400" dirty="0" smtClean="0"/>
              <a:t>We are </a:t>
            </a:r>
            <a:r>
              <a:rPr lang="en-US" sz="2400" b="1" dirty="0" smtClean="0"/>
              <a:t>closely</a:t>
            </a:r>
            <a:r>
              <a:rPr lang="en-US" sz="2400" dirty="0" smtClean="0"/>
              <a:t> divided, not </a:t>
            </a:r>
            <a:r>
              <a:rPr lang="en-US" sz="2400" b="1" dirty="0" smtClean="0"/>
              <a:t>deeply</a:t>
            </a:r>
            <a:r>
              <a:rPr lang="en-US" sz="2400" dirty="0" smtClean="0"/>
              <a:t> divided.</a:t>
            </a:r>
          </a:p>
          <a:p>
            <a:pPr marL="514350" indent="-514350">
              <a:buFont typeface="+mj-lt"/>
              <a:buAutoNum type="arabicParenR"/>
            </a:pPr>
            <a:r>
              <a:rPr lang="en-US" sz="2400" dirty="0" smtClean="0"/>
              <a:t>It’s the </a:t>
            </a:r>
            <a:r>
              <a:rPr lang="en-US" sz="2400" b="1" dirty="0" smtClean="0"/>
              <a:t>ACTIVISTS </a:t>
            </a:r>
            <a:r>
              <a:rPr lang="en-US" sz="2400" dirty="0" smtClean="0"/>
              <a:t>who</a:t>
            </a:r>
            <a:r>
              <a:rPr lang="en-US" sz="2400" b="1" dirty="0" smtClean="0"/>
              <a:t> </a:t>
            </a:r>
            <a:r>
              <a:rPr lang="en-US" sz="2400" dirty="0" smtClean="0"/>
              <a:t>are polarized, not ordinary Americans.</a:t>
            </a:r>
            <a:endParaRPr lang="en-US" sz="2400" b="1" dirty="0" smtClean="0"/>
          </a:p>
          <a:p>
            <a:pPr marL="514350" indent="-514350">
              <a:buFont typeface="+mj-lt"/>
              <a:buAutoNum type="arabicParenR"/>
            </a:pPr>
            <a:r>
              <a:rPr lang="en-US" sz="2400" dirty="0" smtClean="0"/>
              <a:t>The news media tend to emphasize conflict and political elites.</a:t>
            </a:r>
          </a:p>
          <a:p>
            <a:pPr marL="514350" indent="-514350">
              <a:buFont typeface="+mj-lt"/>
              <a:buAutoNum type="arabicParenR"/>
            </a:pPr>
            <a:r>
              <a:rPr lang="en-US" sz="2400" dirty="0" smtClean="0"/>
              <a:t>We confuse </a:t>
            </a:r>
            <a:r>
              <a:rPr lang="en-US" sz="2400" b="1" dirty="0" smtClean="0"/>
              <a:t>choices</a:t>
            </a:r>
            <a:r>
              <a:rPr lang="en-US" sz="2400" dirty="0" smtClean="0"/>
              <a:t> with</a:t>
            </a:r>
            <a:r>
              <a:rPr lang="en-US" sz="2400" b="1" dirty="0"/>
              <a:t> </a:t>
            </a:r>
            <a:r>
              <a:rPr lang="en-US" sz="2400" b="1" dirty="0" smtClean="0"/>
              <a:t>preferences</a:t>
            </a:r>
            <a:r>
              <a:rPr lang="en-US" sz="2400" dirty="0" smtClean="0"/>
              <a:t>.</a:t>
            </a:r>
            <a:endParaRPr lang="en-US" sz="2400" dirty="0"/>
          </a:p>
        </p:txBody>
      </p:sp>
    </p:spTree>
    <p:extLst>
      <p:ext uri="{BB962C8B-B14F-4D97-AF65-F5344CB8AC3E}">
        <p14:creationId xmlns:p14="http://schemas.microsoft.com/office/powerpoint/2010/main" val="163604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Seven </a:t>
            </a:r>
            <a:r>
              <a:rPr lang="en-US" b="1" dirty="0" smtClean="0"/>
              <a:t>Reasons</a:t>
            </a:r>
            <a:endParaRPr lang="en-US" b="1" dirty="0"/>
          </a:p>
        </p:txBody>
      </p:sp>
      <p:sp>
        <p:nvSpPr>
          <p:cNvPr id="3" name="Content Placeholder 2"/>
          <p:cNvSpPr>
            <a:spLocks noGrp="1"/>
          </p:cNvSpPr>
          <p:nvPr>
            <p:ph idx="1"/>
          </p:nvPr>
        </p:nvSpPr>
        <p:spPr>
          <a:xfrm>
            <a:off x="457200" y="1524000"/>
            <a:ext cx="8229600" cy="4876800"/>
          </a:xfrm>
        </p:spPr>
        <p:txBody>
          <a:bodyPr>
            <a:normAutofit/>
          </a:bodyPr>
          <a:lstStyle/>
          <a:p>
            <a:pPr marL="514350" indent="-514350">
              <a:buFont typeface="+mj-lt"/>
              <a:buAutoNum type="arabicParenR"/>
            </a:pPr>
            <a:r>
              <a:rPr lang="en-US" dirty="0" smtClean="0"/>
              <a:t>Gerrymandering</a:t>
            </a:r>
          </a:p>
          <a:p>
            <a:pPr marL="514350" indent="-514350">
              <a:buFont typeface="+mj-lt"/>
              <a:buAutoNum type="arabicParenR"/>
            </a:pPr>
            <a:r>
              <a:rPr lang="en-US" dirty="0"/>
              <a:t>Super PACs</a:t>
            </a:r>
          </a:p>
          <a:p>
            <a:pPr marL="514350" indent="-514350">
              <a:buFont typeface="+mj-lt"/>
              <a:buAutoNum type="arabicParenR"/>
            </a:pPr>
            <a:r>
              <a:rPr lang="en-US" dirty="0" smtClean="0"/>
              <a:t>Geographic </a:t>
            </a:r>
            <a:r>
              <a:rPr lang="en-US" dirty="0" smtClean="0"/>
              <a:t>sorting</a:t>
            </a:r>
          </a:p>
          <a:p>
            <a:pPr marL="514350" indent="-514350">
              <a:buFont typeface="+mj-lt"/>
              <a:buAutoNum type="arabicParenR"/>
            </a:pPr>
            <a:r>
              <a:rPr lang="en-US" dirty="0" smtClean="0"/>
              <a:t>Partisan </a:t>
            </a:r>
            <a:r>
              <a:rPr lang="en-US" dirty="0" smtClean="0"/>
              <a:t>news media</a:t>
            </a:r>
          </a:p>
          <a:p>
            <a:pPr marL="514350" indent="-514350">
              <a:buFont typeface="+mj-lt"/>
              <a:buAutoNum type="arabicParenR"/>
            </a:pPr>
            <a:r>
              <a:rPr lang="en-US" dirty="0" smtClean="0"/>
              <a:t>Social media</a:t>
            </a:r>
          </a:p>
          <a:p>
            <a:pPr marL="514350" indent="-514350">
              <a:buFont typeface="+mj-lt"/>
              <a:buAutoNum type="arabicParenR"/>
            </a:pPr>
            <a:r>
              <a:rPr lang="en-US" dirty="0" smtClean="0"/>
              <a:t>Changes in DC culture</a:t>
            </a:r>
          </a:p>
          <a:p>
            <a:pPr marL="514350" indent="-514350">
              <a:buFont typeface="+mj-lt"/>
              <a:buAutoNum type="arabicParenR"/>
            </a:pPr>
            <a:r>
              <a:rPr lang="en-US" dirty="0" smtClean="0"/>
              <a:t>C-SPAN / “sunshine” </a:t>
            </a:r>
            <a:br>
              <a:rPr lang="en-US" dirty="0" smtClean="0"/>
            </a:br>
            <a:r>
              <a:rPr lang="en-US" dirty="0" smtClean="0"/>
              <a:t>laws</a:t>
            </a:r>
            <a:endParaRPr lang="en-US" dirty="0"/>
          </a:p>
          <a:p>
            <a:pPr marL="514350" indent="-514350">
              <a:buFont typeface="+mj-lt"/>
              <a:buAutoNum type="arabicParenR"/>
            </a:pPr>
            <a:endParaRPr lang="en-US" dirty="0"/>
          </a:p>
          <a:p>
            <a:pPr marL="514350" indent="-514350">
              <a:buFont typeface="+mj-lt"/>
              <a:buAutoNum type="arabicParenR"/>
            </a:pPr>
            <a:endParaRPr lang="en-US" dirty="0"/>
          </a:p>
          <a:p>
            <a:pPr marL="514350" indent="-514350">
              <a:buFont typeface="+mj-lt"/>
              <a:buAutoNum type="arabicParenR"/>
            </a:pPr>
            <a:endParaRPr lang="en-US" dirty="0"/>
          </a:p>
        </p:txBody>
      </p:sp>
    </p:spTree>
    <p:extLst>
      <p:ext uri="{BB962C8B-B14F-4D97-AF65-F5344CB8AC3E}">
        <p14:creationId xmlns:p14="http://schemas.microsoft.com/office/powerpoint/2010/main" val="3345353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First Gerrymander</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752600"/>
            <a:ext cx="3695570" cy="3733800"/>
          </a:xfrm>
        </p:spPr>
      </p:pic>
    </p:spTree>
    <p:extLst>
      <p:ext uri="{BB962C8B-B14F-4D97-AF65-F5344CB8AC3E}">
        <p14:creationId xmlns:p14="http://schemas.microsoft.com/office/powerpoint/2010/main" val="174303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Gerrymandering Today</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41437"/>
            <a:ext cx="7995867" cy="4525963"/>
          </a:xfrm>
        </p:spPr>
      </p:pic>
      <p:sp>
        <p:nvSpPr>
          <p:cNvPr id="3" name="TextBox 2"/>
          <p:cNvSpPr txBox="1"/>
          <p:nvPr/>
        </p:nvSpPr>
        <p:spPr>
          <a:xfrm>
            <a:off x="1600200" y="6368534"/>
            <a:ext cx="6523774" cy="369332"/>
          </a:xfrm>
          <a:prstGeom prst="rect">
            <a:avLst/>
          </a:prstGeom>
          <a:noFill/>
        </p:spPr>
        <p:txBody>
          <a:bodyPr wrap="none" rtlCol="0">
            <a:spAutoFit/>
          </a:bodyPr>
          <a:lstStyle/>
          <a:p>
            <a:r>
              <a:rPr lang="en-US" dirty="0"/>
              <a:t>If time: </a:t>
            </a:r>
            <a:r>
              <a:rPr lang="en-US" dirty="0">
                <a:hlinkClick r:id="rId4"/>
              </a:rPr>
              <a:t>https://</a:t>
            </a:r>
            <a:r>
              <a:rPr lang="en-US" dirty="0" smtClean="0">
                <a:hlinkClick r:id="rId4"/>
              </a:rPr>
              <a:t>www.youtube.com/watch?v=Mky11UJb9AY</a:t>
            </a:r>
            <a:r>
              <a:rPr lang="en-US" dirty="0" smtClean="0"/>
              <a:t> (5 mins)</a:t>
            </a:r>
            <a:endParaRPr lang="en-US" dirty="0"/>
          </a:p>
        </p:txBody>
      </p:sp>
    </p:spTree>
    <p:extLst>
      <p:ext uri="{BB962C8B-B14F-4D97-AF65-F5344CB8AC3E}">
        <p14:creationId xmlns:p14="http://schemas.microsoft.com/office/powerpoint/2010/main" val="1772261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Gerrymandering</a:t>
            </a:r>
            <a:endParaRPr lang="en-US" dirty="0"/>
          </a:p>
        </p:txBody>
      </p:sp>
      <p:sp>
        <p:nvSpPr>
          <p:cNvPr id="8" name="Content Placeholder 7"/>
          <p:cNvSpPr>
            <a:spLocks noGrp="1"/>
          </p:cNvSpPr>
          <p:nvPr>
            <p:ph idx="1"/>
          </p:nvPr>
        </p:nvSpPr>
        <p:spPr/>
        <p:txBody>
          <a:bodyPr>
            <a:normAutofit/>
          </a:bodyPr>
          <a:lstStyle/>
          <a:p>
            <a:pPr marL="0" indent="0" algn="ctr">
              <a:buNone/>
            </a:pPr>
            <a:endParaRPr lang="en-US" dirty="0" smtClean="0"/>
          </a:p>
          <a:p>
            <a:pPr marL="0" indent="0" algn="ctr">
              <a:buNone/>
            </a:pPr>
            <a:r>
              <a:rPr lang="en-US" dirty="0" smtClean="0"/>
              <a:t>Verdict: </a:t>
            </a:r>
            <a:r>
              <a:rPr lang="en-US" b="1" dirty="0" smtClean="0"/>
              <a:t>No!</a:t>
            </a:r>
            <a:endParaRPr lang="en-US" b="1" dirty="0"/>
          </a:p>
        </p:txBody>
      </p:sp>
    </p:spTree>
    <p:extLst>
      <p:ext uri="{BB962C8B-B14F-4D97-AF65-F5344CB8AC3E}">
        <p14:creationId xmlns:p14="http://schemas.microsoft.com/office/powerpoint/2010/main" val="2788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Super PACs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6642" y="1341437"/>
            <a:ext cx="5730715" cy="4525963"/>
          </a:xfrm>
          <a:ln>
            <a:solidFill>
              <a:schemeClr val="tx1"/>
            </a:solidFill>
          </a:ln>
        </p:spPr>
      </p:pic>
    </p:spTree>
    <p:extLst>
      <p:ext uri="{BB962C8B-B14F-4D97-AF65-F5344CB8AC3E}">
        <p14:creationId xmlns:p14="http://schemas.microsoft.com/office/powerpoint/2010/main" val="17722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5F497A"/>
      </a:dk1>
      <a:lt1>
        <a:srgbClr val="CBCBFF"/>
      </a:lt1>
      <a:dk2>
        <a:srgbClr val="C0504D"/>
      </a:dk2>
      <a:lt2>
        <a:srgbClr val="F2DCDB"/>
      </a:lt2>
      <a:accent1>
        <a:srgbClr val="0000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1586</Words>
  <Application>Microsoft Office PowerPoint</Application>
  <PresentationFormat>On-screen Show (4:3)</PresentationFormat>
  <Paragraphs>150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Seven Reasons Our Politics  Seem So Polarized</vt:lpstr>
      <vt:lpstr>Let’s just get this out of the way.</vt:lpstr>
      <vt:lpstr>My Biases</vt:lpstr>
      <vt:lpstr>Culture War?</vt:lpstr>
      <vt:lpstr>Seven Reasons</vt:lpstr>
      <vt:lpstr>The First Gerrymander</vt:lpstr>
      <vt:lpstr>Gerrymandering Today</vt:lpstr>
      <vt:lpstr>Gerrymandering</vt:lpstr>
      <vt:lpstr>Super PACs</vt:lpstr>
      <vt:lpstr>Super PACs</vt:lpstr>
      <vt:lpstr>Geographic Sorting</vt:lpstr>
      <vt:lpstr>Geographic Sorting</vt:lpstr>
      <vt:lpstr>Partisan News Media</vt:lpstr>
      <vt:lpstr>Partisan News Media</vt:lpstr>
      <vt:lpstr>Social Media</vt:lpstr>
      <vt:lpstr>Social Media</vt:lpstr>
      <vt:lpstr>Changes in DC Culture</vt:lpstr>
      <vt:lpstr>Changes in DC Culture</vt:lpstr>
      <vt:lpstr>C-SPAN / Sunshine Laws</vt:lpstr>
      <vt:lpstr>C-SPAN / Sunshine Laws</vt:lpstr>
      <vt:lpstr>Want to Change Minds?</vt:lpstr>
      <vt:lpstr>Concluding Thoughts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Reasons Our Politics  Seem So Polarized</dc:title>
  <dc:creator>Lizzie</dc:creator>
  <cp:lastModifiedBy>Lizzie</cp:lastModifiedBy>
  <cp:revision>16</cp:revision>
  <dcterms:created xsi:type="dcterms:W3CDTF">2016-06-10T12:04:55Z</dcterms:created>
  <dcterms:modified xsi:type="dcterms:W3CDTF">2016-06-15T02:27:17Z</dcterms:modified>
</cp:coreProperties>
</file>