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87" r:id="rId5"/>
    <p:sldMasterId id="2147483648" r:id="rId6"/>
    <p:sldMasterId id="2147483660" r:id="rId7"/>
  </p:sldMasterIdLst>
  <p:notesMasterIdLst>
    <p:notesMasterId r:id="rId41"/>
  </p:notesMasterIdLst>
  <p:sldIdLst>
    <p:sldId id="259" r:id="rId8"/>
    <p:sldId id="260" r:id="rId9"/>
    <p:sldId id="261" r:id="rId10"/>
    <p:sldId id="265" r:id="rId11"/>
    <p:sldId id="264" r:id="rId12"/>
    <p:sldId id="294" r:id="rId13"/>
    <p:sldId id="280" r:id="rId14"/>
    <p:sldId id="295" r:id="rId15"/>
    <p:sldId id="296" r:id="rId16"/>
    <p:sldId id="298" r:id="rId17"/>
    <p:sldId id="299" r:id="rId18"/>
    <p:sldId id="266" r:id="rId19"/>
    <p:sldId id="300" r:id="rId20"/>
    <p:sldId id="263" r:id="rId21"/>
    <p:sldId id="267" r:id="rId22"/>
    <p:sldId id="269" r:id="rId23"/>
    <p:sldId id="277" r:id="rId24"/>
    <p:sldId id="301" r:id="rId25"/>
    <p:sldId id="268" r:id="rId26"/>
    <p:sldId id="278" r:id="rId27"/>
    <p:sldId id="262" r:id="rId28"/>
    <p:sldId id="276" r:id="rId29"/>
    <p:sldId id="282" r:id="rId30"/>
    <p:sldId id="286" r:id="rId31"/>
    <p:sldId id="287" r:id="rId32"/>
    <p:sldId id="288" r:id="rId33"/>
    <p:sldId id="289" r:id="rId34"/>
    <p:sldId id="290" r:id="rId35"/>
    <p:sldId id="291" r:id="rId36"/>
    <p:sldId id="293" r:id="rId37"/>
    <p:sldId id="272" r:id="rId38"/>
    <p:sldId id="273" r:id="rId39"/>
    <p:sldId id="275"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664" dt="2021-05-06T14:22:17.614"/>
    <p1510:client id="{2A3D387C-EEA5-E771-EDE9-5E9E032327EA}" v="4846" dt="2021-05-06T02:50:16.653"/>
    <p1510:client id="{4023C759-1998-1483-EC1E-E90B5AEB5F68}" v="2" dt="2021-05-06T04:34:26.831"/>
    <p1510:client id="{52E8C49F-90FE-C000-0D3E-92B221E47934}" v="1" dt="2021-05-05T11:54:45.855"/>
    <p1510:client id="{59331488-DD2E-96BD-6D11-94C2BC983633}" v="14" dt="2021-05-06T04:30:06.099"/>
    <p1510:client id="{7F5B072C-FE8E-6683-744E-02624E08E7E7}" v="163" dt="2021-05-05T22:00:13.357"/>
    <p1510:client id="{90DCD37D-3A6D-6FFC-3363-69B7549D53AD}" v="22" dt="2021-05-05T19:33:30.731"/>
    <p1510:client id="{A970BA4A-E104-3601-1EB0-1FCD6397D512}" v="83" dt="2021-05-06T17:02:12.875"/>
    <p1510:client id="{BE37BAF9-E70D-493C-BC6D-24FE6A0F0408}" v="105" dt="2021-05-05T15:43:02.167"/>
    <p1510:client id="{F1E5A60F-B920-089C-9CC4-497AE0FBFEC5}" v="1947" dt="2021-05-06T04:23:35.395"/>
    <p1510:client id="{F5570E39-C3D4-48B4-84B6-F62BF668436A}" v="23" dt="2021-05-06T04:30:28.981"/>
    <p1510:client id="{FD6CC8C2-45DE-5D94-2573-5A389ED2AF67}" v="86" dt="2021-05-05T15:38:33.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40CC1-5A39-41EC-B309-FF114B4450F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5FF7909-4AC0-48AD-ABFE-31B145EDF133}">
      <dgm:prSet/>
      <dgm:spPr/>
      <dgm:t>
        <a:bodyPr/>
        <a:lstStyle/>
        <a:p>
          <a:pPr>
            <a:lnSpc>
              <a:spcPct val="100000"/>
            </a:lnSpc>
          </a:pPr>
          <a:r>
            <a:rPr lang="en-US" b="1"/>
            <a:t>Contracts</a:t>
          </a:r>
          <a:endParaRPr lang="en-US"/>
        </a:p>
      </dgm:t>
    </dgm:pt>
    <dgm:pt modelId="{2A49D4A8-A003-48C6-8B29-6B3824707F53}" type="parTrans" cxnId="{1E7F1520-61A9-4814-B56F-BB9B6740628D}">
      <dgm:prSet/>
      <dgm:spPr/>
      <dgm:t>
        <a:bodyPr/>
        <a:lstStyle/>
        <a:p>
          <a:endParaRPr lang="en-US"/>
        </a:p>
      </dgm:t>
    </dgm:pt>
    <dgm:pt modelId="{02B0D5EE-5C6E-4C33-9412-A09DADAC7FEC}" type="sibTrans" cxnId="{1E7F1520-61A9-4814-B56F-BB9B6740628D}">
      <dgm:prSet/>
      <dgm:spPr/>
      <dgm:t>
        <a:bodyPr/>
        <a:lstStyle/>
        <a:p>
          <a:endParaRPr lang="en-US"/>
        </a:p>
      </dgm:t>
    </dgm:pt>
    <dgm:pt modelId="{CAA7CEC5-7936-4ED9-816C-631AEC9CBF75}">
      <dgm:prSet/>
      <dgm:spPr/>
      <dgm:t>
        <a:bodyPr/>
        <a:lstStyle/>
        <a:p>
          <a:pPr>
            <a:lnSpc>
              <a:spcPct val="100000"/>
            </a:lnSpc>
          </a:pPr>
          <a:r>
            <a:rPr lang="en-US" b="1"/>
            <a:t>Learning Tools for Student Success</a:t>
          </a:r>
          <a:endParaRPr lang="en-US"/>
        </a:p>
      </dgm:t>
    </dgm:pt>
    <dgm:pt modelId="{DF1340C3-7928-46F8-84C8-C4DC1904B2B5}" type="parTrans" cxnId="{88A23863-B193-4109-A69F-986BE5DB0ABE}">
      <dgm:prSet/>
      <dgm:spPr/>
      <dgm:t>
        <a:bodyPr/>
        <a:lstStyle/>
        <a:p>
          <a:endParaRPr lang="en-US"/>
        </a:p>
      </dgm:t>
    </dgm:pt>
    <dgm:pt modelId="{D7751C73-1170-4080-86B0-CCF38CC04FF6}" type="sibTrans" cxnId="{88A23863-B193-4109-A69F-986BE5DB0ABE}">
      <dgm:prSet/>
      <dgm:spPr/>
      <dgm:t>
        <a:bodyPr/>
        <a:lstStyle/>
        <a:p>
          <a:endParaRPr lang="en-US"/>
        </a:p>
      </dgm:t>
    </dgm:pt>
    <dgm:pt modelId="{47D30B28-9499-43CA-BA90-D94CADB97078}">
      <dgm:prSet/>
      <dgm:spPr/>
      <dgm:t>
        <a:bodyPr/>
        <a:lstStyle/>
        <a:p>
          <a:pPr>
            <a:lnSpc>
              <a:spcPct val="100000"/>
            </a:lnSpc>
          </a:pPr>
          <a:r>
            <a:rPr lang="en-US" b="1"/>
            <a:t>Communication Devices</a:t>
          </a:r>
          <a:endParaRPr lang="en-US"/>
        </a:p>
      </dgm:t>
    </dgm:pt>
    <dgm:pt modelId="{232D4A96-A05A-45FF-828F-7E8E9B4166A6}" type="parTrans" cxnId="{B160FE28-591E-4720-A8F0-38D22E6EC198}">
      <dgm:prSet/>
      <dgm:spPr/>
      <dgm:t>
        <a:bodyPr/>
        <a:lstStyle/>
        <a:p>
          <a:endParaRPr lang="en-US"/>
        </a:p>
      </dgm:t>
    </dgm:pt>
    <dgm:pt modelId="{5DC32CD2-422C-4884-B126-307470207179}" type="sibTrans" cxnId="{B160FE28-591E-4720-A8F0-38D22E6EC198}">
      <dgm:prSet/>
      <dgm:spPr/>
      <dgm:t>
        <a:bodyPr/>
        <a:lstStyle/>
        <a:p>
          <a:endParaRPr lang="en-US"/>
        </a:p>
      </dgm:t>
    </dgm:pt>
    <dgm:pt modelId="{EEB82CA3-281D-416B-BEF0-53731CDC31BD}" type="pres">
      <dgm:prSet presAssocID="{E5640CC1-5A39-41EC-B309-FF114B4450FD}" presName="root" presStyleCnt="0">
        <dgm:presLayoutVars>
          <dgm:dir/>
          <dgm:resizeHandles val="exact"/>
        </dgm:presLayoutVars>
      </dgm:prSet>
      <dgm:spPr/>
    </dgm:pt>
    <dgm:pt modelId="{451B619B-B1DC-4794-BA87-F9B34160B128}" type="pres">
      <dgm:prSet presAssocID="{55FF7909-4AC0-48AD-ABFE-31B145EDF133}" presName="compNode" presStyleCnt="0"/>
      <dgm:spPr/>
    </dgm:pt>
    <dgm:pt modelId="{4BADB0E8-AFBD-436B-85A0-4824BB8E02F3}" type="pres">
      <dgm:prSet presAssocID="{55FF7909-4AC0-48AD-ABFE-31B145EDF1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8C16DD35-9829-4844-BEFA-19747E016761}" type="pres">
      <dgm:prSet presAssocID="{55FF7909-4AC0-48AD-ABFE-31B145EDF133}" presName="spaceRect" presStyleCnt="0"/>
      <dgm:spPr/>
    </dgm:pt>
    <dgm:pt modelId="{342E91F7-0DF0-4C0B-85FC-CCF43EA49A3A}" type="pres">
      <dgm:prSet presAssocID="{55FF7909-4AC0-48AD-ABFE-31B145EDF133}" presName="textRect" presStyleLbl="revTx" presStyleIdx="0" presStyleCnt="3">
        <dgm:presLayoutVars>
          <dgm:chMax val="1"/>
          <dgm:chPref val="1"/>
        </dgm:presLayoutVars>
      </dgm:prSet>
      <dgm:spPr/>
    </dgm:pt>
    <dgm:pt modelId="{AAE140CF-49A4-4D07-A9BB-83DA3AED292E}" type="pres">
      <dgm:prSet presAssocID="{02B0D5EE-5C6E-4C33-9412-A09DADAC7FEC}" presName="sibTrans" presStyleCnt="0"/>
      <dgm:spPr/>
    </dgm:pt>
    <dgm:pt modelId="{60FE9042-3622-495E-A08B-CA442F0BC114}" type="pres">
      <dgm:prSet presAssocID="{CAA7CEC5-7936-4ED9-816C-631AEC9CBF75}" presName="compNode" presStyleCnt="0"/>
      <dgm:spPr/>
    </dgm:pt>
    <dgm:pt modelId="{2B0535BE-06B0-4A28-8087-C2AB070BAB2A}" type="pres">
      <dgm:prSet presAssocID="{CAA7CEC5-7936-4ED9-816C-631AEC9CBF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AAC9732A-5BC6-4E8E-9A6F-FD9F11C99636}" type="pres">
      <dgm:prSet presAssocID="{CAA7CEC5-7936-4ED9-816C-631AEC9CBF75}" presName="spaceRect" presStyleCnt="0"/>
      <dgm:spPr/>
    </dgm:pt>
    <dgm:pt modelId="{6FC15E52-00AF-4661-A275-E22ACA64EAA8}" type="pres">
      <dgm:prSet presAssocID="{CAA7CEC5-7936-4ED9-816C-631AEC9CBF75}" presName="textRect" presStyleLbl="revTx" presStyleIdx="1" presStyleCnt="3">
        <dgm:presLayoutVars>
          <dgm:chMax val="1"/>
          <dgm:chPref val="1"/>
        </dgm:presLayoutVars>
      </dgm:prSet>
      <dgm:spPr/>
    </dgm:pt>
    <dgm:pt modelId="{54EE7893-FF0D-4877-8353-A695D87872A4}" type="pres">
      <dgm:prSet presAssocID="{D7751C73-1170-4080-86B0-CCF38CC04FF6}" presName="sibTrans" presStyleCnt="0"/>
      <dgm:spPr/>
    </dgm:pt>
    <dgm:pt modelId="{1AE85B7E-DEF3-449E-8275-29279EB64194}" type="pres">
      <dgm:prSet presAssocID="{47D30B28-9499-43CA-BA90-D94CADB97078}" presName="compNode" presStyleCnt="0"/>
      <dgm:spPr/>
    </dgm:pt>
    <dgm:pt modelId="{B9D83F7F-4325-4DCE-9792-57D5D82E8E30}" type="pres">
      <dgm:prSet presAssocID="{47D30B28-9499-43CA-BA90-D94CADB970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0BD57874-50A0-4306-A4B7-062F80AC496B}" type="pres">
      <dgm:prSet presAssocID="{47D30B28-9499-43CA-BA90-D94CADB97078}" presName="spaceRect" presStyleCnt="0"/>
      <dgm:spPr/>
    </dgm:pt>
    <dgm:pt modelId="{ADF51ED6-98AA-4B0D-8D2B-8ACED1BDCD36}" type="pres">
      <dgm:prSet presAssocID="{47D30B28-9499-43CA-BA90-D94CADB97078}" presName="textRect" presStyleLbl="revTx" presStyleIdx="2" presStyleCnt="3">
        <dgm:presLayoutVars>
          <dgm:chMax val="1"/>
          <dgm:chPref val="1"/>
        </dgm:presLayoutVars>
      </dgm:prSet>
      <dgm:spPr/>
    </dgm:pt>
  </dgm:ptLst>
  <dgm:cxnLst>
    <dgm:cxn modelId="{CA37961E-FFA1-4D69-B9F4-7BB47DE90F50}" type="presOf" srcId="{55FF7909-4AC0-48AD-ABFE-31B145EDF133}" destId="{342E91F7-0DF0-4C0B-85FC-CCF43EA49A3A}" srcOrd="0" destOrd="0" presId="urn:microsoft.com/office/officeart/2018/2/layout/IconLabelList"/>
    <dgm:cxn modelId="{1E7F1520-61A9-4814-B56F-BB9B6740628D}" srcId="{E5640CC1-5A39-41EC-B309-FF114B4450FD}" destId="{55FF7909-4AC0-48AD-ABFE-31B145EDF133}" srcOrd="0" destOrd="0" parTransId="{2A49D4A8-A003-48C6-8B29-6B3824707F53}" sibTransId="{02B0D5EE-5C6E-4C33-9412-A09DADAC7FEC}"/>
    <dgm:cxn modelId="{B160FE28-591E-4720-A8F0-38D22E6EC198}" srcId="{E5640CC1-5A39-41EC-B309-FF114B4450FD}" destId="{47D30B28-9499-43CA-BA90-D94CADB97078}" srcOrd="2" destOrd="0" parTransId="{232D4A96-A05A-45FF-828F-7E8E9B4166A6}" sibTransId="{5DC32CD2-422C-4884-B126-307470207179}"/>
    <dgm:cxn modelId="{8A0B2239-C81E-4FF4-A9E4-86EC218B4DA0}" type="presOf" srcId="{CAA7CEC5-7936-4ED9-816C-631AEC9CBF75}" destId="{6FC15E52-00AF-4661-A275-E22ACA64EAA8}" srcOrd="0" destOrd="0" presId="urn:microsoft.com/office/officeart/2018/2/layout/IconLabelList"/>
    <dgm:cxn modelId="{88A23863-B193-4109-A69F-986BE5DB0ABE}" srcId="{E5640CC1-5A39-41EC-B309-FF114B4450FD}" destId="{CAA7CEC5-7936-4ED9-816C-631AEC9CBF75}" srcOrd="1" destOrd="0" parTransId="{DF1340C3-7928-46F8-84C8-C4DC1904B2B5}" sibTransId="{D7751C73-1170-4080-86B0-CCF38CC04FF6}"/>
    <dgm:cxn modelId="{AD9D2F8C-B8D4-4837-82A6-85D81F141AB0}" type="presOf" srcId="{47D30B28-9499-43CA-BA90-D94CADB97078}" destId="{ADF51ED6-98AA-4B0D-8D2B-8ACED1BDCD36}" srcOrd="0" destOrd="0" presId="urn:microsoft.com/office/officeart/2018/2/layout/IconLabelList"/>
    <dgm:cxn modelId="{2BAB8FF3-7D70-42F4-B830-73128020F59B}" type="presOf" srcId="{E5640CC1-5A39-41EC-B309-FF114B4450FD}" destId="{EEB82CA3-281D-416B-BEF0-53731CDC31BD}" srcOrd="0" destOrd="0" presId="urn:microsoft.com/office/officeart/2018/2/layout/IconLabelList"/>
    <dgm:cxn modelId="{F0B0FC04-A926-40F7-87D2-DB199C55D806}" type="presParOf" srcId="{EEB82CA3-281D-416B-BEF0-53731CDC31BD}" destId="{451B619B-B1DC-4794-BA87-F9B34160B128}" srcOrd="0" destOrd="0" presId="urn:microsoft.com/office/officeart/2018/2/layout/IconLabelList"/>
    <dgm:cxn modelId="{13BC17B9-BFAB-4605-92DB-EAC2BC939B09}" type="presParOf" srcId="{451B619B-B1DC-4794-BA87-F9B34160B128}" destId="{4BADB0E8-AFBD-436B-85A0-4824BB8E02F3}" srcOrd="0" destOrd="0" presId="urn:microsoft.com/office/officeart/2018/2/layout/IconLabelList"/>
    <dgm:cxn modelId="{9F9C2EC6-A6DF-467E-80BD-4608A19EA52F}" type="presParOf" srcId="{451B619B-B1DC-4794-BA87-F9B34160B128}" destId="{8C16DD35-9829-4844-BEFA-19747E016761}" srcOrd="1" destOrd="0" presId="urn:microsoft.com/office/officeart/2018/2/layout/IconLabelList"/>
    <dgm:cxn modelId="{C2116516-2DE2-43C8-80DC-C82BE76C587B}" type="presParOf" srcId="{451B619B-B1DC-4794-BA87-F9B34160B128}" destId="{342E91F7-0DF0-4C0B-85FC-CCF43EA49A3A}" srcOrd="2" destOrd="0" presId="urn:microsoft.com/office/officeart/2018/2/layout/IconLabelList"/>
    <dgm:cxn modelId="{0823A664-DE0A-4119-8497-B324C014609D}" type="presParOf" srcId="{EEB82CA3-281D-416B-BEF0-53731CDC31BD}" destId="{AAE140CF-49A4-4D07-A9BB-83DA3AED292E}" srcOrd="1" destOrd="0" presId="urn:microsoft.com/office/officeart/2018/2/layout/IconLabelList"/>
    <dgm:cxn modelId="{881B732E-75A4-4DE7-8E66-A329D65B9C28}" type="presParOf" srcId="{EEB82CA3-281D-416B-BEF0-53731CDC31BD}" destId="{60FE9042-3622-495E-A08B-CA442F0BC114}" srcOrd="2" destOrd="0" presId="urn:microsoft.com/office/officeart/2018/2/layout/IconLabelList"/>
    <dgm:cxn modelId="{D690D568-EB65-4543-8A60-E1BF00F6E11B}" type="presParOf" srcId="{60FE9042-3622-495E-A08B-CA442F0BC114}" destId="{2B0535BE-06B0-4A28-8087-C2AB070BAB2A}" srcOrd="0" destOrd="0" presId="urn:microsoft.com/office/officeart/2018/2/layout/IconLabelList"/>
    <dgm:cxn modelId="{74E8850D-5DB6-4235-81D2-59BCC672156A}" type="presParOf" srcId="{60FE9042-3622-495E-A08B-CA442F0BC114}" destId="{AAC9732A-5BC6-4E8E-9A6F-FD9F11C99636}" srcOrd="1" destOrd="0" presId="urn:microsoft.com/office/officeart/2018/2/layout/IconLabelList"/>
    <dgm:cxn modelId="{DF5FA0A3-BFED-49A3-ABC6-C8B050B4BDDD}" type="presParOf" srcId="{60FE9042-3622-495E-A08B-CA442F0BC114}" destId="{6FC15E52-00AF-4661-A275-E22ACA64EAA8}" srcOrd="2" destOrd="0" presId="urn:microsoft.com/office/officeart/2018/2/layout/IconLabelList"/>
    <dgm:cxn modelId="{EED1CEBB-667F-4187-8DD4-E46841E3EE3F}" type="presParOf" srcId="{EEB82CA3-281D-416B-BEF0-53731CDC31BD}" destId="{54EE7893-FF0D-4877-8353-A695D87872A4}" srcOrd="3" destOrd="0" presId="urn:microsoft.com/office/officeart/2018/2/layout/IconLabelList"/>
    <dgm:cxn modelId="{EAAD7A35-55FB-4A1C-9F4B-C010B32275AD}" type="presParOf" srcId="{EEB82CA3-281D-416B-BEF0-53731CDC31BD}" destId="{1AE85B7E-DEF3-449E-8275-29279EB64194}" srcOrd="4" destOrd="0" presId="urn:microsoft.com/office/officeart/2018/2/layout/IconLabelList"/>
    <dgm:cxn modelId="{EFE0BA44-3B73-4147-AEC2-D6ADBEF3CCB3}" type="presParOf" srcId="{1AE85B7E-DEF3-449E-8275-29279EB64194}" destId="{B9D83F7F-4325-4DCE-9792-57D5D82E8E30}" srcOrd="0" destOrd="0" presId="urn:microsoft.com/office/officeart/2018/2/layout/IconLabelList"/>
    <dgm:cxn modelId="{1AC8B325-927D-42A9-90DA-5C40F4A8679F}" type="presParOf" srcId="{1AE85B7E-DEF3-449E-8275-29279EB64194}" destId="{0BD57874-50A0-4306-A4B7-062F80AC496B}" srcOrd="1" destOrd="0" presId="urn:microsoft.com/office/officeart/2018/2/layout/IconLabelList"/>
    <dgm:cxn modelId="{B8875A11-6122-4303-AEA4-CC2E4BB6D60D}" type="presParOf" srcId="{1AE85B7E-DEF3-449E-8275-29279EB64194}" destId="{ADF51ED6-98AA-4B0D-8D2B-8ACED1BDCD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0DF61-348C-4EFD-9F33-20245471A70A}"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694E0AD1-5B07-46B6-8A96-2D99E342D23E}">
      <dgm:prSet/>
      <dgm:spPr/>
      <dgm:t>
        <a:bodyPr/>
        <a:lstStyle/>
        <a:p>
          <a:pPr>
            <a:defRPr cap="all"/>
          </a:pPr>
          <a:r>
            <a:rPr lang="en-US"/>
            <a:t> To make visible the use of language used in syllabi</a:t>
          </a:r>
        </a:p>
      </dgm:t>
    </dgm:pt>
    <dgm:pt modelId="{05C722F4-9C4F-4E69-91E7-3CE967F68173}" type="parTrans" cxnId="{9F45EF15-B958-49BD-9F1C-5D864AF1C547}">
      <dgm:prSet/>
      <dgm:spPr/>
      <dgm:t>
        <a:bodyPr/>
        <a:lstStyle/>
        <a:p>
          <a:endParaRPr lang="en-US"/>
        </a:p>
      </dgm:t>
    </dgm:pt>
    <dgm:pt modelId="{2F42651E-8272-416F-ACC8-ADDBAAE4BA20}" type="sibTrans" cxnId="{9F45EF15-B958-49BD-9F1C-5D864AF1C547}">
      <dgm:prSet/>
      <dgm:spPr/>
      <dgm:t>
        <a:bodyPr/>
        <a:lstStyle/>
        <a:p>
          <a:endParaRPr lang="en-US"/>
        </a:p>
      </dgm:t>
    </dgm:pt>
    <dgm:pt modelId="{5C822889-19EA-467A-83EA-7122048CB6A1}">
      <dgm:prSet/>
      <dgm:spPr/>
      <dgm:t>
        <a:bodyPr/>
        <a:lstStyle/>
        <a:p>
          <a:pPr>
            <a:defRPr cap="all"/>
          </a:pPr>
          <a:r>
            <a:rPr lang="en-US"/>
            <a:t>To make visible who syllabi are designed to serve</a:t>
          </a:r>
        </a:p>
      </dgm:t>
    </dgm:pt>
    <dgm:pt modelId="{03FF3202-FA6C-42B4-AF33-C9F6697F36EA}" type="parTrans" cxnId="{DC271EAE-4AD7-48E7-81DA-D0005FC2186F}">
      <dgm:prSet/>
      <dgm:spPr/>
      <dgm:t>
        <a:bodyPr/>
        <a:lstStyle/>
        <a:p>
          <a:endParaRPr lang="en-US"/>
        </a:p>
      </dgm:t>
    </dgm:pt>
    <dgm:pt modelId="{5B304400-B871-4568-B601-74640F27C893}" type="sibTrans" cxnId="{DC271EAE-4AD7-48E7-81DA-D0005FC2186F}">
      <dgm:prSet/>
      <dgm:spPr/>
      <dgm:t>
        <a:bodyPr/>
        <a:lstStyle/>
        <a:p>
          <a:endParaRPr lang="en-US"/>
        </a:p>
      </dgm:t>
    </dgm:pt>
    <dgm:pt modelId="{AB6664F2-4CF3-47C8-9FF0-20E60A9F16E0}">
      <dgm:prSet/>
      <dgm:spPr/>
      <dgm:t>
        <a:bodyPr/>
        <a:lstStyle/>
        <a:p>
          <a:pPr>
            <a:defRPr cap="all"/>
          </a:pPr>
          <a:r>
            <a:rPr lang="en-US"/>
            <a:t>To reflect upon the potential impact syllabi have on students</a:t>
          </a:r>
        </a:p>
      </dgm:t>
    </dgm:pt>
    <dgm:pt modelId="{81399672-4A7D-497C-8C41-364979DFDA9B}" type="parTrans" cxnId="{D1F32900-F5B1-4B73-8B40-E14D75FB9A8B}">
      <dgm:prSet/>
      <dgm:spPr/>
      <dgm:t>
        <a:bodyPr/>
        <a:lstStyle/>
        <a:p>
          <a:endParaRPr lang="en-US"/>
        </a:p>
      </dgm:t>
    </dgm:pt>
    <dgm:pt modelId="{10CECDA1-9E32-4266-95CA-AA463B284DC1}" type="sibTrans" cxnId="{D1F32900-F5B1-4B73-8B40-E14D75FB9A8B}">
      <dgm:prSet/>
      <dgm:spPr/>
      <dgm:t>
        <a:bodyPr/>
        <a:lstStyle/>
        <a:p>
          <a:endParaRPr lang="en-US"/>
        </a:p>
      </dgm:t>
    </dgm:pt>
    <dgm:pt modelId="{18852012-678B-45CE-B8C4-2559CDDCCD62}" type="pres">
      <dgm:prSet presAssocID="{A420DF61-348C-4EFD-9F33-20245471A70A}" presName="root" presStyleCnt="0">
        <dgm:presLayoutVars>
          <dgm:dir/>
          <dgm:resizeHandles val="exact"/>
        </dgm:presLayoutVars>
      </dgm:prSet>
      <dgm:spPr/>
    </dgm:pt>
    <dgm:pt modelId="{6EE7E6CE-8EE6-4E6B-AA24-228B683F51E0}" type="pres">
      <dgm:prSet presAssocID="{694E0AD1-5B07-46B6-8A96-2D99E342D23E}" presName="compNode" presStyleCnt="0"/>
      <dgm:spPr/>
    </dgm:pt>
    <dgm:pt modelId="{0FCD1E6F-7E16-4C69-84C9-70CC91C980E4}" type="pres">
      <dgm:prSet presAssocID="{694E0AD1-5B07-46B6-8A96-2D99E342D23E}" presName="iconBgRect" presStyleLbl="bgShp" presStyleIdx="0" presStyleCnt="3"/>
      <dgm:spPr/>
    </dgm:pt>
    <dgm:pt modelId="{6DA865F5-2B89-430C-ACE7-B0684AEE2860}" type="pres">
      <dgm:prSet presAssocID="{694E0AD1-5B07-46B6-8A96-2D99E342D2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7B561195-18AD-4F25-B090-267AA21BC115}" type="pres">
      <dgm:prSet presAssocID="{694E0AD1-5B07-46B6-8A96-2D99E342D23E}" presName="spaceRect" presStyleCnt="0"/>
      <dgm:spPr/>
    </dgm:pt>
    <dgm:pt modelId="{2ADF9E4C-BAD9-4FC2-82FB-CD69E08C8461}" type="pres">
      <dgm:prSet presAssocID="{694E0AD1-5B07-46B6-8A96-2D99E342D23E}" presName="textRect" presStyleLbl="revTx" presStyleIdx="0" presStyleCnt="3">
        <dgm:presLayoutVars>
          <dgm:chMax val="1"/>
          <dgm:chPref val="1"/>
        </dgm:presLayoutVars>
      </dgm:prSet>
      <dgm:spPr/>
    </dgm:pt>
    <dgm:pt modelId="{DF78B556-7320-4A5B-9908-8E795B4A8DB5}" type="pres">
      <dgm:prSet presAssocID="{2F42651E-8272-416F-ACC8-ADDBAAE4BA20}" presName="sibTrans" presStyleCnt="0"/>
      <dgm:spPr/>
    </dgm:pt>
    <dgm:pt modelId="{A6977604-16B7-4368-9019-87317031FA6A}" type="pres">
      <dgm:prSet presAssocID="{5C822889-19EA-467A-83EA-7122048CB6A1}" presName="compNode" presStyleCnt="0"/>
      <dgm:spPr/>
    </dgm:pt>
    <dgm:pt modelId="{61A80C65-CEAA-4144-B4BE-0D16BF14910B}" type="pres">
      <dgm:prSet presAssocID="{5C822889-19EA-467A-83EA-7122048CB6A1}" presName="iconBgRect" presStyleLbl="bgShp" presStyleIdx="1" presStyleCnt="3"/>
      <dgm:spPr/>
    </dgm:pt>
    <dgm:pt modelId="{9A1B8B7C-035E-4D3B-8891-88A457C0BA65}" type="pres">
      <dgm:prSet presAssocID="{5C822889-19EA-467A-83EA-7122048CB6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97CDF38-D8B1-48EF-9D97-99B5F14F103E}" type="pres">
      <dgm:prSet presAssocID="{5C822889-19EA-467A-83EA-7122048CB6A1}" presName="spaceRect" presStyleCnt="0"/>
      <dgm:spPr/>
    </dgm:pt>
    <dgm:pt modelId="{72E1126E-ABC9-4808-B7C9-B0F0E7D78344}" type="pres">
      <dgm:prSet presAssocID="{5C822889-19EA-467A-83EA-7122048CB6A1}" presName="textRect" presStyleLbl="revTx" presStyleIdx="1" presStyleCnt="3">
        <dgm:presLayoutVars>
          <dgm:chMax val="1"/>
          <dgm:chPref val="1"/>
        </dgm:presLayoutVars>
      </dgm:prSet>
      <dgm:spPr/>
    </dgm:pt>
    <dgm:pt modelId="{A44965C0-C6E7-45E4-9BFD-BD705BDE6B85}" type="pres">
      <dgm:prSet presAssocID="{5B304400-B871-4568-B601-74640F27C893}" presName="sibTrans" presStyleCnt="0"/>
      <dgm:spPr/>
    </dgm:pt>
    <dgm:pt modelId="{821341A3-C0AB-402B-9D72-22C983732FD8}" type="pres">
      <dgm:prSet presAssocID="{AB6664F2-4CF3-47C8-9FF0-20E60A9F16E0}" presName="compNode" presStyleCnt="0"/>
      <dgm:spPr/>
    </dgm:pt>
    <dgm:pt modelId="{4F128635-DBAA-40D1-BCE8-4D3952F99DA5}" type="pres">
      <dgm:prSet presAssocID="{AB6664F2-4CF3-47C8-9FF0-20E60A9F16E0}" presName="iconBgRect" presStyleLbl="bgShp" presStyleIdx="2" presStyleCnt="3"/>
      <dgm:spPr/>
    </dgm:pt>
    <dgm:pt modelId="{624F35AA-6464-46D3-928D-E0AD2F544659}" type="pres">
      <dgm:prSet presAssocID="{AB6664F2-4CF3-47C8-9FF0-20E60A9F16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DC55361-24E7-4155-97C8-83D1FD4EFC27}" type="pres">
      <dgm:prSet presAssocID="{AB6664F2-4CF3-47C8-9FF0-20E60A9F16E0}" presName="spaceRect" presStyleCnt="0"/>
      <dgm:spPr/>
    </dgm:pt>
    <dgm:pt modelId="{249F0949-2199-4324-B18F-CCE710FE7CB2}" type="pres">
      <dgm:prSet presAssocID="{AB6664F2-4CF3-47C8-9FF0-20E60A9F16E0}" presName="textRect" presStyleLbl="revTx" presStyleIdx="2" presStyleCnt="3">
        <dgm:presLayoutVars>
          <dgm:chMax val="1"/>
          <dgm:chPref val="1"/>
        </dgm:presLayoutVars>
      </dgm:prSet>
      <dgm:spPr/>
    </dgm:pt>
  </dgm:ptLst>
  <dgm:cxnLst>
    <dgm:cxn modelId="{D1F32900-F5B1-4B73-8B40-E14D75FB9A8B}" srcId="{A420DF61-348C-4EFD-9F33-20245471A70A}" destId="{AB6664F2-4CF3-47C8-9FF0-20E60A9F16E0}" srcOrd="2" destOrd="0" parTransId="{81399672-4A7D-497C-8C41-364979DFDA9B}" sibTransId="{10CECDA1-9E32-4266-95CA-AA463B284DC1}"/>
    <dgm:cxn modelId="{9F45EF15-B958-49BD-9F1C-5D864AF1C547}" srcId="{A420DF61-348C-4EFD-9F33-20245471A70A}" destId="{694E0AD1-5B07-46B6-8A96-2D99E342D23E}" srcOrd="0" destOrd="0" parTransId="{05C722F4-9C4F-4E69-91E7-3CE967F68173}" sibTransId="{2F42651E-8272-416F-ACC8-ADDBAAE4BA20}"/>
    <dgm:cxn modelId="{8D263328-F134-451F-9517-97CFD9B1E6A5}" type="presOf" srcId="{A420DF61-348C-4EFD-9F33-20245471A70A}" destId="{18852012-678B-45CE-B8C4-2559CDDCCD62}" srcOrd="0" destOrd="0" presId="urn:microsoft.com/office/officeart/2018/5/layout/IconCircleLabelList"/>
    <dgm:cxn modelId="{855F465D-15B2-4D4D-878D-3E8FFD8E50EE}" type="presOf" srcId="{5C822889-19EA-467A-83EA-7122048CB6A1}" destId="{72E1126E-ABC9-4808-B7C9-B0F0E7D78344}" srcOrd="0" destOrd="0" presId="urn:microsoft.com/office/officeart/2018/5/layout/IconCircleLabelList"/>
    <dgm:cxn modelId="{9915B868-2E0B-41D8-A064-48FF962A85B7}" type="presOf" srcId="{694E0AD1-5B07-46B6-8A96-2D99E342D23E}" destId="{2ADF9E4C-BAD9-4FC2-82FB-CD69E08C8461}" srcOrd="0" destOrd="0" presId="urn:microsoft.com/office/officeart/2018/5/layout/IconCircleLabelList"/>
    <dgm:cxn modelId="{DC271EAE-4AD7-48E7-81DA-D0005FC2186F}" srcId="{A420DF61-348C-4EFD-9F33-20245471A70A}" destId="{5C822889-19EA-467A-83EA-7122048CB6A1}" srcOrd="1" destOrd="0" parTransId="{03FF3202-FA6C-42B4-AF33-C9F6697F36EA}" sibTransId="{5B304400-B871-4568-B601-74640F27C893}"/>
    <dgm:cxn modelId="{05E871F6-8A0D-4034-8E44-C36DFB66C94D}" type="presOf" srcId="{AB6664F2-4CF3-47C8-9FF0-20E60A9F16E0}" destId="{249F0949-2199-4324-B18F-CCE710FE7CB2}" srcOrd="0" destOrd="0" presId="urn:microsoft.com/office/officeart/2018/5/layout/IconCircleLabelList"/>
    <dgm:cxn modelId="{78C98F52-14F5-4ABF-8B29-C5C9962A4042}" type="presParOf" srcId="{18852012-678B-45CE-B8C4-2559CDDCCD62}" destId="{6EE7E6CE-8EE6-4E6B-AA24-228B683F51E0}" srcOrd="0" destOrd="0" presId="urn:microsoft.com/office/officeart/2018/5/layout/IconCircleLabelList"/>
    <dgm:cxn modelId="{14B92B1C-AA50-4439-AD32-7EFEE657278D}" type="presParOf" srcId="{6EE7E6CE-8EE6-4E6B-AA24-228B683F51E0}" destId="{0FCD1E6F-7E16-4C69-84C9-70CC91C980E4}" srcOrd="0" destOrd="0" presId="urn:microsoft.com/office/officeart/2018/5/layout/IconCircleLabelList"/>
    <dgm:cxn modelId="{8523C5B8-2CD5-4A1B-9FDE-85B930B8266B}" type="presParOf" srcId="{6EE7E6CE-8EE6-4E6B-AA24-228B683F51E0}" destId="{6DA865F5-2B89-430C-ACE7-B0684AEE2860}" srcOrd="1" destOrd="0" presId="urn:microsoft.com/office/officeart/2018/5/layout/IconCircleLabelList"/>
    <dgm:cxn modelId="{A83DE5D2-5792-4D32-9CA7-F8E42BA3B82D}" type="presParOf" srcId="{6EE7E6CE-8EE6-4E6B-AA24-228B683F51E0}" destId="{7B561195-18AD-4F25-B090-267AA21BC115}" srcOrd="2" destOrd="0" presId="urn:microsoft.com/office/officeart/2018/5/layout/IconCircleLabelList"/>
    <dgm:cxn modelId="{54EA63AE-68C5-4683-AFAC-435D0BEFB2F4}" type="presParOf" srcId="{6EE7E6CE-8EE6-4E6B-AA24-228B683F51E0}" destId="{2ADF9E4C-BAD9-4FC2-82FB-CD69E08C8461}" srcOrd="3" destOrd="0" presId="urn:microsoft.com/office/officeart/2018/5/layout/IconCircleLabelList"/>
    <dgm:cxn modelId="{1B2C8825-E942-4558-80DF-DF4404599725}" type="presParOf" srcId="{18852012-678B-45CE-B8C4-2559CDDCCD62}" destId="{DF78B556-7320-4A5B-9908-8E795B4A8DB5}" srcOrd="1" destOrd="0" presId="urn:microsoft.com/office/officeart/2018/5/layout/IconCircleLabelList"/>
    <dgm:cxn modelId="{1F722D64-7211-46F8-8ACE-24EA4DE8F771}" type="presParOf" srcId="{18852012-678B-45CE-B8C4-2559CDDCCD62}" destId="{A6977604-16B7-4368-9019-87317031FA6A}" srcOrd="2" destOrd="0" presId="urn:microsoft.com/office/officeart/2018/5/layout/IconCircleLabelList"/>
    <dgm:cxn modelId="{01D38510-D3A1-4BC6-8C2E-A73CB9C3CB7D}" type="presParOf" srcId="{A6977604-16B7-4368-9019-87317031FA6A}" destId="{61A80C65-CEAA-4144-B4BE-0D16BF14910B}" srcOrd="0" destOrd="0" presId="urn:microsoft.com/office/officeart/2018/5/layout/IconCircleLabelList"/>
    <dgm:cxn modelId="{DD0A5FD1-DF4E-4ABA-BEC5-CBFE69A69E17}" type="presParOf" srcId="{A6977604-16B7-4368-9019-87317031FA6A}" destId="{9A1B8B7C-035E-4D3B-8891-88A457C0BA65}" srcOrd="1" destOrd="0" presId="urn:microsoft.com/office/officeart/2018/5/layout/IconCircleLabelList"/>
    <dgm:cxn modelId="{EF90F695-F87C-4558-9DAE-007A3BE5825F}" type="presParOf" srcId="{A6977604-16B7-4368-9019-87317031FA6A}" destId="{397CDF38-D8B1-48EF-9D97-99B5F14F103E}" srcOrd="2" destOrd="0" presId="urn:microsoft.com/office/officeart/2018/5/layout/IconCircleLabelList"/>
    <dgm:cxn modelId="{36D5023B-F54F-4974-84D6-D9C5F8BA39A9}" type="presParOf" srcId="{A6977604-16B7-4368-9019-87317031FA6A}" destId="{72E1126E-ABC9-4808-B7C9-B0F0E7D78344}" srcOrd="3" destOrd="0" presId="urn:microsoft.com/office/officeart/2018/5/layout/IconCircleLabelList"/>
    <dgm:cxn modelId="{75D461CB-DCE3-4001-AFCA-CFE8052845C5}" type="presParOf" srcId="{18852012-678B-45CE-B8C4-2559CDDCCD62}" destId="{A44965C0-C6E7-45E4-9BFD-BD705BDE6B85}" srcOrd="3" destOrd="0" presId="urn:microsoft.com/office/officeart/2018/5/layout/IconCircleLabelList"/>
    <dgm:cxn modelId="{3BD49614-1A71-4FAC-BB02-C47E8D529F5A}" type="presParOf" srcId="{18852012-678B-45CE-B8C4-2559CDDCCD62}" destId="{821341A3-C0AB-402B-9D72-22C983732FD8}" srcOrd="4" destOrd="0" presId="urn:microsoft.com/office/officeart/2018/5/layout/IconCircleLabelList"/>
    <dgm:cxn modelId="{B88E95DB-20E6-4F56-8A02-219E2DBB326A}" type="presParOf" srcId="{821341A3-C0AB-402B-9D72-22C983732FD8}" destId="{4F128635-DBAA-40D1-BCE8-4D3952F99DA5}" srcOrd="0" destOrd="0" presId="urn:microsoft.com/office/officeart/2018/5/layout/IconCircleLabelList"/>
    <dgm:cxn modelId="{FD8FFA56-2371-4113-B4B0-4D1611F24183}" type="presParOf" srcId="{821341A3-C0AB-402B-9D72-22C983732FD8}" destId="{624F35AA-6464-46D3-928D-E0AD2F544659}" srcOrd="1" destOrd="0" presId="urn:microsoft.com/office/officeart/2018/5/layout/IconCircleLabelList"/>
    <dgm:cxn modelId="{011E6654-E242-4B7A-972C-41695E807C65}" type="presParOf" srcId="{821341A3-C0AB-402B-9D72-22C983732FD8}" destId="{4DC55361-24E7-4155-97C8-83D1FD4EFC27}" srcOrd="2" destOrd="0" presId="urn:microsoft.com/office/officeart/2018/5/layout/IconCircleLabelList"/>
    <dgm:cxn modelId="{6E6F0FFF-3181-4F02-9F13-7C361F26C896}" type="presParOf" srcId="{821341A3-C0AB-402B-9D72-22C983732FD8}" destId="{249F0949-2199-4324-B18F-CCE710FE7CB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2A9B8-4CB2-47CF-9675-2015BC7B22CE}"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F69E7FA9-A82B-4CF8-A1CD-49820D1AEC8E}">
      <dgm:prSet phldrT="[Text]" phldr="0"/>
      <dgm:spPr/>
      <dgm:t>
        <a:bodyPr/>
        <a:lstStyle/>
        <a:p>
          <a:r>
            <a:rPr lang="en-US">
              <a:latin typeface="Calibri"/>
            </a:rPr>
            <a:t>Feedback</a:t>
          </a:r>
          <a:endParaRPr lang="en-US"/>
        </a:p>
      </dgm:t>
    </dgm:pt>
    <dgm:pt modelId="{23656D40-5569-4094-A87A-C4CD4FE3BBFB}" type="parTrans" cxnId="{3DB59467-6CC0-4C27-AAAB-FCE1E577C181}">
      <dgm:prSet/>
      <dgm:spPr/>
    </dgm:pt>
    <dgm:pt modelId="{756AD96E-3DC2-4509-80DA-CDDF45AC3ABC}" type="sibTrans" cxnId="{3DB59467-6CC0-4C27-AAAB-FCE1E577C181}">
      <dgm:prSet/>
      <dgm:spPr/>
    </dgm:pt>
    <dgm:pt modelId="{351D16FD-E310-4C62-90F0-7576CCA6D902}">
      <dgm:prSet phldrT="[Text]" phldr="0"/>
      <dgm:spPr/>
      <dgm:t>
        <a:bodyPr/>
        <a:lstStyle/>
        <a:p>
          <a:pPr rtl="0"/>
          <a:r>
            <a:rPr lang="en-US">
              <a:latin typeface="Calibri"/>
            </a:rPr>
            <a:t>Training</a:t>
          </a:r>
          <a:endParaRPr lang="en-US"/>
        </a:p>
      </dgm:t>
    </dgm:pt>
    <dgm:pt modelId="{55AAEF99-AF3B-4E19-A41A-F2BAD2533D45}" type="parTrans" cxnId="{7D62DAF7-C2CB-4BE0-A0A0-AFB900FF8A44}">
      <dgm:prSet/>
      <dgm:spPr/>
    </dgm:pt>
    <dgm:pt modelId="{2EA58C97-AE3A-47AF-9BD2-48C83DBF3BF8}" type="sibTrans" cxnId="{7D62DAF7-C2CB-4BE0-A0A0-AFB900FF8A44}">
      <dgm:prSet/>
      <dgm:spPr/>
    </dgm:pt>
    <dgm:pt modelId="{31CEFD76-8C8E-4DFC-95F9-88FDB353CE8C}">
      <dgm:prSet phldrT="[Text]" phldr="0"/>
      <dgm:spPr/>
      <dgm:t>
        <a:bodyPr/>
        <a:lstStyle/>
        <a:p>
          <a:r>
            <a:rPr lang="en-US">
              <a:latin typeface="Calibri"/>
            </a:rPr>
            <a:t>Implementation</a:t>
          </a:r>
          <a:endParaRPr lang="en-US"/>
        </a:p>
      </dgm:t>
    </dgm:pt>
    <dgm:pt modelId="{99DC7EAB-023C-4635-9AA4-14C9D1EFA7CF}" type="parTrans" cxnId="{465ACDC4-A8B8-4E1F-B9E8-39F04F2EA439}">
      <dgm:prSet/>
      <dgm:spPr/>
    </dgm:pt>
    <dgm:pt modelId="{AD0800BB-0AA4-43EC-9FD5-49401A34B6F9}" type="sibTrans" cxnId="{465ACDC4-A8B8-4E1F-B9E8-39F04F2EA439}">
      <dgm:prSet/>
      <dgm:spPr/>
    </dgm:pt>
    <dgm:pt modelId="{DCDFF3C8-DBCE-4E6A-B205-6FC58468ED56}">
      <dgm:prSet phldr="0"/>
      <dgm:spPr/>
      <dgm:t>
        <a:bodyPr/>
        <a:lstStyle/>
        <a:p>
          <a:pPr rtl="0"/>
          <a:r>
            <a:rPr lang="en-US">
              <a:latin typeface="Calibri"/>
            </a:rPr>
            <a:t>Pilot</a:t>
          </a:r>
        </a:p>
      </dgm:t>
    </dgm:pt>
    <dgm:pt modelId="{B6149B26-9CE0-4F0B-9EA5-7096242AAF27}" type="parTrans" cxnId="{299475FC-C928-47C3-B8B9-F15F73922F4A}">
      <dgm:prSet/>
      <dgm:spPr/>
    </dgm:pt>
    <dgm:pt modelId="{A9424F9F-11C9-4FE0-BFD1-48B927597E4B}" type="sibTrans" cxnId="{299475FC-C928-47C3-B8B9-F15F73922F4A}">
      <dgm:prSet/>
      <dgm:spPr/>
    </dgm:pt>
    <dgm:pt modelId="{7DA824B9-C810-40E2-89D0-A34C8446E779}" type="pres">
      <dgm:prSet presAssocID="{D5D2A9B8-4CB2-47CF-9675-2015BC7B22CE}" presName="vert0" presStyleCnt="0">
        <dgm:presLayoutVars>
          <dgm:dir/>
          <dgm:animOne val="branch"/>
          <dgm:animLvl val="lvl"/>
        </dgm:presLayoutVars>
      </dgm:prSet>
      <dgm:spPr/>
    </dgm:pt>
    <dgm:pt modelId="{713CD12A-CFEB-4857-BCEB-329187DF7F7E}" type="pres">
      <dgm:prSet presAssocID="{F69E7FA9-A82B-4CF8-A1CD-49820D1AEC8E}" presName="thickLine" presStyleLbl="alignNode1" presStyleIdx="0" presStyleCnt="4"/>
      <dgm:spPr/>
    </dgm:pt>
    <dgm:pt modelId="{3EEE5B07-32AD-480D-A70C-F119CB5015B7}" type="pres">
      <dgm:prSet presAssocID="{F69E7FA9-A82B-4CF8-A1CD-49820D1AEC8E}" presName="horz1" presStyleCnt="0"/>
      <dgm:spPr/>
    </dgm:pt>
    <dgm:pt modelId="{3EDCAF8A-3271-456D-A6D4-CA1E777506AE}" type="pres">
      <dgm:prSet presAssocID="{F69E7FA9-A82B-4CF8-A1CD-49820D1AEC8E}" presName="tx1" presStyleLbl="revTx" presStyleIdx="0" presStyleCnt="4"/>
      <dgm:spPr/>
    </dgm:pt>
    <dgm:pt modelId="{15F99789-1E7C-4542-9B0A-8020E5B5036A}" type="pres">
      <dgm:prSet presAssocID="{F69E7FA9-A82B-4CF8-A1CD-49820D1AEC8E}" presName="vert1" presStyleCnt="0"/>
      <dgm:spPr/>
    </dgm:pt>
    <dgm:pt modelId="{24BBA0B7-74BC-492F-B2F1-1A24719F211A}" type="pres">
      <dgm:prSet presAssocID="{351D16FD-E310-4C62-90F0-7576CCA6D902}" presName="thickLine" presStyleLbl="alignNode1" presStyleIdx="1" presStyleCnt="4"/>
      <dgm:spPr/>
    </dgm:pt>
    <dgm:pt modelId="{8E0A0F69-0202-4240-8D99-7EDAD8FDB99F}" type="pres">
      <dgm:prSet presAssocID="{351D16FD-E310-4C62-90F0-7576CCA6D902}" presName="horz1" presStyleCnt="0"/>
      <dgm:spPr/>
    </dgm:pt>
    <dgm:pt modelId="{33304ED9-AE78-47FD-B0D8-9F3B7060310F}" type="pres">
      <dgm:prSet presAssocID="{351D16FD-E310-4C62-90F0-7576CCA6D902}" presName="tx1" presStyleLbl="revTx" presStyleIdx="1" presStyleCnt="4"/>
      <dgm:spPr/>
    </dgm:pt>
    <dgm:pt modelId="{19964DD0-2D99-4EBA-A714-5DC4A0763772}" type="pres">
      <dgm:prSet presAssocID="{351D16FD-E310-4C62-90F0-7576CCA6D902}" presName="vert1" presStyleCnt="0"/>
      <dgm:spPr/>
    </dgm:pt>
    <dgm:pt modelId="{2CBD5CC2-43E8-4CF9-826C-D931FA6AD6FD}" type="pres">
      <dgm:prSet presAssocID="{DCDFF3C8-DBCE-4E6A-B205-6FC58468ED56}" presName="thickLine" presStyleLbl="alignNode1" presStyleIdx="2" presStyleCnt="4"/>
      <dgm:spPr/>
    </dgm:pt>
    <dgm:pt modelId="{F153A624-03C4-4311-8AFA-902B73C91E06}" type="pres">
      <dgm:prSet presAssocID="{DCDFF3C8-DBCE-4E6A-B205-6FC58468ED56}" presName="horz1" presStyleCnt="0"/>
      <dgm:spPr/>
    </dgm:pt>
    <dgm:pt modelId="{5A3B721A-FC2F-46F0-894B-6CE884BC08AC}" type="pres">
      <dgm:prSet presAssocID="{DCDFF3C8-DBCE-4E6A-B205-6FC58468ED56}" presName="tx1" presStyleLbl="revTx" presStyleIdx="2" presStyleCnt="4"/>
      <dgm:spPr/>
    </dgm:pt>
    <dgm:pt modelId="{38DC89AF-BF1F-4095-BCDF-335FB40A2040}" type="pres">
      <dgm:prSet presAssocID="{DCDFF3C8-DBCE-4E6A-B205-6FC58468ED56}" presName="vert1" presStyleCnt="0"/>
      <dgm:spPr/>
    </dgm:pt>
    <dgm:pt modelId="{9D866067-BF0D-4F47-B0D2-A1844ABD0CDE}" type="pres">
      <dgm:prSet presAssocID="{31CEFD76-8C8E-4DFC-95F9-88FDB353CE8C}" presName="thickLine" presStyleLbl="alignNode1" presStyleIdx="3" presStyleCnt="4"/>
      <dgm:spPr/>
    </dgm:pt>
    <dgm:pt modelId="{3EBB64C6-E2E8-485B-A58B-16158FEA26BD}" type="pres">
      <dgm:prSet presAssocID="{31CEFD76-8C8E-4DFC-95F9-88FDB353CE8C}" presName="horz1" presStyleCnt="0"/>
      <dgm:spPr/>
    </dgm:pt>
    <dgm:pt modelId="{F700DE25-5688-4B52-8804-943F42D52AEE}" type="pres">
      <dgm:prSet presAssocID="{31CEFD76-8C8E-4DFC-95F9-88FDB353CE8C}" presName="tx1" presStyleLbl="revTx" presStyleIdx="3" presStyleCnt="4"/>
      <dgm:spPr/>
    </dgm:pt>
    <dgm:pt modelId="{B07FB866-44F0-4992-A3D3-734841BD3F90}" type="pres">
      <dgm:prSet presAssocID="{31CEFD76-8C8E-4DFC-95F9-88FDB353CE8C}" presName="vert1" presStyleCnt="0"/>
      <dgm:spPr/>
    </dgm:pt>
  </dgm:ptLst>
  <dgm:cxnLst>
    <dgm:cxn modelId="{99F93A1D-8370-4BA9-AD1D-883B6E6CFC42}" type="presOf" srcId="{F69E7FA9-A82B-4CF8-A1CD-49820D1AEC8E}" destId="{3EDCAF8A-3271-456D-A6D4-CA1E777506AE}" srcOrd="0" destOrd="0" presId="urn:microsoft.com/office/officeart/2008/layout/LinedList"/>
    <dgm:cxn modelId="{3DB59467-6CC0-4C27-AAAB-FCE1E577C181}" srcId="{D5D2A9B8-4CB2-47CF-9675-2015BC7B22CE}" destId="{F69E7FA9-A82B-4CF8-A1CD-49820D1AEC8E}" srcOrd="0" destOrd="0" parTransId="{23656D40-5569-4094-A87A-C4CD4FE3BBFB}" sibTransId="{756AD96E-3DC2-4509-80DA-CDDF45AC3ABC}"/>
    <dgm:cxn modelId="{5E1BA66A-79DF-4EE0-B63D-B164E499FB48}" type="presOf" srcId="{DCDFF3C8-DBCE-4E6A-B205-6FC58468ED56}" destId="{5A3B721A-FC2F-46F0-894B-6CE884BC08AC}" srcOrd="0" destOrd="0" presId="urn:microsoft.com/office/officeart/2008/layout/LinedList"/>
    <dgm:cxn modelId="{079A755A-DD4B-4D46-B2DF-8AB197734973}" type="presOf" srcId="{D5D2A9B8-4CB2-47CF-9675-2015BC7B22CE}" destId="{7DA824B9-C810-40E2-89D0-A34C8446E779}" srcOrd="0" destOrd="0" presId="urn:microsoft.com/office/officeart/2008/layout/LinedList"/>
    <dgm:cxn modelId="{65D8B38E-F66C-4D75-9DC4-208AEA3AC3D4}" type="presOf" srcId="{351D16FD-E310-4C62-90F0-7576CCA6D902}" destId="{33304ED9-AE78-47FD-B0D8-9F3B7060310F}" srcOrd="0" destOrd="0" presId="urn:microsoft.com/office/officeart/2008/layout/LinedList"/>
    <dgm:cxn modelId="{465ACDC4-A8B8-4E1F-B9E8-39F04F2EA439}" srcId="{D5D2A9B8-4CB2-47CF-9675-2015BC7B22CE}" destId="{31CEFD76-8C8E-4DFC-95F9-88FDB353CE8C}" srcOrd="3" destOrd="0" parTransId="{99DC7EAB-023C-4635-9AA4-14C9D1EFA7CF}" sibTransId="{AD0800BB-0AA4-43EC-9FD5-49401A34B6F9}"/>
    <dgm:cxn modelId="{0ED6ADC8-A0C9-4569-A25A-313760489F26}" type="presOf" srcId="{31CEFD76-8C8E-4DFC-95F9-88FDB353CE8C}" destId="{F700DE25-5688-4B52-8804-943F42D52AEE}" srcOrd="0" destOrd="0" presId="urn:microsoft.com/office/officeart/2008/layout/LinedList"/>
    <dgm:cxn modelId="{7D62DAF7-C2CB-4BE0-A0A0-AFB900FF8A44}" srcId="{D5D2A9B8-4CB2-47CF-9675-2015BC7B22CE}" destId="{351D16FD-E310-4C62-90F0-7576CCA6D902}" srcOrd="1" destOrd="0" parTransId="{55AAEF99-AF3B-4E19-A41A-F2BAD2533D45}" sibTransId="{2EA58C97-AE3A-47AF-9BD2-48C83DBF3BF8}"/>
    <dgm:cxn modelId="{299475FC-C928-47C3-B8B9-F15F73922F4A}" srcId="{D5D2A9B8-4CB2-47CF-9675-2015BC7B22CE}" destId="{DCDFF3C8-DBCE-4E6A-B205-6FC58468ED56}" srcOrd="2" destOrd="0" parTransId="{B6149B26-9CE0-4F0B-9EA5-7096242AAF27}" sibTransId="{A9424F9F-11C9-4FE0-BFD1-48B927597E4B}"/>
    <dgm:cxn modelId="{7FAC06C6-3E51-4F3B-90EF-04257C743BC0}" type="presParOf" srcId="{7DA824B9-C810-40E2-89D0-A34C8446E779}" destId="{713CD12A-CFEB-4857-BCEB-329187DF7F7E}" srcOrd="0" destOrd="0" presId="urn:microsoft.com/office/officeart/2008/layout/LinedList"/>
    <dgm:cxn modelId="{8EC9C7D2-5C9A-4E4A-B005-EE7C220AFED3}" type="presParOf" srcId="{7DA824B9-C810-40E2-89D0-A34C8446E779}" destId="{3EEE5B07-32AD-480D-A70C-F119CB5015B7}" srcOrd="1" destOrd="0" presId="urn:microsoft.com/office/officeart/2008/layout/LinedList"/>
    <dgm:cxn modelId="{CF39B3BB-CF55-4EB3-A736-17A0B80CCEC0}" type="presParOf" srcId="{3EEE5B07-32AD-480D-A70C-F119CB5015B7}" destId="{3EDCAF8A-3271-456D-A6D4-CA1E777506AE}" srcOrd="0" destOrd="0" presId="urn:microsoft.com/office/officeart/2008/layout/LinedList"/>
    <dgm:cxn modelId="{5C225751-281C-492C-A61E-DA27ED4ED658}" type="presParOf" srcId="{3EEE5B07-32AD-480D-A70C-F119CB5015B7}" destId="{15F99789-1E7C-4542-9B0A-8020E5B5036A}" srcOrd="1" destOrd="0" presId="urn:microsoft.com/office/officeart/2008/layout/LinedList"/>
    <dgm:cxn modelId="{5C3D017A-1D75-43B1-B177-E33439DEFE8F}" type="presParOf" srcId="{7DA824B9-C810-40E2-89D0-A34C8446E779}" destId="{24BBA0B7-74BC-492F-B2F1-1A24719F211A}" srcOrd="2" destOrd="0" presId="urn:microsoft.com/office/officeart/2008/layout/LinedList"/>
    <dgm:cxn modelId="{1C5583B2-550B-46F0-9FF2-EE4345B854A4}" type="presParOf" srcId="{7DA824B9-C810-40E2-89D0-A34C8446E779}" destId="{8E0A0F69-0202-4240-8D99-7EDAD8FDB99F}" srcOrd="3" destOrd="0" presId="urn:microsoft.com/office/officeart/2008/layout/LinedList"/>
    <dgm:cxn modelId="{95E63824-C16F-40B2-B13A-A1BEFBD93F78}" type="presParOf" srcId="{8E0A0F69-0202-4240-8D99-7EDAD8FDB99F}" destId="{33304ED9-AE78-47FD-B0D8-9F3B7060310F}" srcOrd="0" destOrd="0" presId="urn:microsoft.com/office/officeart/2008/layout/LinedList"/>
    <dgm:cxn modelId="{F937DEE1-D83B-4C5E-9724-395B149B7BE8}" type="presParOf" srcId="{8E0A0F69-0202-4240-8D99-7EDAD8FDB99F}" destId="{19964DD0-2D99-4EBA-A714-5DC4A0763772}" srcOrd="1" destOrd="0" presId="urn:microsoft.com/office/officeart/2008/layout/LinedList"/>
    <dgm:cxn modelId="{2C51FCB9-62A7-4E2E-987D-A8523BCDE2CF}" type="presParOf" srcId="{7DA824B9-C810-40E2-89D0-A34C8446E779}" destId="{2CBD5CC2-43E8-4CF9-826C-D931FA6AD6FD}" srcOrd="4" destOrd="0" presId="urn:microsoft.com/office/officeart/2008/layout/LinedList"/>
    <dgm:cxn modelId="{DD6B90CD-5AEB-4933-95D0-D61DEDFE4F5D}" type="presParOf" srcId="{7DA824B9-C810-40E2-89D0-A34C8446E779}" destId="{F153A624-03C4-4311-8AFA-902B73C91E06}" srcOrd="5" destOrd="0" presId="urn:microsoft.com/office/officeart/2008/layout/LinedList"/>
    <dgm:cxn modelId="{DEFDA53E-6C2B-417B-A9E2-4599D244DEC9}" type="presParOf" srcId="{F153A624-03C4-4311-8AFA-902B73C91E06}" destId="{5A3B721A-FC2F-46F0-894B-6CE884BC08AC}" srcOrd="0" destOrd="0" presId="urn:microsoft.com/office/officeart/2008/layout/LinedList"/>
    <dgm:cxn modelId="{CA010838-2FE2-4178-BB55-E925D4A70C53}" type="presParOf" srcId="{F153A624-03C4-4311-8AFA-902B73C91E06}" destId="{38DC89AF-BF1F-4095-BCDF-335FB40A2040}" srcOrd="1" destOrd="0" presId="urn:microsoft.com/office/officeart/2008/layout/LinedList"/>
    <dgm:cxn modelId="{3DFDD98F-8D1A-4041-AFCC-CEB0D7EDD83B}" type="presParOf" srcId="{7DA824B9-C810-40E2-89D0-A34C8446E779}" destId="{9D866067-BF0D-4F47-B0D2-A1844ABD0CDE}" srcOrd="6" destOrd="0" presId="urn:microsoft.com/office/officeart/2008/layout/LinedList"/>
    <dgm:cxn modelId="{15C9A129-65CC-4802-BF2B-EB6A5EAB0C36}" type="presParOf" srcId="{7DA824B9-C810-40E2-89D0-A34C8446E779}" destId="{3EBB64C6-E2E8-485B-A58B-16158FEA26BD}" srcOrd="7" destOrd="0" presId="urn:microsoft.com/office/officeart/2008/layout/LinedList"/>
    <dgm:cxn modelId="{70403314-0AA9-435C-8A92-0667E2701D2F}" type="presParOf" srcId="{3EBB64C6-E2E8-485B-A58B-16158FEA26BD}" destId="{F700DE25-5688-4B52-8804-943F42D52AEE}" srcOrd="0" destOrd="0" presId="urn:microsoft.com/office/officeart/2008/layout/LinedList"/>
    <dgm:cxn modelId="{EE2B83A0-BC17-49B6-9F8B-A2BBADAB38A1}" type="presParOf" srcId="{3EBB64C6-E2E8-485B-A58B-16158FEA26BD}" destId="{B07FB866-44F0-4992-A3D3-734841BD3F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DB0E8-AFBD-436B-85A0-4824BB8E02F3}">
      <dsp:nvSpPr>
        <dsp:cNvPr id="0" name=""/>
        <dsp:cNvSpPr/>
      </dsp:nvSpPr>
      <dsp:spPr>
        <a:xfrm>
          <a:off x="871133" y="564103"/>
          <a:ext cx="1095002" cy="1095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2E91F7-0DF0-4C0B-85FC-CCF43EA49A3A}">
      <dsp:nvSpPr>
        <dsp:cNvPr id="0" name=""/>
        <dsp:cNvSpPr/>
      </dsp:nvSpPr>
      <dsp:spPr>
        <a:xfrm>
          <a:off x="201964" y="1979400"/>
          <a:ext cx="24333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a:t>Contracts</a:t>
          </a:r>
          <a:endParaRPr lang="en-US" sz="2300" kern="1200"/>
        </a:p>
      </dsp:txBody>
      <dsp:txXfrm>
        <a:off x="201964" y="1979400"/>
        <a:ext cx="2433338" cy="720000"/>
      </dsp:txXfrm>
    </dsp:sp>
    <dsp:sp modelId="{2B0535BE-06B0-4A28-8087-C2AB070BAB2A}">
      <dsp:nvSpPr>
        <dsp:cNvPr id="0" name=""/>
        <dsp:cNvSpPr/>
      </dsp:nvSpPr>
      <dsp:spPr>
        <a:xfrm>
          <a:off x="3730306" y="564103"/>
          <a:ext cx="1095002" cy="1095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15E52-00AF-4661-A275-E22ACA64EAA8}">
      <dsp:nvSpPr>
        <dsp:cNvPr id="0" name=""/>
        <dsp:cNvSpPr/>
      </dsp:nvSpPr>
      <dsp:spPr>
        <a:xfrm>
          <a:off x="3061138" y="1979400"/>
          <a:ext cx="24333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a:t>Learning Tools for Student Success</a:t>
          </a:r>
          <a:endParaRPr lang="en-US" sz="2300" kern="1200"/>
        </a:p>
      </dsp:txBody>
      <dsp:txXfrm>
        <a:off x="3061138" y="1979400"/>
        <a:ext cx="2433338" cy="720000"/>
      </dsp:txXfrm>
    </dsp:sp>
    <dsp:sp modelId="{B9D83F7F-4325-4DCE-9792-57D5D82E8E30}">
      <dsp:nvSpPr>
        <dsp:cNvPr id="0" name=""/>
        <dsp:cNvSpPr/>
      </dsp:nvSpPr>
      <dsp:spPr>
        <a:xfrm>
          <a:off x="6589479" y="564103"/>
          <a:ext cx="1095002" cy="1095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F51ED6-98AA-4B0D-8D2B-8ACED1BDCD36}">
      <dsp:nvSpPr>
        <dsp:cNvPr id="0" name=""/>
        <dsp:cNvSpPr/>
      </dsp:nvSpPr>
      <dsp:spPr>
        <a:xfrm>
          <a:off x="5920311" y="1979400"/>
          <a:ext cx="24333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a:t>Communication Devices</a:t>
          </a:r>
          <a:endParaRPr lang="en-US" sz="2300" kern="1200"/>
        </a:p>
      </dsp:txBody>
      <dsp:txXfrm>
        <a:off x="5920311" y="1979400"/>
        <a:ext cx="243333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D1E6F-7E16-4C69-84C9-70CC91C980E4}">
      <dsp:nvSpPr>
        <dsp:cNvPr id="0" name=""/>
        <dsp:cNvSpPr/>
      </dsp:nvSpPr>
      <dsp:spPr>
        <a:xfrm>
          <a:off x="530099" y="349703"/>
          <a:ext cx="1406812" cy="140681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865F5-2B89-430C-ACE7-B0684AEE2860}">
      <dsp:nvSpPr>
        <dsp:cNvPr id="0" name=""/>
        <dsp:cNvSpPr/>
      </dsp:nvSpPr>
      <dsp:spPr>
        <a:xfrm>
          <a:off x="829912" y="649516"/>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DF9E4C-BAD9-4FC2-82FB-CD69E08C8461}">
      <dsp:nvSpPr>
        <dsp:cNvPr id="0" name=""/>
        <dsp:cNvSpPr/>
      </dsp:nvSpPr>
      <dsp:spPr>
        <a:xfrm>
          <a:off x="80381" y="2194704"/>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To make visible the use of language used in syllabi</a:t>
          </a:r>
        </a:p>
      </dsp:txBody>
      <dsp:txXfrm>
        <a:off x="80381" y="2194704"/>
        <a:ext cx="2306250" cy="720000"/>
      </dsp:txXfrm>
    </dsp:sp>
    <dsp:sp modelId="{61A80C65-CEAA-4144-B4BE-0D16BF14910B}">
      <dsp:nvSpPr>
        <dsp:cNvPr id="0" name=""/>
        <dsp:cNvSpPr/>
      </dsp:nvSpPr>
      <dsp:spPr>
        <a:xfrm>
          <a:off x="3239943" y="349703"/>
          <a:ext cx="1406812" cy="140681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B8B7C-035E-4D3B-8891-88A457C0BA65}">
      <dsp:nvSpPr>
        <dsp:cNvPr id="0" name=""/>
        <dsp:cNvSpPr/>
      </dsp:nvSpPr>
      <dsp:spPr>
        <a:xfrm>
          <a:off x="3539756" y="649516"/>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1126E-ABC9-4808-B7C9-B0F0E7D78344}">
      <dsp:nvSpPr>
        <dsp:cNvPr id="0" name=""/>
        <dsp:cNvSpPr/>
      </dsp:nvSpPr>
      <dsp:spPr>
        <a:xfrm>
          <a:off x="2790224" y="2194704"/>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To make visible who syllabi are designed to serve</a:t>
          </a:r>
        </a:p>
      </dsp:txBody>
      <dsp:txXfrm>
        <a:off x="2790224" y="2194704"/>
        <a:ext cx="2306250" cy="720000"/>
      </dsp:txXfrm>
    </dsp:sp>
    <dsp:sp modelId="{4F128635-DBAA-40D1-BCE8-4D3952F99DA5}">
      <dsp:nvSpPr>
        <dsp:cNvPr id="0" name=""/>
        <dsp:cNvSpPr/>
      </dsp:nvSpPr>
      <dsp:spPr>
        <a:xfrm>
          <a:off x="5949787" y="349703"/>
          <a:ext cx="1406812" cy="140681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F35AA-6464-46D3-928D-E0AD2F544659}">
      <dsp:nvSpPr>
        <dsp:cNvPr id="0" name=""/>
        <dsp:cNvSpPr/>
      </dsp:nvSpPr>
      <dsp:spPr>
        <a:xfrm>
          <a:off x="6249600" y="649516"/>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F0949-2199-4324-B18F-CCE710FE7CB2}">
      <dsp:nvSpPr>
        <dsp:cNvPr id="0" name=""/>
        <dsp:cNvSpPr/>
      </dsp:nvSpPr>
      <dsp:spPr>
        <a:xfrm>
          <a:off x="5500068" y="2194704"/>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To reflect upon the potential impact syllabi have on students</a:t>
          </a:r>
        </a:p>
      </dsp:txBody>
      <dsp:txXfrm>
        <a:off x="5500068" y="2194704"/>
        <a:ext cx="23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CD12A-CFEB-4857-BCEB-329187DF7F7E}">
      <dsp:nvSpPr>
        <dsp:cNvPr id="0" name=""/>
        <dsp:cNvSpPr/>
      </dsp:nvSpPr>
      <dsp:spPr>
        <a:xfrm>
          <a:off x="0" y="0"/>
          <a:ext cx="3733184"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EDCAF8A-3271-456D-A6D4-CA1E777506AE}">
      <dsp:nvSpPr>
        <dsp:cNvPr id="0" name=""/>
        <dsp:cNvSpPr/>
      </dsp:nvSpPr>
      <dsp:spPr>
        <a:xfrm>
          <a:off x="0" y="0"/>
          <a:ext cx="3733184" cy="68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Calibri"/>
            </a:rPr>
            <a:t>Feedback</a:t>
          </a:r>
          <a:endParaRPr lang="en-US" sz="3100" kern="1200"/>
        </a:p>
      </dsp:txBody>
      <dsp:txXfrm>
        <a:off x="0" y="0"/>
        <a:ext cx="3733184" cy="682366"/>
      </dsp:txXfrm>
    </dsp:sp>
    <dsp:sp modelId="{24BBA0B7-74BC-492F-B2F1-1A24719F211A}">
      <dsp:nvSpPr>
        <dsp:cNvPr id="0" name=""/>
        <dsp:cNvSpPr/>
      </dsp:nvSpPr>
      <dsp:spPr>
        <a:xfrm>
          <a:off x="0" y="682366"/>
          <a:ext cx="3733184" cy="0"/>
        </a:xfrm>
        <a:prstGeom prst="line">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3304ED9-AE78-47FD-B0D8-9F3B7060310F}">
      <dsp:nvSpPr>
        <dsp:cNvPr id="0" name=""/>
        <dsp:cNvSpPr/>
      </dsp:nvSpPr>
      <dsp:spPr>
        <a:xfrm>
          <a:off x="0" y="682366"/>
          <a:ext cx="3733184" cy="68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a:latin typeface="Calibri"/>
            </a:rPr>
            <a:t>Training</a:t>
          </a:r>
          <a:endParaRPr lang="en-US" sz="3100" kern="1200"/>
        </a:p>
      </dsp:txBody>
      <dsp:txXfrm>
        <a:off x="0" y="682366"/>
        <a:ext cx="3733184" cy="682366"/>
      </dsp:txXfrm>
    </dsp:sp>
    <dsp:sp modelId="{2CBD5CC2-43E8-4CF9-826C-D931FA6AD6FD}">
      <dsp:nvSpPr>
        <dsp:cNvPr id="0" name=""/>
        <dsp:cNvSpPr/>
      </dsp:nvSpPr>
      <dsp:spPr>
        <a:xfrm>
          <a:off x="0" y="1364733"/>
          <a:ext cx="3733184" cy="0"/>
        </a:xfrm>
        <a:prstGeom prst="line">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A3B721A-FC2F-46F0-894B-6CE884BC08AC}">
      <dsp:nvSpPr>
        <dsp:cNvPr id="0" name=""/>
        <dsp:cNvSpPr/>
      </dsp:nvSpPr>
      <dsp:spPr>
        <a:xfrm>
          <a:off x="0" y="1364733"/>
          <a:ext cx="3733184" cy="68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a:latin typeface="Calibri"/>
            </a:rPr>
            <a:t>Pilot</a:t>
          </a:r>
        </a:p>
      </dsp:txBody>
      <dsp:txXfrm>
        <a:off x="0" y="1364733"/>
        <a:ext cx="3733184" cy="682366"/>
      </dsp:txXfrm>
    </dsp:sp>
    <dsp:sp modelId="{9D866067-BF0D-4F47-B0D2-A1844ABD0CDE}">
      <dsp:nvSpPr>
        <dsp:cNvPr id="0" name=""/>
        <dsp:cNvSpPr/>
      </dsp:nvSpPr>
      <dsp:spPr>
        <a:xfrm>
          <a:off x="0" y="2047100"/>
          <a:ext cx="3733184"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700DE25-5688-4B52-8804-943F42D52AEE}">
      <dsp:nvSpPr>
        <dsp:cNvPr id="0" name=""/>
        <dsp:cNvSpPr/>
      </dsp:nvSpPr>
      <dsp:spPr>
        <a:xfrm>
          <a:off x="0" y="2047100"/>
          <a:ext cx="3733184" cy="68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Calibri"/>
            </a:rPr>
            <a:t>Implementation</a:t>
          </a:r>
          <a:endParaRPr lang="en-US" sz="3100" kern="1200"/>
        </a:p>
      </dsp:txBody>
      <dsp:txXfrm>
        <a:off x="0" y="2047100"/>
        <a:ext cx="3733184" cy="6823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00:55:20.522"/>
    </inkml:context>
    <inkml:brush xml:id="br0">
      <inkml:brushProperty name="width" value="0.1" units="cm"/>
      <inkml:brushProperty name="height" value="0.1" units="cm"/>
    </inkml:brush>
  </inkml:definitions>
  <inkml:trace contextRef="#ctx0" brushRef="#br0">25929 7038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DC6CB-0E5F-4438-97CC-5D70ED86C054}" type="datetimeFigureOut">
              <a:rPr lang="en-US"/>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E4B48-AB4A-4DDF-95F2-8FA0C4C4295F}" type="slidenum">
              <a:rPr lang="en-US"/>
              <a:t>‹#›</a:t>
            </a:fld>
            <a:endParaRPr lang="en-US"/>
          </a:p>
        </p:txBody>
      </p:sp>
    </p:spTree>
    <p:extLst>
      <p:ext uri="{BB962C8B-B14F-4D97-AF65-F5344CB8AC3E}">
        <p14:creationId xmlns:p14="http://schemas.microsoft.com/office/powerpoint/2010/main" val="382127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rive.google.com/file/d/0B0ulz5eHbyjYdmY0eF9ablRRcHM/view"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cconlineed.instructure.com/courses/6771" TargetMode="External"/><Relationship Id="rId4" Type="http://schemas.openxmlformats.org/officeDocument/2006/relationships/hyperlink" Target="https://sites.google.com/view/hosp-welcom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a:t>
            </a:fld>
            <a:endParaRPr lang="en-US"/>
          </a:p>
        </p:txBody>
      </p:sp>
    </p:spTree>
    <p:extLst>
      <p:ext uri="{BB962C8B-B14F-4D97-AF65-F5344CB8AC3E}">
        <p14:creationId xmlns:p14="http://schemas.microsoft.com/office/powerpoint/2010/main" val="257395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cs typeface="+mn-lt"/>
            </a:endParaRPr>
          </a:p>
          <a:p>
            <a:pPr marL="628650" indent="-171450">
              <a:buFont typeface="Arial"/>
              <a:buChar char="•"/>
            </a:pPr>
            <a:r>
              <a:rPr lang="en-US" b="1"/>
              <a:t>4. DEMYSTIFY Provide students with the information they need to successfully complete the course and navigate the college </a:t>
            </a:r>
            <a:endParaRPr lang="en-US"/>
          </a:p>
          <a:p>
            <a:pPr marL="742950" lvl="1" indent="-285750">
              <a:buFont typeface="Arial,Sans-Serif"/>
              <a:buChar char="•"/>
            </a:pPr>
            <a:r>
              <a:rPr lang="en-US"/>
              <a:t>Include basic information about the course (e.g., course description, objectives, instructor contact information and office hours, grading scheme) </a:t>
            </a:r>
          </a:p>
          <a:p>
            <a:pPr marL="742950" lvl="1" indent="-285750">
              <a:buFont typeface="Arial,Sans-Serif"/>
              <a:buChar char="•"/>
            </a:pPr>
            <a:r>
              <a:rPr lang="en-US"/>
              <a:t>Includes information on how and where additional support can be obtained, from the instructor and campus support centers </a:t>
            </a:r>
          </a:p>
          <a:p>
            <a:pPr marL="285750" indent="-285750">
              <a:buFont typeface="Arial,Sans-Serif"/>
              <a:buChar char="•"/>
            </a:pPr>
            <a:endParaRPr lang="en-US"/>
          </a:p>
          <a:p>
            <a:pPr marL="171450" indent="-171450">
              <a:buFont typeface="Arial"/>
              <a:buChar char="•"/>
            </a:pPr>
            <a:r>
              <a:rPr lang="en-US" b="1"/>
              <a:t>Present information in such a way that a first-time college student can easily make sense of the syllabus </a:t>
            </a:r>
            <a:endParaRPr lang="en-US"/>
          </a:p>
          <a:p>
            <a:pPr marL="800100" lvl="1" indent="-342900">
              <a:buFont typeface="Arial,Sans-Serif"/>
              <a:buChar char="•"/>
            </a:pPr>
            <a:r>
              <a:rPr lang="en-US"/>
              <a:t>Written clearly, in plain language, with limited academic jargon </a:t>
            </a:r>
          </a:p>
          <a:p>
            <a:pPr marL="800100" lvl="1" indent="-342900">
              <a:buFont typeface="Arial,Sans-Serif"/>
              <a:buChar char="•"/>
            </a:pPr>
            <a:r>
              <a:rPr lang="en-US"/>
              <a:t>Formatted and ordered in a way that highlights what students need to know to maximize their learning and success </a:t>
            </a:r>
          </a:p>
          <a:p>
            <a:pPr marL="800100" lvl="1" indent="-342900">
              <a:buFont typeface="Arial,Sans-Serif"/>
              <a:buChar char="•"/>
            </a:pPr>
            <a:endParaRPr lang="en-US">
              <a:cs typeface="Calibri"/>
            </a:endParaRPr>
          </a:p>
          <a:p>
            <a:pPr marL="800100" lvl="1" indent="-342900">
              <a:buFont typeface="Arial,Sans-Serif"/>
              <a:buChar char="•"/>
            </a:pPr>
            <a:endParaRPr lang="en-US">
              <a:cs typeface="Calibri"/>
            </a:endParaRPr>
          </a:p>
          <a:p>
            <a:r>
              <a:rPr lang="en-US" b="1"/>
              <a:t>5. CREATING A PARTNERSHIP </a:t>
            </a:r>
            <a:r>
              <a:rPr lang="en-US"/>
              <a:t>in which faculty and students work together to ensure success</a:t>
            </a:r>
            <a:br>
              <a:rPr lang="en-US">
                <a:cs typeface="+mn-lt"/>
              </a:rPr>
            </a:br>
            <a:r>
              <a:rPr lang="en-US"/>
              <a:t>Communicate a commitment to working with students for their success </a:t>
            </a:r>
          </a:p>
          <a:p>
            <a:pPr lvl="1"/>
            <a:r>
              <a:rPr lang="en-US"/>
              <a:t>• State </a:t>
            </a:r>
            <a:r>
              <a:rPr lang="en-US" b="1"/>
              <a:t>what you expect of students</a:t>
            </a:r>
            <a:r>
              <a:rPr lang="en-US"/>
              <a:t> as learners, and </a:t>
            </a:r>
            <a:r>
              <a:rPr lang="en-US" b="1"/>
              <a:t>what students can expect from you</a:t>
            </a:r>
            <a:r>
              <a:rPr lang="en-US"/>
              <a:t> as an instructor </a:t>
            </a:r>
          </a:p>
          <a:p>
            <a:pPr marL="742950" lvl="1" indent="-285750">
              <a:buFont typeface="Arial,Sans-Serif"/>
              <a:buChar char="•"/>
            </a:pPr>
            <a:r>
              <a:rPr lang="en-US"/>
              <a:t>Articulate </a:t>
            </a:r>
            <a:r>
              <a:rPr lang="en-US" b="1"/>
              <a:t>willingness to receive feedback</a:t>
            </a:r>
            <a:r>
              <a:rPr lang="en-US"/>
              <a:t> from students about your teaching practices </a:t>
            </a:r>
          </a:p>
          <a:p>
            <a:pPr marL="742950" lvl="1" indent="-285750">
              <a:buFont typeface="Arial,Sans-Serif"/>
              <a:buChar char="•"/>
            </a:pPr>
            <a:r>
              <a:rPr lang="en-US"/>
              <a:t>Articulate willingness to use a </a:t>
            </a:r>
            <a:r>
              <a:rPr lang="en-US" b="1"/>
              <a:t>variety of teaching approaches</a:t>
            </a:r>
            <a:r>
              <a:rPr lang="en-US"/>
              <a:t> to foster learning </a:t>
            </a:r>
          </a:p>
          <a:p>
            <a:endParaRPr lang="en-US"/>
          </a:p>
          <a:p>
            <a:r>
              <a:rPr lang="en-US" b="1"/>
              <a:t>Communicate respect for students as learners </a:t>
            </a:r>
            <a:endParaRPr lang="en-US"/>
          </a:p>
          <a:p>
            <a:pPr marL="742950" lvl="1" indent="-285750">
              <a:buFont typeface="Arial,Sans-Serif"/>
              <a:buChar char="•"/>
            </a:pPr>
            <a:r>
              <a:rPr lang="en-US"/>
              <a:t>Articulate </a:t>
            </a:r>
            <a:r>
              <a:rPr lang="en-US" b="1"/>
              <a:t>respect for students</a:t>
            </a:r>
            <a:r>
              <a:rPr lang="en-US"/>
              <a:t> as autonomous, critical, and reflective learners </a:t>
            </a:r>
          </a:p>
          <a:p>
            <a:pPr marL="742950" lvl="1" indent="-285750">
              <a:buFont typeface="Arial,Sans-Serif"/>
              <a:buChar char="•"/>
            </a:pPr>
            <a:r>
              <a:rPr lang="en-US"/>
              <a:t>State how </a:t>
            </a:r>
            <a:r>
              <a:rPr lang="en-US" b="1"/>
              <a:t>class and course objectives will help students succeed</a:t>
            </a:r>
            <a:r>
              <a:rPr lang="en-US"/>
              <a:t> in future academic work, and advance career and life goals </a:t>
            </a:r>
          </a:p>
          <a:p>
            <a:pPr marL="742950" lvl="1" indent="-285750">
              <a:buFont typeface="Arial,Sans-Serif"/>
              <a:buChar char="•"/>
            </a:pPr>
            <a:endParaRPr lang="en-US">
              <a:cs typeface="Calibri"/>
            </a:endParaRPr>
          </a:p>
          <a:p>
            <a:r>
              <a:rPr lang="en-US" b="1"/>
              <a:t>6. DECONSTRUCTING </a:t>
            </a:r>
            <a:r>
              <a:rPr lang="en-US"/>
              <a:t>the presentation of white students as the ‘norm’</a:t>
            </a:r>
            <a:br>
              <a:rPr lang="en-US">
                <a:cs typeface="+mn-lt"/>
              </a:rPr>
            </a:br>
            <a:r>
              <a:rPr lang="en-US"/>
              <a:t>Promotes awareness and critical examination of students’ assumptions, beliefs, and </a:t>
            </a:r>
            <a:r>
              <a:rPr lang="en-US" b="1"/>
              <a:t>privilege </a:t>
            </a:r>
            <a:endParaRPr lang="en-US"/>
          </a:p>
          <a:p>
            <a:pPr lvl="1"/>
            <a:r>
              <a:rPr lang="en-US"/>
              <a:t>• Includes readings, activities, and assignments that ask students to critically examine their assumptions about different racial/ethnic groups, and the privileges or disadvantages they accrue by virtue of their race/ethnicity </a:t>
            </a:r>
          </a:p>
          <a:p>
            <a:r>
              <a:rPr lang="en-US" b="1"/>
              <a:t>Promote awareness and critical examination of dominant norms and broader social inequalities </a:t>
            </a:r>
            <a:endParaRPr lang="en-US"/>
          </a:p>
          <a:p>
            <a:pPr marL="742950" lvl="1" indent="-285750">
              <a:buFont typeface="Arial,Sans-Serif"/>
              <a:buChar char="•"/>
            </a:pPr>
            <a:r>
              <a:rPr lang="en-US"/>
              <a:t>Includes readings, activities, and assignments that ask students to examine the history and contemporary experiences of people and communities that face discrimination, racism, and marginalization </a:t>
            </a:r>
          </a:p>
          <a:p>
            <a:pPr marL="742950" lvl="1" indent="-285750">
              <a:buFont typeface="Arial,Sans-Serif"/>
              <a:buChar char="•"/>
            </a:pPr>
            <a:r>
              <a:rPr lang="en-US"/>
              <a:t>Includes readings, activities, and assignments that ask students to question dominant, racialized norms, as well as inequalities in major social institutions (e.g., education, health, law) </a:t>
            </a:r>
          </a:p>
          <a:p>
            <a:pPr marL="742950" lvl="1" indent="-285750">
              <a:buFont typeface="Arial,Sans-Serif"/>
              <a:buChar char="•"/>
            </a:pPr>
            <a:endParaRPr lang="en-US">
              <a:cs typeface="Calibri"/>
            </a:endParaRPr>
          </a:p>
          <a:p>
            <a:pPr indent="-285750">
              <a:buFont typeface="Arial,Sans-Serif"/>
              <a:buChar char="•"/>
            </a:pPr>
            <a:endParaRPr lang="en-US">
              <a:cs typeface="Calibri"/>
            </a:endParaRPr>
          </a:p>
          <a:p>
            <a:pPr indent="-285750">
              <a:buFont typeface="Arial,Sans-Serif"/>
              <a:buChar char="•"/>
            </a:pPr>
            <a:endParaRPr lang="en-US">
              <a:cs typeface="Calibri"/>
            </a:endParaRPr>
          </a:p>
          <a:p>
            <a:pPr indent="-285750">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13</a:t>
            </a:fld>
            <a:endParaRPr lang="en-US"/>
          </a:p>
        </p:txBody>
      </p:sp>
    </p:spTree>
    <p:extLst>
      <p:ext uri="{BB962C8B-B14F-4D97-AF65-F5344CB8AC3E}">
        <p14:creationId xmlns:p14="http://schemas.microsoft.com/office/powerpoint/2010/main" val="2705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141E4B48-AB4A-4DDF-95F2-8FA0C4C4295F}" type="slidenum">
              <a:rPr lang="en-US"/>
              <a:t>14</a:t>
            </a:fld>
            <a:endParaRPr lang="en-US"/>
          </a:p>
        </p:txBody>
      </p:sp>
    </p:spTree>
    <p:extLst>
      <p:ext uri="{BB962C8B-B14F-4D97-AF65-F5344CB8AC3E}">
        <p14:creationId xmlns:p14="http://schemas.microsoft.com/office/powerpoint/2010/main" val="1016645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r>
              <a:rPr lang="en-US">
                <a:cs typeface="Calibri"/>
              </a:rPr>
              <a:t>Link: Inclusion by Design Worksheet </a:t>
            </a:r>
            <a:r>
              <a:rPr lang="en-US">
                <a:hlinkClick r:id="rId3"/>
              </a:rPr>
              <a:t>https://drive.google.com/file/d/0B0ulz5eHbyjYdmY0eF9ablRRcHM/view</a:t>
            </a:r>
            <a:endParaRPr lang="en-US"/>
          </a:p>
          <a:p>
            <a:r>
              <a:rPr lang="en-US">
                <a:cs typeface="Calibri"/>
              </a:rPr>
              <a:t>Link: Liquid Syllabus Example </a:t>
            </a:r>
            <a:r>
              <a:rPr lang="en-US">
                <a:hlinkClick r:id="rId4"/>
              </a:rPr>
              <a:t>https://sites.google.com/view/hosp-welcome</a:t>
            </a:r>
            <a:endParaRPr lang="en-US"/>
          </a:p>
          <a:p>
            <a:r>
              <a:rPr lang="en-US">
                <a:cs typeface="Calibri"/>
              </a:rPr>
              <a:t>Link: How to Create a Liquid Syllabus: </a:t>
            </a:r>
            <a:r>
              <a:rPr lang="en-US">
                <a:hlinkClick r:id="rId5"/>
              </a:rPr>
              <a:t>https://ccconlineed.instructure.com/courses/6771</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15</a:t>
            </a:fld>
            <a:endParaRPr lang="en-US"/>
          </a:p>
        </p:txBody>
      </p:sp>
    </p:spTree>
    <p:extLst>
      <p:ext uri="{BB962C8B-B14F-4D97-AF65-F5344CB8AC3E}">
        <p14:creationId xmlns:p14="http://schemas.microsoft.com/office/powerpoint/2010/main" val="254601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Teresa</a:t>
            </a:r>
          </a:p>
        </p:txBody>
      </p:sp>
      <p:sp>
        <p:nvSpPr>
          <p:cNvPr id="4" name="Slide Number Placeholder 3"/>
          <p:cNvSpPr>
            <a:spLocks noGrp="1"/>
          </p:cNvSpPr>
          <p:nvPr>
            <p:ph type="sldNum" sz="quarter" idx="5"/>
          </p:nvPr>
        </p:nvSpPr>
        <p:spPr/>
        <p:txBody>
          <a:bodyPr/>
          <a:lstStyle/>
          <a:p>
            <a:fld id="{141E4B48-AB4A-4DDF-95F2-8FA0C4C4295F}" type="slidenum">
              <a:rPr lang="en-US"/>
              <a:t>16</a:t>
            </a:fld>
            <a:endParaRPr lang="en-US"/>
          </a:p>
        </p:txBody>
      </p:sp>
    </p:spTree>
    <p:extLst>
      <p:ext uri="{BB962C8B-B14F-4D97-AF65-F5344CB8AC3E}">
        <p14:creationId xmlns:p14="http://schemas.microsoft.com/office/powerpoint/2010/main" val="140317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Teresa</a:t>
            </a:r>
          </a:p>
        </p:txBody>
      </p:sp>
      <p:sp>
        <p:nvSpPr>
          <p:cNvPr id="4" name="Slide Number Placeholder 3"/>
          <p:cNvSpPr>
            <a:spLocks noGrp="1"/>
          </p:cNvSpPr>
          <p:nvPr>
            <p:ph type="sldNum" sz="quarter" idx="5"/>
          </p:nvPr>
        </p:nvSpPr>
        <p:spPr/>
        <p:txBody>
          <a:bodyPr/>
          <a:lstStyle/>
          <a:p>
            <a:fld id="{141E4B48-AB4A-4DDF-95F2-8FA0C4C4295F}" type="slidenum">
              <a:rPr lang="en-US"/>
              <a:t>17</a:t>
            </a:fld>
            <a:endParaRPr lang="en-US"/>
          </a:p>
        </p:txBody>
      </p:sp>
    </p:spTree>
    <p:extLst>
      <p:ext uri="{BB962C8B-B14F-4D97-AF65-F5344CB8AC3E}">
        <p14:creationId xmlns:p14="http://schemas.microsoft.com/office/powerpoint/2010/main" val="12932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141E4B48-AB4A-4DDF-95F2-8FA0C4C4295F}" type="slidenum">
              <a:rPr lang="en-US"/>
              <a:t>19</a:t>
            </a:fld>
            <a:endParaRPr lang="en-US"/>
          </a:p>
        </p:txBody>
      </p:sp>
    </p:spTree>
    <p:extLst>
      <p:ext uri="{BB962C8B-B14F-4D97-AF65-F5344CB8AC3E}">
        <p14:creationId xmlns:p14="http://schemas.microsoft.com/office/powerpoint/2010/main" val="222739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Teresa</a:t>
            </a:r>
          </a:p>
        </p:txBody>
      </p:sp>
      <p:sp>
        <p:nvSpPr>
          <p:cNvPr id="4" name="Slide Number Placeholder 3"/>
          <p:cNvSpPr>
            <a:spLocks noGrp="1"/>
          </p:cNvSpPr>
          <p:nvPr>
            <p:ph type="sldNum" sz="quarter" idx="5"/>
          </p:nvPr>
        </p:nvSpPr>
        <p:spPr/>
        <p:txBody>
          <a:bodyPr/>
          <a:lstStyle/>
          <a:p>
            <a:fld id="{141E4B48-AB4A-4DDF-95F2-8FA0C4C4295F}" type="slidenum">
              <a:rPr lang="en-US"/>
              <a:t>20</a:t>
            </a:fld>
            <a:endParaRPr lang="en-US"/>
          </a:p>
        </p:txBody>
      </p:sp>
    </p:spTree>
    <p:extLst>
      <p:ext uri="{BB962C8B-B14F-4D97-AF65-F5344CB8AC3E}">
        <p14:creationId xmlns:p14="http://schemas.microsoft.com/office/powerpoint/2010/main" val="390722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p>
        </p:txBody>
      </p:sp>
      <p:sp>
        <p:nvSpPr>
          <p:cNvPr id="4" name="Slide Number Placeholder 3"/>
          <p:cNvSpPr>
            <a:spLocks noGrp="1"/>
          </p:cNvSpPr>
          <p:nvPr>
            <p:ph type="sldNum" sz="quarter" idx="5"/>
          </p:nvPr>
        </p:nvSpPr>
        <p:spPr/>
        <p:txBody>
          <a:bodyPr/>
          <a:lstStyle/>
          <a:p>
            <a:fld id="{141E4B48-AB4A-4DDF-95F2-8FA0C4C4295F}" type="slidenum">
              <a:rPr lang="en-US"/>
              <a:t>22</a:t>
            </a:fld>
            <a:endParaRPr lang="en-US"/>
          </a:p>
        </p:txBody>
      </p:sp>
    </p:spTree>
    <p:extLst>
      <p:ext uri="{BB962C8B-B14F-4D97-AF65-F5344CB8AC3E}">
        <p14:creationId xmlns:p14="http://schemas.microsoft.com/office/powerpoint/2010/main" val="2190067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23</a:t>
            </a:fld>
            <a:endParaRPr lang="en-US"/>
          </a:p>
        </p:txBody>
      </p:sp>
    </p:spTree>
    <p:extLst>
      <p:ext uri="{BB962C8B-B14F-4D97-AF65-F5344CB8AC3E}">
        <p14:creationId xmlns:p14="http://schemas.microsoft.com/office/powerpoint/2010/main" val="407456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24</a:t>
            </a:fld>
            <a:endParaRPr lang="en-US"/>
          </a:p>
        </p:txBody>
      </p:sp>
    </p:spTree>
    <p:extLst>
      <p:ext uri="{BB962C8B-B14F-4D97-AF65-F5344CB8AC3E}">
        <p14:creationId xmlns:p14="http://schemas.microsoft.com/office/powerpoint/2010/main" val="426865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Ruanda</a:t>
            </a:r>
          </a:p>
        </p:txBody>
      </p:sp>
      <p:sp>
        <p:nvSpPr>
          <p:cNvPr id="4" name="Slide Number Placeholder 3"/>
          <p:cNvSpPr>
            <a:spLocks noGrp="1"/>
          </p:cNvSpPr>
          <p:nvPr>
            <p:ph type="sldNum" sz="quarter" idx="5"/>
          </p:nvPr>
        </p:nvSpPr>
        <p:spPr/>
        <p:txBody>
          <a:bodyPr/>
          <a:lstStyle/>
          <a:p>
            <a:fld id="{141E4B48-AB4A-4DDF-95F2-8FA0C4C4295F}" type="slidenum">
              <a:rPr lang="en-US"/>
              <a:t>3</a:t>
            </a:fld>
            <a:endParaRPr lang="en-US"/>
          </a:p>
        </p:txBody>
      </p:sp>
    </p:spTree>
    <p:extLst>
      <p:ext uri="{BB962C8B-B14F-4D97-AF65-F5344CB8AC3E}">
        <p14:creationId xmlns:p14="http://schemas.microsoft.com/office/powerpoint/2010/main" val="108271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25</a:t>
            </a:fld>
            <a:endParaRPr lang="en-US"/>
          </a:p>
        </p:txBody>
      </p:sp>
    </p:spTree>
    <p:extLst>
      <p:ext uri="{BB962C8B-B14F-4D97-AF65-F5344CB8AC3E}">
        <p14:creationId xmlns:p14="http://schemas.microsoft.com/office/powerpoint/2010/main" val="420259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26</a:t>
            </a:fld>
            <a:endParaRPr lang="en-US"/>
          </a:p>
        </p:txBody>
      </p:sp>
    </p:spTree>
    <p:extLst>
      <p:ext uri="{BB962C8B-B14F-4D97-AF65-F5344CB8AC3E}">
        <p14:creationId xmlns:p14="http://schemas.microsoft.com/office/powerpoint/2010/main" val="1110143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27</a:t>
            </a:fld>
            <a:endParaRPr lang="en-US"/>
          </a:p>
        </p:txBody>
      </p:sp>
    </p:spTree>
    <p:extLst>
      <p:ext uri="{BB962C8B-B14F-4D97-AF65-F5344CB8AC3E}">
        <p14:creationId xmlns:p14="http://schemas.microsoft.com/office/powerpoint/2010/main" val="3577257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28</a:t>
            </a:fld>
            <a:endParaRPr lang="en-US"/>
          </a:p>
        </p:txBody>
      </p:sp>
    </p:spTree>
    <p:extLst>
      <p:ext uri="{BB962C8B-B14F-4D97-AF65-F5344CB8AC3E}">
        <p14:creationId xmlns:p14="http://schemas.microsoft.com/office/powerpoint/2010/main" val="367026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29</a:t>
            </a:fld>
            <a:endParaRPr lang="en-US"/>
          </a:p>
        </p:txBody>
      </p:sp>
    </p:spTree>
    <p:extLst>
      <p:ext uri="{BB962C8B-B14F-4D97-AF65-F5344CB8AC3E}">
        <p14:creationId xmlns:p14="http://schemas.microsoft.com/office/powerpoint/2010/main" val="1984521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Kendra</a:t>
            </a:r>
          </a:p>
          <a:p>
            <a:endParaRPr lang="en-US"/>
          </a:p>
        </p:txBody>
      </p:sp>
      <p:sp>
        <p:nvSpPr>
          <p:cNvPr id="4" name="Slide Number Placeholder 3"/>
          <p:cNvSpPr>
            <a:spLocks noGrp="1"/>
          </p:cNvSpPr>
          <p:nvPr>
            <p:ph type="sldNum" sz="quarter" idx="5"/>
          </p:nvPr>
        </p:nvSpPr>
        <p:spPr/>
        <p:txBody>
          <a:bodyPr/>
          <a:lstStyle/>
          <a:p>
            <a:fld id="{141E4B48-AB4A-4DDF-95F2-8FA0C4C4295F}" type="slidenum">
              <a:rPr lang="en-US"/>
              <a:t>30</a:t>
            </a:fld>
            <a:endParaRPr lang="en-US"/>
          </a:p>
        </p:txBody>
      </p:sp>
    </p:spTree>
    <p:extLst>
      <p:ext uri="{BB962C8B-B14F-4D97-AF65-F5344CB8AC3E}">
        <p14:creationId xmlns:p14="http://schemas.microsoft.com/office/powerpoint/2010/main" val="3995187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Ruanda </a:t>
            </a:r>
          </a:p>
          <a:p>
            <a:endParaRPr lang="en-US">
              <a:cs typeface="Calibri"/>
            </a:endParaRPr>
          </a:p>
          <a:p>
            <a:pPr marL="171450" indent="-171450">
              <a:buFont typeface="Arial,Sans-Serif"/>
              <a:buChar char="•"/>
            </a:pPr>
            <a:r>
              <a:rPr lang="en-US" b="1"/>
              <a:t>Welcoming </a:t>
            </a:r>
            <a:r>
              <a:rPr lang="en-US"/>
              <a:t>- Creating a classroom culture in which they feel cared for </a:t>
            </a:r>
            <a:r>
              <a:rPr lang="en-US" b="1"/>
              <a:t>Communicate care and support </a:t>
            </a:r>
            <a:endParaRPr lang="en-US"/>
          </a:p>
          <a:p>
            <a:pPr marL="742950" lvl="1" indent="-285750">
              <a:buFont typeface="Arial,Sans-Serif"/>
              <a:buChar char="•"/>
            </a:pPr>
            <a:r>
              <a:rPr lang="en-US"/>
              <a:t>Use language and tone that makes students feel cared for and valued. </a:t>
            </a:r>
          </a:p>
          <a:p>
            <a:pPr marL="742950" lvl="1" indent="-285750">
              <a:buFont typeface="Arial,Sans-Serif"/>
              <a:buChar char="•"/>
            </a:pPr>
            <a:r>
              <a:rPr lang="en-US"/>
              <a:t>Convey sensitivity to students’ entering skill level, notes that aspects of the course can be challenging, and suggests that it is acceptable and beneficial for students to seek help, whether or not they are struggling. </a:t>
            </a:r>
          </a:p>
          <a:p>
            <a:pPr marL="742950" lvl="1" indent="-285750">
              <a:buFont typeface="Arial,Sans-Serif"/>
              <a:buChar char="•"/>
            </a:pPr>
            <a:r>
              <a:rPr lang="en-US"/>
              <a:t>Convey a willingness to work individually with students who need extra help. </a:t>
            </a:r>
          </a:p>
          <a:p>
            <a:pPr marL="628650" lvl="1" indent="-171450">
              <a:buFont typeface="Arial,Sans-Serif"/>
              <a:buChar char="•"/>
            </a:pPr>
            <a:endParaRPr lang="en-US"/>
          </a:p>
          <a:p>
            <a:pPr marL="628650" indent="-171450">
              <a:buFont typeface="Arial,Sans-Serif"/>
              <a:buChar char="•"/>
            </a:pPr>
            <a:r>
              <a:rPr lang="en-US" b="1"/>
              <a:t>Establish respect and inclusion as class norms </a:t>
            </a:r>
            <a:endParaRPr lang="en-US"/>
          </a:p>
          <a:p>
            <a:pPr marL="742950" lvl="1" indent="-285750">
              <a:buFont typeface="Arial,Sans-Serif"/>
              <a:buChar char="•"/>
            </a:pPr>
            <a:r>
              <a:rPr lang="en-US"/>
              <a:t>Set ground rules for respectful class discussion </a:t>
            </a:r>
          </a:p>
          <a:p>
            <a:pPr marL="742950" lvl="1" indent="-285750">
              <a:buFont typeface="Arial,Sans-Serif"/>
              <a:buChar char="•"/>
            </a:pPr>
            <a:r>
              <a:rPr lang="en-US"/>
              <a:t>Include a class anti-discrimination policy </a:t>
            </a:r>
          </a:p>
          <a:p>
            <a:pPr marL="742950" lvl="1" indent="-285750">
              <a:buFont typeface="Arial,Sans-Serif"/>
              <a:buChar char="•"/>
            </a:pPr>
            <a:r>
              <a:rPr lang="en-US"/>
              <a:t>Communicate commitment to talking through racist and discriminatory comments or behavior that arise in class or on campus </a:t>
            </a:r>
          </a:p>
          <a:p>
            <a:pPr marL="742950" lvl="1" indent="-285750">
              <a:buFont typeface="Arial,Sans-Serif"/>
              <a:buChar char="•"/>
            </a:pPr>
            <a:endParaRPr lang="en-US"/>
          </a:p>
          <a:p>
            <a:pPr marL="171450" lvl="1" indent="-171450">
              <a:buFont typeface="Arial,Sans-Serif"/>
              <a:buChar char="•"/>
            </a:pPr>
            <a:r>
              <a:rPr lang="en-US" b="1"/>
              <a:t>3. VALIDATING </a:t>
            </a:r>
            <a:r>
              <a:rPr lang="en-US"/>
              <a:t>students’ ability to be successful </a:t>
            </a:r>
            <a:r>
              <a:rPr lang="en-US" b="1"/>
              <a:t>Communicate belief that all students are expected to succeed </a:t>
            </a:r>
            <a:br>
              <a:rPr lang="en-US" b="1"/>
            </a:br>
            <a:endParaRPr lang="en-US"/>
          </a:p>
          <a:p>
            <a:pPr marL="742950" lvl="1" indent="-285750">
              <a:buFont typeface="Arial,Sans-Serif"/>
              <a:buChar char="•"/>
            </a:pPr>
            <a:r>
              <a:rPr lang="en-US"/>
              <a:t>Articulate that students—regardless of their stated intentions—are capable of obtaining their educational goals. </a:t>
            </a:r>
          </a:p>
          <a:p>
            <a:pPr marL="742950" lvl="1" indent="-285750">
              <a:buFont typeface="Arial,Sans-Serif"/>
              <a:buChar char="•"/>
            </a:pPr>
            <a:r>
              <a:rPr lang="en-US"/>
              <a:t>Offer different types of assignments and forms of assessment that give students multiple ways to demonstrate their learning and strengths </a:t>
            </a:r>
          </a:p>
          <a:p>
            <a:pPr marL="742950" lvl="1" indent="-285750">
              <a:buFont typeface="Arial,Sans-Serif"/>
              <a:buChar char="•"/>
            </a:pPr>
            <a:endParaRPr lang="en-US">
              <a:cs typeface="Calibri"/>
            </a:endParaRPr>
          </a:p>
          <a:p>
            <a:pPr marL="628650" indent="-171450">
              <a:buFont typeface="Arial"/>
              <a:buChar char="•"/>
            </a:pPr>
            <a:r>
              <a:rPr lang="en-US" b="1"/>
              <a:t>5. CREATING A PARTNERSHIP </a:t>
            </a:r>
            <a:r>
              <a:rPr lang="en-US"/>
              <a:t>in which faculty and students work together to ensure success</a:t>
            </a:r>
            <a:br>
              <a:rPr lang="en-US"/>
            </a:br>
            <a:r>
              <a:rPr lang="en-US"/>
              <a:t>Communicate a commitment to working with students for their success </a:t>
            </a:r>
          </a:p>
          <a:p>
            <a:pPr marL="628650" lvl="1" indent="-171450">
              <a:buFont typeface="Arial"/>
              <a:buChar char="•"/>
            </a:pPr>
            <a:r>
              <a:rPr lang="en-US"/>
              <a:t>• State </a:t>
            </a:r>
            <a:r>
              <a:rPr lang="en-US" b="1"/>
              <a:t>what you expect of students</a:t>
            </a:r>
            <a:r>
              <a:rPr lang="en-US"/>
              <a:t> as learners, and </a:t>
            </a:r>
            <a:r>
              <a:rPr lang="en-US" b="1"/>
              <a:t>what students can expect from you</a:t>
            </a:r>
            <a:r>
              <a:rPr lang="en-US"/>
              <a:t> as an instructor </a:t>
            </a:r>
          </a:p>
          <a:p>
            <a:pPr marL="742950" lvl="1" indent="-285750">
              <a:buFont typeface="Arial,Sans-Serif"/>
              <a:buChar char="•"/>
            </a:pPr>
            <a:r>
              <a:rPr lang="en-US"/>
              <a:t>Articulate </a:t>
            </a:r>
            <a:r>
              <a:rPr lang="en-US" b="1"/>
              <a:t>willingness to receive feedback</a:t>
            </a:r>
            <a:r>
              <a:rPr lang="en-US"/>
              <a:t> from students about your teaching practices </a:t>
            </a:r>
          </a:p>
          <a:p>
            <a:pPr marL="742950" lvl="1" indent="-285750">
              <a:buFont typeface="Arial,Sans-Serif"/>
              <a:buChar char="•"/>
            </a:pPr>
            <a:r>
              <a:rPr lang="en-US"/>
              <a:t>Articulate willingness to use a </a:t>
            </a:r>
            <a:r>
              <a:rPr lang="en-US" b="1"/>
              <a:t>variety of teaching approaches</a:t>
            </a:r>
            <a:r>
              <a:rPr lang="en-US"/>
              <a:t> to foster learning </a:t>
            </a:r>
          </a:p>
          <a:p>
            <a:pPr marL="628650" indent="-171450">
              <a:buFont typeface="Arial"/>
              <a:buChar char="•"/>
            </a:pPr>
            <a:endParaRPr lang="en-US"/>
          </a:p>
          <a:p>
            <a:pPr marL="628650" indent="-171450">
              <a:buFont typeface="Arial"/>
              <a:buChar char="•"/>
            </a:pPr>
            <a:r>
              <a:rPr lang="en-US" b="1"/>
              <a:t>Communicate respect for students as learners </a:t>
            </a:r>
            <a:endParaRPr lang="en-US"/>
          </a:p>
          <a:p>
            <a:pPr marL="742950" lvl="1" indent="-285750">
              <a:buFont typeface="Arial,Sans-Serif"/>
              <a:buChar char="•"/>
            </a:pPr>
            <a:r>
              <a:rPr lang="en-US"/>
              <a:t>Articulate </a:t>
            </a:r>
            <a:r>
              <a:rPr lang="en-US" b="1"/>
              <a:t>respect for students</a:t>
            </a:r>
            <a:r>
              <a:rPr lang="en-US"/>
              <a:t> as autonomous, critical, and reflective learners </a:t>
            </a:r>
          </a:p>
          <a:p>
            <a:pPr marL="742950" lvl="1" indent="-285750">
              <a:buFont typeface="Arial,Sans-Serif"/>
              <a:buChar char="•"/>
            </a:pPr>
            <a:r>
              <a:rPr lang="en-US"/>
              <a:t>State how </a:t>
            </a:r>
            <a:r>
              <a:rPr lang="en-US" b="1"/>
              <a:t>class and course objectives will help students succeed</a:t>
            </a:r>
            <a:r>
              <a:rPr lang="en-US"/>
              <a:t> in future academic work, and advance career and life goals </a:t>
            </a:r>
          </a:p>
        </p:txBody>
      </p:sp>
      <p:sp>
        <p:nvSpPr>
          <p:cNvPr id="4" name="Slide Number Placeholder 3"/>
          <p:cNvSpPr>
            <a:spLocks noGrp="1"/>
          </p:cNvSpPr>
          <p:nvPr>
            <p:ph type="sldNum" sz="quarter" idx="5"/>
          </p:nvPr>
        </p:nvSpPr>
        <p:spPr/>
        <p:txBody>
          <a:bodyPr/>
          <a:lstStyle/>
          <a:p>
            <a:fld id="{141E4B48-AB4A-4DDF-95F2-8FA0C4C4295F}" type="slidenum">
              <a:rPr lang="en-US"/>
              <a:t>31</a:t>
            </a:fld>
            <a:endParaRPr lang="en-US"/>
          </a:p>
        </p:txBody>
      </p:sp>
    </p:spTree>
    <p:extLst>
      <p:ext uri="{BB962C8B-B14F-4D97-AF65-F5344CB8AC3E}">
        <p14:creationId xmlns:p14="http://schemas.microsoft.com/office/powerpoint/2010/main" val="416510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Ruanda</a:t>
            </a:r>
          </a:p>
        </p:txBody>
      </p:sp>
      <p:sp>
        <p:nvSpPr>
          <p:cNvPr id="4" name="Slide Number Placeholder 3"/>
          <p:cNvSpPr>
            <a:spLocks noGrp="1"/>
          </p:cNvSpPr>
          <p:nvPr>
            <p:ph type="sldNum" sz="quarter" idx="5"/>
          </p:nvPr>
        </p:nvSpPr>
        <p:spPr/>
        <p:txBody>
          <a:bodyPr/>
          <a:lstStyle/>
          <a:p>
            <a:fld id="{141E4B48-AB4A-4DDF-95F2-8FA0C4C4295F}" type="slidenum">
              <a:rPr lang="en-US"/>
              <a:t>4</a:t>
            </a:fld>
            <a:endParaRPr lang="en-US"/>
          </a:p>
        </p:txBody>
      </p:sp>
    </p:spTree>
    <p:extLst>
      <p:ext uri="{BB962C8B-B14F-4D97-AF65-F5344CB8AC3E}">
        <p14:creationId xmlns:p14="http://schemas.microsoft.com/office/powerpoint/2010/main" val="347412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Who's in the room ?   </a:t>
            </a:r>
          </a:p>
          <a:p>
            <a:r>
              <a:rPr lang="en-US">
                <a:cs typeface="Calibri"/>
              </a:rPr>
              <a:t>Faculty</a:t>
            </a:r>
          </a:p>
          <a:p>
            <a:r>
              <a:rPr lang="en-US">
                <a:cs typeface="Calibri"/>
              </a:rPr>
              <a:t>Faculty Developers</a:t>
            </a:r>
          </a:p>
          <a:p>
            <a:r>
              <a:rPr lang="en-US">
                <a:cs typeface="Calibri"/>
              </a:rPr>
              <a:t>Instructional Designers</a:t>
            </a:r>
          </a:p>
          <a:p>
            <a:r>
              <a:rPr lang="en-US">
                <a:cs typeface="Calibri"/>
              </a:rPr>
              <a:t>Academic Affairs Professionals</a:t>
            </a:r>
          </a:p>
          <a:p>
            <a:r>
              <a:rPr lang="en-US">
                <a:cs typeface="Calibri"/>
              </a:rPr>
              <a:t>Students</a:t>
            </a:r>
          </a:p>
          <a:p>
            <a:r>
              <a:rPr lang="en-US">
                <a:cs typeface="Calibri"/>
              </a:rPr>
              <a:t>Administrators</a:t>
            </a:r>
          </a:p>
          <a:p>
            <a:r>
              <a:rPr lang="en-US">
                <a:cs typeface="Calibri"/>
              </a:rPr>
              <a:t>Advisors</a:t>
            </a:r>
          </a:p>
          <a:p>
            <a:r>
              <a:rPr lang="en-US">
                <a:cs typeface="Calibri"/>
              </a:rPr>
              <a:t>Staff</a:t>
            </a:r>
          </a:p>
          <a:p>
            <a:r>
              <a:rPr lang="en-US">
                <a:cs typeface="Calibri"/>
              </a:rPr>
              <a:t>Other</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5</a:t>
            </a:fld>
            <a:endParaRPr lang="en-US"/>
          </a:p>
        </p:txBody>
      </p:sp>
    </p:spTree>
    <p:extLst>
      <p:ext uri="{BB962C8B-B14F-4D97-AF65-F5344CB8AC3E}">
        <p14:creationId xmlns:p14="http://schemas.microsoft.com/office/powerpoint/2010/main" val="247583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Who's in the room ?   </a:t>
            </a:r>
          </a:p>
          <a:p>
            <a:r>
              <a:rPr lang="en-US">
                <a:cs typeface="Calibri"/>
              </a:rPr>
              <a:t>Faculty</a:t>
            </a:r>
          </a:p>
          <a:p>
            <a:r>
              <a:rPr lang="en-US">
                <a:cs typeface="Calibri"/>
              </a:rPr>
              <a:t>Faculty Developers</a:t>
            </a:r>
          </a:p>
          <a:p>
            <a:r>
              <a:rPr lang="en-US">
                <a:cs typeface="Calibri"/>
              </a:rPr>
              <a:t>Instructional Designers</a:t>
            </a:r>
          </a:p>
          <a:p>
            <a:r>
              <a:rPr lang="en-US">
                <a:cs typeface="Calibri"/>
              </a:rPr>
              <a:t>Academic Affairs Professionals</a:t>
            </a:r>
          </a:p>
          <a:p>
            <a:r>
              <a:rPr lang="en-US">
                <a:cs typeface="Calibri"/>
              </a:rPr>
              <a:t>Students</a:t>
            </a:r>
          </a:p>
          <a:p>
            <a:r>
              <a:rPr lang="en-US">
                <a:cs typeface="Calibri"/>
              </a:rPr>
              <a:t>Administrators</a:t>
            </a:r>
          </a:p>
          <a:p>
            <a:r>
              <a:rPr lang="en-US">
                <a:cs typeface="Calibri"/>
              </a:rPr>
              <a:t>Advisors</a:t>
            </a:r>
          </a:p>
          <a:p>
            <a:r>
              <a:rPr lang="en-US">
                <a:cs typeface="Calibri"/>
              </a:rPr>
              <a:t>Staff</a:t>
            </a:r>
          </a:p>
          <a:p>
            <a:r>
              <a:rPr lang="en-US">
                <a:cs typeface="Calibri"/>
              </a:rPr>
              <a:t>Other</a:t>
            </a:r>
          </a:p>
          <a:p>
            <a:endParaRPr lang="en-US">
              <a:cs typeface="Calibri"/>
            </a:endParaRPr>
          </a:p>
          <a:p>
            <a:r>
              <a:rPr lang="en-US">
                <a:cs typeface="Calibri"/>
              </a:rPr>
              <a:t>2) Where are you now?</a:t>
            </a:r>
          </a:p>
          <a:p>
            <a:r>
              <a:rPr lang="en-US">
                <a:cs typeface="Calibri"/>
              </a:rPr>
              <a:t>First time thinking about my syllabi</a:t>
            </a:r>
          </a:p>
          <a:p>
            <a:r>
              <a:rPr lang="en-US">
                <a:cs typeface="Calibri"/>
              </a:rPr>
              <a:t>I have begun the equitize syllabi process</a:t>
            </a:r>
          </a:p>
          <a:p>
            <a:r>
              <a:rPr lang="en-US">
                <a:cs typeface="Calibri"/>
              </a:rPr>
              <a:t>I am far along in the equitize syllabi process</a:t>
            </a:r>
          </a:p>
          <a:p>
            <a:r>
              <a:rPr lang="en-US">
                <a:cs typeface="Calibri"/>
              </a:rPr>
              <a:t>I am a leader and have done work to scale efforts on my campus</a:t>
            </a:r>
          </a:p>
        </p:txBody>
      </p:sp>
      <p:sp>
        <p:nvSpPr>
          <p:cNvPr id="4" name="Slide Number Placeholder 3"/>
          <p:cNvSpPr>
            <a:spLocks noGrp="1"/>
          </p:cNvSpPr>
          <p:nvPr>
            <p:ph type="sldNum" sz="quarter" idx="5"/>
          </p:nvPr>
        </p:nvSpPr>
        <p:spPr/>
        <p:txBody>
          <a:bodyPr/>
          <a:lstStyle/>
          <a:p>
            <a:fld id="{141E4B48-AB4A-4DDF-95F2-8FA0C4C4295F}" type="slidenum">
              <a:rPr lang="en-US"/>
              <a:t>7</a:t>
            </a:fld>
            <a:endParaRPr lang="en-US"/>
          </a:p>
        </p:txBody>
      </p:sp>
    </p:spTree>
    <p:extLst>
      <p:ext uri="{BB962C8B-B14F-4D97-AF65-F5344CB8AC3E}">
        <p14:creationId xmlns:p14="http://schemas.microsoft.com/office/powerpoint/2010/main" val="102829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r>
              <a:rPr lang="en-US"/>
              <a:t>Syllabi are a key feature of every academic course, documents that serve multiple purposes. </a:t>
            </a:r>
          </a:p>
          <a:p>
            <a:endParaRPr lang="en-US"/>
          </a:p>
          <a:p>
            <a:r>
              <a:rPr lang="en-US"/>
              <a:t>syllabi are seen as contracts between students and the instructor and as records of what courses cover and how student outcomes and performance are evaluated for accountability purposes (Parkes &amp; Harris, 2002). </a:t>
            </a:r>
          </a:p>
          <a:p>
            <a:endParaRPr lang="en-US"/>
          </a:p>
          <a:p>
            <a:r>
              <a:rPr lang="en-US"/>
              <a:t>Most contain Basic course information, course readings, content and format and performance evaluation</a:t>
            </a:r>
          </a:p>
          <a:p>
            <a:endParaRPr lang="en-US"/>
          </a:p>
          <a:p>
            <a:r>
              <a:rPr lang="en-US"/>
              <a:t>Syllabi, however, are also learning tools that can help students develop effective learning practices and strategies and communication devices that share how teaching will be approached (</a:t>
            </a:r>
            <a:r>
              <a:rPr lang="en-US" err="1"/>
              <a:t>Grunnert</a:t>
            </a:r>
            <a:r>
              <a:rPr lang="en-US"/>
              <a:t>, 1997; Parkes &amp; Harris, 2002). </a:t>
            </a:r>
          </a:p>
          <a:p>
            <a:endParaRPr lang="en-US"/>
          </a:p>
          <a:p>
            <a:r>
              <a:rPr lang="en-US"/>
              <a:t>Because they serve these varied purposes makes them rich sources of information about teaching as a practice.</a:t>
            </a:r>
          </a:p>
          <a:p>
            <a:endParaRPr lang="en-US"/>
          </a:p>
          <a:p>
            <a:r>
              <a:rPr lang="en-US"/>
              <a:t>The syllabus is often the initial communication tool that students receive as well as being the most formal mechanism for sharing information with students regarding any course.</a:t>
            </a:r>
          </a:p>
          <a:p>
            <a:endParaRPr lang="en-US"/>
          </a:p>
          <a:p>
            <a:r>
              <a:rPr lang="en-US"/>
              <a:t> Despite their importance, the structures and formats of written syllabi tend to be handed down from one generation to the next, rarely considered as part of curriculum redesign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Cooper Union</a:t>
            </a:r>
          </a:p>
          <a:p>
            <a:endParaRPr lang="en-US"/>
          </a:p>
        </p:txBody>
      </p:sp>
      <p:sp>
        <p:nvSpPr>
          <p:cNvPr id="4" name="Slide Number Placeholder 3"/>
          <p:cNvSpPr>
            <a:spLocks noGrp="1"/>
          </p:cNvSpPr>
          <p:nvPr>
            <p:ph type="sldNum" sz="quarter" idx="5"/>
          </p:nvPr>
        </p:nvSpPr>
        <p:spPr/>
        <p:txBody>
          <a:bodyPr/>
          <a:lstStyle/>
          <a:p>
            <a:fld id="{0A0A92D4-D1B6-4FA4-9F9A-A800E88144E0}" type="slidenum">
              <a:rPr lang="en-US" smtClean="0"/>
              <a:t>9</a:t>
            </a:fld>
            <a:endParaRPr lang="en-US"/>
          </a:p>
        </p:txBody>
      </p:sp>
    </p:spTree>
    <p:extLst>
      <p:ext uri="{BB962C8B-B14F-4D97-AF65-F5344CB8AC3E}">
        <p14:creationId xmlns:p14="http://schemas.microsoft.com/office/powerpoint/2010/main" val="167885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from the work that Estela Bensimon’s CUE shop at USC provides training for faculty to Equitize Syllabi</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cs typeface="Calibri"/>
            </a:endParaRPr>
          </a:p>
          <a:p>
            <a:endParaRPr lang="en-US">
              <a:cs typeface="Calibri"/>
            </a:endParaRPr>
          </a:p>
          <a:p>
            <a:r>
              <a:rPr lang="en-US"/>
              <a:t>Syllabus review is an opportunity for structured inquiry and reflection, to assess aspects of teaching as reflected in syllabi, for example, course goals, class norms and rules, expectations for and evaluations of student learning, and forms of assistance and support.</a:t>
            </a:r>
          </a:p>
          <a:p>
            <a:endParaRPr lang="en-US"/>
          </a:p>
          <a:p>
            <a:r>
              <a:rPr lang="en-US"/>
              <a:t> As artifacts of practice that capture how faculty see the course, what they assume students should be able to accomplish, and what they will do to advance student learning, inquiry into syllabi has the potential to reveal the assumptions, attitudes, values, and beliefs that shape teaching.</a:t>
            </a:r>
          </a:p>
          <a:p>
            <a:endParaRPr lang="en-US"/>
          </a:p>
          <a:p>
            <a:r>
              <a:rPr lang="en-US"/>
              <a:t> In addition, examining the content and language of a syllabus can help make explicit who it is written for (e.g., students, faculty, institution), and thus, who it—and by extension, the faculty who created and uses it—serves. </a:t>
            </a:r>
            <a:endParaRPr lang="en-US">
              <a:cs typeface="Calibri"/>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solidFill>
                <a:srgbClr val="009999"/>
              </a:solidFill>
              <a:cs typeface="Calibri"/>
            </a:endParaRPr>
          </a:p>
          <a:p>
            <a:endParaRPr lang="en-US"/>
          </a:p>
        </p:txBody>
      </p:sp>
      <p:sp>
        <p:nvSpPr>
          <p:cNvPr id="4" name="Slide Number Placeholder 3"/>
          <p:cNvSpPr>
            <a:spLocks noGrp="1"/>
          </p:cNvSpPr>
          <p:nvPr>
            <p:ph type="sldNum" sz="quarter" idx="5"/>
          </p:nvPr>
        </p:nvSpPr>
        <p:spPr/>
        <p:txBody>
          <a:bodyPr/>
          <a:lstStyle/>
          <a:p>
            <a:fld id="{8380B333-53AD-4FE2-85D4-A58B89BA55F1}" type="slidenum">
              <a:rPr lang="en-US" smtClean="0"/>
              <a:t>10</a:t>
            </a:fld>
            <a:endParaRPr lang="en-US"/>
          </a:p>
        </p:txBody>
      </p:sp>
    </p:spTree>
    <p:extLst>
      <p:ext uri="{BB962C8B-B14F-4D97-AF65-F5344CB8AC3E}">
        <p14:creationId xmlns:p14="http://schemas.microsoft.com/office/powerpoint/2010/main" val="262834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Syllabi are artifacts of practice that can reinforce and reproduce the norms, rules of ed system designed for white,  middle-to upper class,  heterosexual, able-bodied and Christian students</a:t>
            </a:r>
          </a:p>
          <a:p>
            <a:endParaRPr lang="en-US"/>
          </a:p>
          <a:p>
            <a:r>
              <a:rPr lang="en-US"/>
              <a:t>While student populations in college have become increasingly diverse, most higher education policies and practices have not been reconfigured to equitably support, affirm, and validate students from racial or marginalized groups and the syllabus  is no exception</a:t>
            </a:r>
          </a:p>
        </p:txBody>
      </p:sp>
      <p:sp>
        <p:nvSpPr>
          <p:cNvPr id="4" name="Slide Number Placeholder 3"/>
          <p:cNvSpPr>
            <a:spLocks noGrp="1"/>
          </p:cNvSpPr>
          <p:nvPr>
            <p:ph type="sldNum" sz="quarter" idx="5"/>
          </p:nvPr>
        </p:nvSpPr>
        <p:spPr/>
        <p:txBody>
          <a:bodyPr/>
          <a:lstStyle/>
          <a:p>
            <a:fld id="{0A0A92D4-D1B6-4FA4-9F9A-A800E88144E0}" type="slidenum">
              <a:rPr lang="en-US" smtClean="0"/>
              <a:t>11</a:t>
            </a:fld>
            <a:endParaRPr lang="en-US"/>
          </a:p>
        </p:txBody>
      </p:sp>
    </p:spTree>
    <p:extLst>
      <p:ext uri="{BB962C8B-B14F-4D97-AF65-F5344CB8AC3E}">
        <p14:creationId xmlns:p14="http://schemas.microsoft.com/office/powerpoint/2010/main" val="300186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Representing </a:t>
            </a:r>
            <a:r>
              <a:rPr lang="en-US"/>
              <a:t>a range of racial/ethnic experiences and backgrounds in assignments, readings, and other materials</a:t>
            </a:r>
            <a:br>
              <a:rPr lang="en-US">
                <a:cs typeface="+mn-lt"/>
              </a:rPr>
            </a:br>
            <a:endParaRPr lang="en-US"/>
          </a:p>
          <a:p>
            <a:r>
              <a:rPr lang="en-US" b="1"/>
              <a:t>Communicates the value of students’ racial/ethnic backgrounds as sources of learning and knowledge </a:t>
            </a:r>
            <a:endParaRPr lang="en-US"/>
          </a:p>
          <a:p>
            <a:pPr marL="742950" lvl="1" indent="-285750">
              <a:buFont typeface="Arial,Sans-Serif"/>
              <a:buChar char="•"/>
            </a:pPr>
            <a:r>
              <a:rPr lang="en-US"/>
              <a:t>Includes readings, activities, and assignments that are culturally relevant and inclusive </a:t>
            </a:r>
          </a:p>
          <a:p>
            <a:pPr marL="742950" lvl="1" indent="-285750">
              <a:buFont typeface="Arial,Sans-Serif"/>
              <a:buChar char="•"/>
            </a:pPr>
            <a:r>
              <a:rPr lang="en-US"/>
              <a:t>Includes assignments that ask students to draw on their experiential knowledge and/or knowledge from their communities </a:t>
            </a:r>
          </a:p>
          <a:p>
            <a:pPr marL="742950" lvl="1" indent="-285750">
              <a:buFont typeface="Arial,Sans-Serif"/>
              <a:buChar char="•"/>
            </a:pPr>
            <a:r>
              <a:rPr lang="en-US"/>
              <a:t>Include assignments that asks students to investigate real-world problems affecting their communities from which they come </a:t>
            </a:r>
          </a:p>
          <a:p>
            <a:pPr marL="742950" lvl="1" indent="-285750">
              <a:buFont typeface="Arial,Sans-Serif"/>
              <a:buChar char="•"/>
            </a:pPr>
            <a:endParaRPr lang="en-US">
              <a:cs typeface="Calibri"/>
            </a:endParaRPr>
          </a:p>
          <a:p>
            <a:pPr marL="171450" indent="-171450">
              <a:buFont typeface="Arial"/>
              <a:buChar char="•"/>
            </a:pPr>
            <a:r>
              <a:rPr lang="en-US" b="1"/>
              <a:t>Welcoming </a:t>
            </a:r>
            <a:r>
              <a:rPr lang="en-US"/>
              <a:t>- Creating a classroom culture in which they feel cared for </a:t>
            </a:r>
            <a:r>
              <a:rPr lang="en-US" b="1"/>
              <a:t>Communicate care and support </a:t>
            </a:r>
            <a:endParaRPr lang="en-US"/>
          </a:p>
          <a:p>
            <a:pPr marL="742950" lvl="1" indent="-285750">
              <a:buFont typeface="Arial,Sans-Serif"/>
              <a:buChar char="•"/>
            </a:pPr>
            <a:r>
              <a:rPr lang="en-US"/>
              <a:t>Use language and tone that makes students feel cared for and valued. </a:t>
            </a:r>
          </a:p>
          <a:p>
            <a:pPr marL="742950" lvl="1" indent="-285750">
              <a:buFont typeface="Arial,Sans-Serif"/>
              <a:buChar char="•"/>
            </a:pPr>
            <a:r>
              <a:rPr lang="en-US"/>
              <a:t>Convey sensitivity to students’ entering skill level, notes that aspects of the course can be challenging, and suggests that it is acceptable and beneficial for students to seek help, whether or not they are struggling. </a:t>
            </a:r>
          </a:p>
          <a:p>
            <a:pPr marL="742950" lvl="1" indent="-285750">
              <a:buFont typeface="Arial,Sans-Serif"/>
              <a:buChar char="•"/>
            </a:pPr>
            <a:r>
              <a:rPr lang="en-US"/>
              <a:t>Convey a willingness to work individually with students who need extra help. </a:t>
            </a:r>
          </a:p>
          <a:p>
            <a:pPr marL="628650" lvl="1" indent="-171450">
              <a:buFont typeface="Arial"/>
              <a:buChar char="•"/>
            </a:pPr>
            <a:endParaRPr lang="en-US"/>
          </a:p>
          <a:p>
            <a:pPr marL="628650" indent="-171450">
              <a:buFont typeface="Arial"/>
              <a:buChar char="•"/>
            </a:pPr>
            <a:r>
              <a:rPr lang="en-US" b="1"/>
              <a:t>Establish respect and inclusion as class norms </a:t>
            </a:r>
            <a:endParaRPr lang="en-US"/>
          </a:p>
          <a:p>
            <a:pPr marL="742950" lvl="1" indent="-285750">
              <a:buFont typeface="Arial,Sans-Serif"/>
              <a:buChar char="•"/>
            </a:pPr>
            <a:r>
              <a:rPr lang="en-US"/>
              <a:t>Set ground rules for respectful class discussion </a:t>
            </a:r>
          </a:p>
          <a:p>
            <a:pPr marL="742950" lvl="1" indent="-285750">
              <a:buFont typeface="Arial,Sans-Serif"/>
              <a:buChar char="•"/>
            </a:pPr>
            <a:r>
              <a:rPr lang="en-US"/>
              <a:t>Include a class anti-discrimination policy </a:t>
            </a:r>
          </a:p>
          <a:p>
            <a:pPr marL="742950" lvl="1" indent="-285750">
              <a:buFont typeface="Arial,Sans-Serif"/>
              <a:buChar char="•"/>
            </a:pPr>
            <a:r>
              <a:rPr lang="en-US"/>
              <a:t>Communicate commitment to talking through racist and discriminatory comments or behavior that arise in class or on campus </a:t>
            </a:r>
          </a:p>
          <a:p>
            <a:pPr marL="742950" lvl="1" indent="-285750">
              <a:buFont typeface="Arial,Sans-Serif"/>
              <a:buChar char="•"/>
            </a:pPr>
            <a:endParaRPr lang="en-US">
              <a:cs typeface="Calibri"/>
            </a:endParaRPr>
          </a:p>
          <a:p>
            <a:pPr marL="171450" lvl="1" indent="-171450">
              <a:buFont typeface="Arial"/>
              <a:buChar char="•"/>
            </a:pPr>
            <a:r>
              <a:rPr lang="en-US" b="1"/>
              <a:t>3. VALIDATING </a:t>
            </a:r>
            <a:r>
              <a:rPr lang="en-US"/>
              <a:t>students’ ability to be successful </a:t>
            </a:r>
            <a:r>
              <a:rPr lang="en-US" b="1"/>
              <a:t>Communicate belief that all students are expected to succeed </a:t>
            </a:r>
            <a:br>
              <a:rPr lang="en-US" b="1"/>
            </a:br>
            <a:endParaRPr lang="en-US"/>
          </a:p>
          <a:p>
            <a:pPr marL="742950" lvl="1" indent="-285750">
              <a:buFont typeface="Arial,Sans-Serif"/>
              <a:buChar char="•"/>
            </a:pPr>
            <a:r>
              <a:rPr lang="en-US"/>
              <a:t>Articulate that students—regardless of their stated intentions—are capable of obtaining their educational goals. </a:t>
            </a:r>
          </a:p>
          <a:p>
            <a:pPr marL="742950" lvl="1" indent="-285750">
              <a:buFont typeface="Arial,Sans-Serif"/>
              <a:buChar char="•"/>
            </a:pPr>
            <a:r>
              <a:rPr lang="en-US"/>
              <a:t>Offer different types of assignments and forms of assessment that give students multiple ways to demonstrate their learning and strengths </a:t>
            </a:r>
          </a:p>
          <a:p>
            <a:pPr indent="-285750">
              <a:buFont typeface="Arial,Sans-Serif"/>
              <a:buChar char="•"/>
            </a:pPr>
            <a:endParaRPr lang="en-US">
              <a:cs typeface="Calibri"/>
            </a:endParaRPr>
          </a:p>
          <a:p>
            <a:pPr indent="-285750">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141E4B48-AB4A-4DDF-95F2-8FA0C4C4295F}" type="slidenum">
              <a:rPr lang="en-US"/>
              <a:t>12</a:t>
            </a:fld>
            <a:endParaRPr lang="en-US"/>
          </a:p>
        </p:txBody>
      </p:sp>
    </p:spTree>
    <p:extLst>
      <p:ext uri="{BB962C8B-B14F-4D97-AF65-F5344CB8AC3E}">
        <p14:creationId xmlns:p14="http://schemas.microsoft.com/office/powerpoint/2010/main" val="115063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1F53E9-0AD6-2640-969E-97E239283FC9}"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6C86F-D4F9-8244-8DF7-3B1E577524C0}" type="slidenum">
              <a:rPr lang="en-US" smtClean="0"/>
              <a:t>‹#›</a:t>
            </a:fld>
            <a:endParaRPr lang="en-US"/>
          </a:p>
        </p:txBody>
      </p:sp>
    </p:spTree>
    <p:extLst>
      <p:ext uri="{BB962C8B-B14F-4D97-AF65-F5344CB8AC3E}">
        <p14:creationId xmlns:p14="http://schemas.microsoft.com/office/powerpoint/2010/main" val="114241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6EE6A-E4D5-4905-8B28-F023696CEBC5}"/>
              </a:ext>
            </a:extLst>
          </p:cNvPr>
          <p:cNvPicPr>
            <a:picLocks noChangeAspect="1"/>
          </p:cNvPicPr>
          <p:nvPr userDrawn="1"/>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53206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E3C2F3-777C-4E47-8431-48D31663B547}"/>
              </a:ext>
            </a:extLst>
          </p:cNvPr>
          <p:cNvPicPr>
            <a:picLocks noChangeAspect="1"/>
          </p:cNvPicPr>
          <p:nvPr userDrawn="1"/>
        </p:nvPicPr>
        <p:blipFill>
          <a:blip r:embed="rId2"/>
          <a:srcRect/>
          <a:stretch/>
        </p:blipFill>
        <p:spPr>
          <a:xfrm>
            <a:off x="0" y="0"/>
            <a:ext cx="9144000" cy="5143500"/>
          </a:xfrm>
          <a:prstGeom prst="rect">
            <a:avLst/>
          </a:prstGeom>
        </p:spPr>
      </p:pic>
      <p:sp>
        <p:nvSpPr>
          <p:cNvPr id="11" name="Title 10">
            <a:extLst>
              <a:ext uri="{FF2B5EF4-FFF2-40B4-BE49-F238E27FC236}">
                <a16:creationId xmlns:a16="http://schemas.microsoft.com/office/drawing/2014/main" id="{BF1E91BA-3CDA-46BA-A9A3-7B348A6C6CA2}"/>
              </a:ext>
            </a:extLst>
          </p:cNvPr>
          <p:cNvSpPr>
            <a:spLocks noGrp="1"/>
          </p:cNvSpPr>
          <p:nvPr>
            <p:ph type="title"/>
          </p:nvPr>
        </p:nvSpPr>
        <p:spPr>
          <a:xfrm>
            <a:off x="457199" y="864885"/>
            <a:ext cx="4020671" cy="2180874"/>
          </a:xfrm>
        </p:spPr>
        <p:txBody>
          <a:bodyPr>
            <a:normAutofit/>
          </a:bodyPr>
          <a:lstStyle>
            <a:lvl1pPr algn="l">
              <a:defRPr sz="4200">
                <a:solidFill>
                  <a:schemeClr val="bg1"/>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166345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E8B5E4-3D8C-45C6-9D74-A2C2273FE632}"/>
              </a:ext>
            </a:extLst>
          </p:cNvPr>
          <p:cNvPicPr>
            <a:picLocks noChangeAspect="1"/>
          </p:cNvPicPr>
          <p:nvPr userDrawn="1"/>
        </p:nvPicPr>
        <p:blipFill>
          <a:blip r:embed="rId2"/>
          <a:srcRect/>
          <a:stretch/>
        </p:blipFill>
        <p:spPr>
          <a:xfrm>
            <a:off x="0" y="0"/>
            <a:ext cx="9144000" cy="5143500"/>
          </a:xfrm>
          <a:prstGeom prst="rect">
            <a:avLst/>
          </a:prstGeom>
        </p:spPr>
      </p:pic>
      <p:sp>
        <p:nvSpPr>
          <p:cNvPr id="8" name="Title 7">
            <a:extLst>
              <a:ext uri="{FF2B5EF4-FFF2-40B4-BE49-F238E27FC236}">
                <a16:creationId xmlns:a16="http://schemas.microsoft.com/office/drawing/2014/main" id="{8FC422CA-5048-48FE-B018-28AD2D1585BB}"/>
              </a:ext>
            </a:extLst>
          </p:cNvPr>
          <p:cNvSpPr>
            <a:spLocks noGrp="1"/>
          </p:cNvSpPr>
          <p:nvPr>
            <p:ph type="title"/>
          </p:nvPr>
        </p:nvSpPr>
        <p:spPr>
          <a:xfrm>
            <a:off x="376518" y="0"/>
            <a:ext cx="7537076" cy="681526"/>
          </a:xfrm>
        </p:spPr>
        <p:txBody>
          <a:bodyPr>
            <a:normAutofit/>
          </a:bodyPr>
          <a:lstStyle>
            <a:lvl1pPr algn="l">
              <a:defRPr sz="2800">
                <a:solidFill>
                  <a:schemeClr val="bg1"/>
                </a:solidFill>
                <a:latin typeface="Century Gothic" panose="020B0502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236746F5-4923-40F1-87B6-A2B474B08389}"/>
              </a:ext>
            </a:extLst>
          </p:cNvPr>
          <p:cNvSpPr>
            <a:spLocks noGrp="1"/>
          </p:cNvSpPr>
          <p:nvPr>
            <p:ph type="body" sz="quarter" idx="10"/>
          </p:nvPr>
        </p:nvSpPr>
        <p:spPr>
          <a:xfrm>
            <a:off x="376518" y="1122828"/>
            <a:ext cx="8337176" cy="312644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77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E8B5E4-3D8C-45C6-9D74-A2C2273FE632}"/>
              </a:ext>
            </a:extLst>
          </p:cNvPr>
          <p:cNvPicPr>
            <a:picLocks noChangeAspect="1"/>
          </p:cNvPicPr>
          <p:nvPr userDrawn="1"/>
        </p:nvPicPr>
        <p:blipFill>
          <a:blip r:embed="rId2"/>
          <a:srcRect/>
          <a:stretch/>
        </p:blipFill>
        <p:spPr>
          <a:xfrm>
            <a:off x="0" y="0"/>
            <a:ext cx="9144000" cy="5143500"/>
          </a:xfrm>
          <a:prstGeom prst="rect">
            <a:avLst/>
          </a:prstGeom>
        </p:spPr>
      </p:pic>
      <p:sp>
        <p:nvSpPr>
          <p:cNvPr id="8" name="Title 7">
            <a:extLst>
              <a:ext uri="{FF2B5EF4-FFF2-40B4-BE49-F238E27FC236}">
                <a16:creationId xmlns:a16="http://schemas.microsoft.com/office/drawing/2014/main" id="{8FC422CA-5048-48FE-B018-28AD2D1585BB}"/>
              </a:ext>
            </a:extLst>
          </p:cNvPr>
          <p:cNvSpPr>
            <a:spLocks noGrp="1"/>
          </p:cNvSpPr>
          <p:nvPr>
            <p:ph type="title"/>
          </p:nvPr>
        </p:nvSpPr>
        <p:spPr>
          <a:xfrm>
            <a:off x="376518" y="0"/>
            <a:ext cx="7537076" cy="681526"/>
          </a:xfrm>
        </p:spPr>
        <p:txBody>
          <a:bodyPr>
            <a:normAutofit/>
          </a:bodyPr>
          <a:lstStyle>
            <a:lvl1pPr algn="l">
              <a:defRPr sz="2800">
                <a:solidFill>
                  <a:schemeClr val="bg1"/>
                </a:solidFill>
                <a:latin typeface="Century Gothic" panose="020B0502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236746F5-4923-40F1-87B6-A2B474B08389}"/>
              </a:ext>
            </a:extLst>
          </p:cNvPr>
          <p:cNvSpPr>
            <a:spLocks noGrp="1"/>
          </p:cNvSpPr>
          <p:nvPr>
            <p:ph type="body" sz="quarter" idx="10"/>
          </p:nvPr>
        </p:nvSpPr>
        <p:spPr>
          <a:xfrm>
            <a:off x="376518" y="1122828"/>
            <a:ext cx="4195482" cy="312644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4E8F4747-4756-45A8-80BE-E167D4746415}"/>
              </a:ext>
            </a:extLst>
          </p:cNvPr>
          <p:cNvSpPr>
            <a:spLocks noGrp="1"/>
          </p:cNvSpPr>
          <p:nvPr>
            <p:ph type="pic" sz="quarter" idx="11"/>
          </p:nvPr>
        </p:nvSpPr>
        <p:spPr>
          <a:xfrm>
            <a:off x="5170488" y="1122363"/>
            <a:ext cx="3441700" cy="3127375"/>
          </a:xfrm>
        </p:spPr>
        <p:txBody>
          <a:bodyPr/>
          <a:lstStyle/>
          <a:p>
            <a:endParaRPr lang="en-US"/>
          </a:p>
        </p:txBody>
      </p:sp>
    </p:spTree>
    <p:extLst>
      <p:ext uri="{BB962C8B-B14F-4D97-AF65-F5344CB8AC3E}">
        <p14:creationId xmlns:p14="http://schemas.microsoft.com/office/powerpoint/2010/main" val="25018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432262" y="1377834"/>
            <a:ext cx="8246225" cy="3023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43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432262" y="1384069"/>
            <a:ext cx="3890357" cy="3023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0AE47CCE-91C5-4A93-BF45-8295CA34146A}"/>
              </a:ext>
            </a:extLst>
          </p:cNvPr>
          <p:cNvSpPr>
            <a:spLocks noGrp="1"/>
          </p:cNvSpPr>
          <p:nvPr>
            <p:ph idx="10"/>
          </p:nvPr>
        </p:nvSpPr>
        <p:spPr>
          <a:xfrm>
            <a:off x="4788131" y="1384069"/>
            <a:ext cx="3890357" cy="3023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83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C7CF-A25A-4F4D-B45B-65859C9A41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60F67-963C-4435-9DA4-0888662BD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59ACD-E9E8-4F22-8C7C-84B91EC1415A}"/>
              </a:ext>
            </a:extLst>
          </p:cNvPr>
          <p:cNvSpPr>
            <a:spLocks noGrp="1"/>
          </p:cNvSpPr>
          <p:nvPr>
            <p:ph type="dt" sz="half" idx="10"/>
          </p:nvPr>
        </p:nvSpPr>
        <p:spPr/>
        <p:txBody>
          <a:bodyPr/>
          <a:lstStyle/>
          <a:p>
            <a:fld id="{7CFA5F90-A95A-4B6D-89D8-ED089E70E217}" type="datetimeFigureOut">
              <a:rPr lang="en-US" smtClean="0"/>
              <a:t>10/5/2021</a:t>
            </a:fld>
            <a:endParaRPr lang="en-US"/>
          </a:p>
        </p:txBody>
      </p:sp>
      <p:sp>
        <p:nvSpPr>
          <p:cNvPr id="5" name="Footer Placeholder 4">
            <a:extLst>
              <a:ext uri="{FF2B5EF4-FFF2-40B4-BE49-F238E27FC236}">
                <a16:creationId xmlns:a16="http://schemas.microsoft.com/office/drawing/2014/main" id="{FC6613D1-5B41-45E2-8CEB-736F04E06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BD63B-3E82-430B-A60A-133AEEE39721}"/>
              </a:ext>
            </a:extLst>
          </p:cNvPr>
          <p:cNvSpPr>
            <a:spLocks noGrp="1"/>
          </p:cNvSpPr>
          <p:nvPr>
            <p:ph type="sldNum" sz="quarter" idx="12"/>
          </p:nvPr>
        </p:nvSpPr>
        <p:spPr/>
        <p:txBody>
          <a:bodyPr/>
          <a:lstStyle/>
          <a:p>
            <a:fld id="{5615987D-3009-4495-9FB8-EB48F13BA737}" type="slidenum">
              <a:rPr lang="en-US" smtClean="0"/>
              <a:t>‹#›</a:t>
            </a:fld>
            <a:endParaRPr lang="en-US"/>
          </a:p>
        </p:txBody>
      </p:sp>
    </p:spTree>
    <p:extLst>
      <p:ext uri="{BB962C8B-B14F-4D97-AF65-F5344CB8AC3E}">
        <p14:creationId xmlns:p14="http://schemas.microsoft.com/office/powerpoint/2010/main" val="1247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C206-6417-4B7A-90CA-1DF49EC20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52447-DF6E-46B3-B8C3-CD1422AC2A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E897F-FAEF-4E93-BDA7-FE6EF9109973}"/>
              </a:ext>
            </a:extLst>
          </p:cNvPr>
          <p:cNvSpPr>
            <a:spLocks noGrp="1"/>
          </p:cNvSpPr>
          <p:nvPr>
            <p:ph type="dt" sz="half" idx="10"/>
          </p:nvPr>
        </p:nvSpPr>
        <p:spPr/>
        <p:txBody>
          <a:bodyPr/>
          <a:lstStyle/>
          <a:p>
            <a:fld id="{D7D77C5F-8F3D-4945-9759-A020DF42C5A0}" type="datetimeFigureOut">
              <a:rPr lang="en-US" smtClean="0"/>
              <a:t>10/5/2021</a:t>
            </a:fld>
            <a:endParaRPr lang="en-US"/>
          </a:p>
        </p:txBody>
      </p:sp>
      <p:sp>
        <p:nvSpPr>
          <p:cNvPr id="5" name="Footer Placeholder 4">
            <a:extLst>
              <a:ext uri="{FF2B5EF4-FFF2-40B4-BE49-F238E27FC236}">
                <a16:creationId xmlns:a16="http://schemas.microsoft.com/office/drawing/2014/main" id="{8ABE95BA-6801-4810-B54D-1A053E840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71465-5E55-4EC7-95B4-D2EE73782FE1}"/>
              </a:ext>
            </a:extLst>
          </p:cNvPr>
          <p:cNvSpPr>
            <a:spLocks noGrp="1"/>
          </p:cNvSpPr>
          <p:nvPr>
            <p:ph type="sldNum" sz="quarter" idx="12"/>
          </p:nvPr>
        </p:nvSpPr>
        <p:spPr/>
        <p:txBody>
          <a:bodyPr/>
          <a:lstStyle/>
          <a:p>
            <a:fld id="{A074825E-A6F8-461B-A9A1-65A5DFFD7F8F}" type="slidenum">
              <a:rPr lang="en-US" smtClean="0"/>
              <a:t>‹#›</a:t>
            </a:fld>
            <a:endParaRPr lang="en-US"/>
          </a:p>
        </p:txBody>
      </p:sp>
    </p:spTree>
    <p:extLst>
      <p:ext uri="{BB962C8B-B14F-4D97-AF65-F5344CB8AC3E}">
        <p14:creationId xmlns:p14="http://schemas.microsoft.com/office/powerpoint/2010/main" val="3778510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1F53E9-0AD6-2640-969E-97E239283FC9}" type="datetimeFigureOut">
              <a:rPr lang="en-US" smtClean="0"/>
              <a:t>10/5/2021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C6C86F-D4F9-8244-8DF7-3B1E577524C0}" type="slidenum">
              <a:rPr lang="en-US" smtClean="0"/>
              <a:t>‹#›</a:t>
            </a:fld>
            <a:endParaRPr lang="en-US"/>
          </a:p>
        </p:txBody>
      </p:sp>
    </p:spTree>
    <p:extLst>
      <p:ext uri="{BB962C8B-B14F-4D97-AF65-F5344CB8AC3E}">
        <p14:creationId xmlns:p14="http://schemas.microsoft.com/office/powerpoint/2010/main" val="254376043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261" y="236914"/>
            <a:ext cx="8246226" cy="8728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2262" y="1384069"/>
            <a:ext cx="8246225" cy="3023402"/>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9C9F00C6-AF59-A34A-B814-6CBD87B2DBB1}"/>
              </a:ext>
            </a:extLst>
          </p:cNvPr>
          <p:cNvSpPr txBox="1">
            <a:spLocks/>
          </p:cNvSpPr>
          <p:nvPr/>
        </p:nvSpPr>
        <p:spPr>
          <a:xfrm>
            <a:off x="384841" y="4756746"/>
            <a:ext cx="6665976" cy="302023"/>
          </a:xfrm>
          <a:prstGeom prst="rect">
            <a:avLst/>
          </a:prstGeom>
        </p:spPr>
        <p:txBody>
          <a:bodyPr vert="horz" lIns="68580" tIns="34290" rIns="68580" bIns="34290" rtlCol="0" anchor="ctr"/>
          <a:lstStyle>
            <a:defPPr>
              <a:defRPr lang="en-US"/>
            </a:defPPr>
            <a:lvl1pPr marL="0" algn="l" defTabSz="457200" rtl="0" eaLnBrk="1" latinLnBrk="0" hangingPunct="1">
              <a:defRPr sz="1400" kern="1200">
                <a:solidFill>
                  <a:schemeClr val="tx1">
                    <a:lumMod val="95000"/>
                    <a:lumOff val="5000"/>
                  </a:schemeClr>
                </a:solidFill>
                <a:latin typeface="Century Gothic"/>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25"/>
              </a:spcAft>
            </a:pPr>
            <a:r>
              <a:rPr lang="en-US" sz="900" spc="98" baseline="0">
                <a:solidFill>
                  <a:srgbClr val="455560"/>
                </a:solidFill>
              </a:rPr>
              <a:t>@</a:t>
            </a:r>
            <a:r>
              <a:rPr lang="en-US" sz="900" spc="98" baseline="0" err="1">
                <a:solidFill>
                  <a:srgbClr val="455560"/>
                </a:solidFill>
              </a:rPr>
              <a:t>AchieveTheDream</a:t>
            </a:r>
            <a:r>
              <a:rPr lang="en-US" sz="900" spc="98" baseline="0">
                <a:solidFill>
                  <a:srgbClr val="455560"/>
                </a:solidFill>
              </a:rPr>
              <a:t>  #</a:t>
            </a:r>
            <a:r>
              <a:rPr lang="en-US" sz="900" spc="98" baseline="0" err="1">
                <a:solidFill>
                  <a:srgbClr val="455560"/>
                </a:solidFill>
              </a:rPr>
              <a:t>ATDcolleges</a:t>
            </a:r>
          </a:p>
        </p:txBody>
      </p:sp>
      <p:pic>
        <p:nvPicPr>
          <p:cNvPr id="11" name="Picture 10">
            <a:extLst>
              <a:ext uri="{FF2B5EF4-FFF2-40B4-BE49-F238E27FC236}">
                <a16:creationId xmlns:a16="http://schemas.microsoft.com/office/drawing/2014/main" id="{4DDF6BB1-BED7-6B48-9314-FCE7C3C8E9D3}"/>
              </a:ext>
            </a:extLst>
          </p:cNvPr>
          <p:cNvPicPr>
            <a:picLocks noChangeAspect="1"/>
          </p:cNvPicPr>
          <p:nvPr/>
        </p:nvPicPr>
        <p:blipFill>
          <a:blip r:embed="rId3"/>
          <a:stretch>
            <a:fillRect/>
          </a:stretch>
        </p:blipFill>
        <p:spPr>
          <a:xfrm>
            <a:off x="7814531" y="4484732"/>
            <a:ext cx="944629" cy="567449"/>
          </a:xfrm>
          <a:prstGeom prst="rect">
            <a:avLst/>
          </a:prstGeom>
        </p:spPr>
      </p:pic>
    </p:spTree>
    <p:extLst>
      <p:ext uri="{BB962C8B-B14F-4D97-AF65-F5344CB8AC3E}">
        <p14:creationId xmlns:p14="http://schemas.microsoft.com/office/powerpoint/2010/main" val="421206493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685800" rtl="0" eaLnBrk="1" latinLnBrk="0" hangingPunct="1">
        <a:lnSpc>
          <a:spcPct val="80000"/>
        </a:lnSpc>
        <a:spcBef>
          <a:spcPct val="0"/>
        </a:spcBef>
        <a:buNone/>
        <a:defRPr sz="2400" kern="1200" cap="all" spc="75" baseline="0">
          <a:solidFill>
            <a:srgbClr val="008367"/>
          </a:solidFill>
          <a:latin typeface="Century Gothic"/>
          <a:ea typeface="+mj-ea"/>
          <a:cs typeface="Century Gothic"/>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700" kern="1200">
          <a:solidFill>
            <a:srgbClr val="455560"/>
          </a:solidFill>
          <a:latin typeface="Calibri" panose="020F0502020204030204" pitchFamily="34" charset="0"/>
          <a:ea typeface="+mn-ea"/>
          <a:cs typeface="Calibri" panose="020F0502020204030204" pitchFamily="34" charset="0"/>
        </a:defRPr>
      </a:lvl1pPr>
      <a:lvl2pPr marL="198882" indent="-102870" algn="l" defTabSz="685800" rtl="0" eaLnBrk="1" latinLnBrk="0" hangingPunct="1">
        <a:lnSpc>
          <a:spcPct val="90000"/>
        </a:lnSpc>
        <a:spcBef>
          <a:spcPts val="150"/>
        </a:spcBef>
        <a:spcAft>
          <a:spcPts val="300"/>
        </a:spcAft>
        <a:buClr>
          <a:srgbClr val="008E7F"/>
        </a:buClr>
        <a:buFont typeface="Wingdings" panose="05000000000000000000" pitchFamily="2" charset="2"/>
        <a:buChar char="Ø"/>
        <a:defRPr sz="1400" kern="1200">
          <a:solidFill>
            <a:srgbClr val="455560"/>
          </a:solidFill>
          <a:latin typeface="Calibri" panose="020F0502020204030204" pitchFamily="34" charset="0"/>
          <a:ea typeface="+mn-ea"/>
          <a:cs typeface="Calibri" panose="020F0502020204030204" pitchFamily="34" charset="0"/>
        </a:defRPr>
      </a:lvl2pPr>
      <a:lvl3pPr marL="336042" indent="-102870" algn="l" defTabSz="685800" rtl="0" eaLnBrk="1" latinLnBrk="0" hangingPunct="1">
        <a:lnSpc>
          <a:spcPct val="90000"/>
        </a:lnSpc>
        <a:spcBef>
          <a:spcPts val="150"/>
        </a:spcBef>
        <a:spcAft>
          <a:spcPts val="300"/>
        </a:spcAft>
        <a:buClr>
          <a:srgbClr val="008367"/>
        </a:buClr>
        <a:buFont typeface="Wingdings 3" pitchFamily="18" charset="2"/>
        <a:buChar char=""/>
        <a:defRPr sz="1100" kern="1200">
          <a:solidFill>
            <a:srgbClr val="455560"/>
          </a:solidFill>
          <a:latin typeface="Calibri" panose="020F0502020204030204" pitchFamily="34" charset="0"/>
          <a:ea typeface="+mn-ea"/>
          <a:cs typeface="Calibri" panose="020F0502020204030204" pitchFamily="34" charset="0"/>
        </a:defRPr>
      </a:lvl3pPr>
      <a:lvl4pPr marL="445770" indent="-102870" algn="l" defTabSz="685800" rtl="0" eaLnBrk="1" latinLnBrk="0" hangingPunct="1">
        <a:lnSpc>
          <a:spcPct val="90000"/>
        </a:lnSpc>
        <a:spcBef>
          <a:spcPts val="150"/>
        </a:spcBef>
        <a:spcAft>
          <a:spcPts val="300"/>
        </a:spcAft>
        <a:buClr>
          <a:srgbClr val="008367"/>
        </a:buClr>
        <a:buFont typeface="Wingdings 3" pitchFamily="18" charset="2"/>
        <a:buChar char=""/>
        <a:defRPr sz="1100" kern="1200">
          <a:solidFill>
            <a:srgbClr val="455560"/>
          </a:solidFill>
          <a:latin typeface="Calibri" panose="020F0502020204030204" pitchFamily="34" charset="0"/>
          <a:ea typeface="+mn-ea"/>
          <a:cs typeface="Calibri" panose="020F0502020204030204" pitchFamily="34" charset="0"/>
        </a:defRPr>
      </a:lvl4pPr>
      <a:lvl5pPr marL="582930" indent="-102870" algn="l" defTabSz="685800" rtl="0" eaLnBrk="1" latinLnBrk="0" hangingPunct="1">
        <a:lnSpc>
          <a:spcPct val="90000"/>
        </a:lnSpc>
        <a:spcBef>
          <a:spcPts val="150"/>
        </a:spcBef>
        <a:spcAft>
          <a:spcPts val="300"/>
        </a:spcAft>
        <a:buClr>
          <a:srgbClr val="008367"/>
        </a:buClr>
        <a:buFont typeface="Wingdings 3" pitchFamily="18" charset="2"/>
        <a:buChar char=""/>
        <a:defRPr sz="1100" kern="1200">
          <a:solidFill>
            <a:srgbClr val="455560"/>
          </a:solidFill>
          <a:latin typeface="Calibri" panose="020F0502020204030204" pitchFamily="34" charset="0"/>
          <a:ea typeface="+mn-ea"/>
          <a:cs typeface="Calibri" panose="020F0502020204030204"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10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10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10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1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86" userDrawn="1">
          <p15:clr>
            <a:srgbClr val="F26B43"/>
          </p15:clr>
        </p15:guide>
        <p15:guide id="2" pos="41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DE5124-7C9D-4631-B083-A838DBA7ECF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B3B3C-1B9F-4726-886A-D37FBD5BF53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292DF-A804-4099-9A79-5D548EB5D50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CFA5F90-A95A-4B6D-89D8-ED089E70E217}" type="datetimeFigureOut">
              <a:rPr lang="en-US" smtClean="0"/>
              <a:t>10/5/2021</a:t>
            </a:fld>
            <a:endParaRPr lang="en-US"/>
          </a:p>
        </p:txBody>
      </p:sp>
      <p:sp>
        <p:nvSpPr>
          <p:cNvPr id="5" name="Footer Placeholder 4">
            <a:extLst>
              <a:ext uri="{FF2B5EF4-FFF2-40B4-BE49-F238E27FC236}">
                <a16:creationId xmlns:a16="http://schemas.microsoft.com/office/drawing/2014/main" id="{D2E22914-911E-4DD9-B2B9-C5C5DC1EC60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5A229-8129-4746-933D-6095FA785F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15987D-3009-4495-9FB8-EB48F13BA737}" type="slidenum">
              <a:rPr lang="en-US" smtClean="0"/>
              <a:t>‹#›</a:t>
            </a:fld>
            <a:endParaRPr lang="en-US"/>
          </a:p>
        </p:txBody>
      </p:sp>
    </p:spTree>
    <p:extLst>
      <p:ext uri="{BB962C8B-B14F-4D97-AF65-F5344CB8AC3E}">
        <p14:creationId xmlns:p14="http://schemas.microsoft.com/office/powerpoint/2010/main" val="972736726"/>
      </p:ext>
    </p:extLst>
  </p:cSld>
  <p:clrMap bg1="lt1" tx1="dk1" bg2="lt2" tx2="dk2" accent1="accent1" accent2="accent2" accent3="accent3" accent4="accent4" accent5="accent5" accent6="accent6" hlink="hlink" folHlink="folHlink"/>
  <p:sldLayoutIdLst>
    <p:sldLayoutId id="2147483719" r:id="rId1"/>
    <p:sldLayoutId id="21474836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C4CB0-1D58-4386-BAC7-9E93A4E71CD3}"/>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028F90-990B-4327-92A3-DD367B8F747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C49A9-2A30-42DD-9AED-B17A465F6D0F}"/>
              </a:ext>
            </a:extLst>
          </p:cNvPr>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500">
                <a:solidFill>
                  <a:schemeClr val="tx1">
                    <a:tint val="75000"/>
                  </a:schemeClr>
                </a:solidFill>
              </a:defRPr>
            </a:lvl1pPr>
          </a:lstStyle>
          <a:p>
            <a:fld id="{D7D77C5F-8F3D-4945-9759-A020DF42C5A0}" type="datetimeFigureOut">
              <a:rPr lang="en-US" smtClean="0"/>
              <a:t>10/5/2021</a:t>
            </a:fld>
            <a:endParaRPr lang="en-US"/>
          </a:p>
        </p:txBody>
      </p:sp>
      <p:sp>
        <p:nvSpPr>
          <p:cNvPr id="5" name="Footer Placeholder 4">
            <a:extLst>
              <a:ext uri="{FF2B5EF4-FFF2-40B4-BE49-F238E27FC236}">
                <a16:creationId xmlns:a16="http://schemas.microsoft.com/office/drawing/2014/main" id="{680E2FDB-3A56-4524-BCAE-6065EFCAD012}"/>
              </a:ext>
            </a:extLst>
          </p:cNvPr>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5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EF5770-CBE7-479C-B8A1-73C3AC657B28}"/>
              </a:ext>
            </a:extLst>
          </p:cNvPr>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500">
                <a:solidFill>
                  <a:schemeClr val="tx1">
                    <a:tint val="75000"/>
                  </a:schemeClr>
                </a:solidFill>
              </a:defRPr>
            </a:lvl1pPr>
          </a:lstStyle>
          <a:p>
            <a:fld id="{A074825E-A6F8-461B-A9A1-65A5DFFD7F8F}" type="slidenum">
              <a:rPr lang="en-US" smtClean="0"/>
              <a:t>‹#›</a:t>
            </a:fld>
            <a:endParaRPr lang="en-US"/>
          </a:p>
        </p:txBody>
      </p:sp>
    </p:spTree>
    <p:extLst>
      <p:ext uri="{BB962C8B-B14F-4D97-AF65-F5344CB8AC3E}">
        <p14:creationId xmlns:p14="http://schemas.microsoft.com/office/powerpoint/2010/main" val="133912748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385763" rtl="0" eaLnBrk="1" latinLnBrk="0" hangingPunct="1">
        <a:lnSpc>
          <a:spcPct val="90000"/>
        </a:lnSpc>
        <a:spcBef>
          <a:spcPct val="0"/>
        </a:spcBef>
        <a:buNone/>
        <a:defRPr sz="1900"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200"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00"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385763" rtl="0" eaLnBrk="1" latinLnBrk="0" hangingPunct="1">
        <a:defRPr sz="800" kern="1200">
          <a:solidFill>
            <a:schemeClr val="tx1"/>
          </a:solidFill>
          <a:latin typeface="+mn-lt"/>
          <a:ea typeface="+mn-ea"/>
          <a:cs typeface="+mn-cs"/>
        </a:defRPr>
      </a:lvl1pPr>
      <a:lvl2pPr marL="192881" algn="l" defTabSz="385763" rtl="0" eaLnBrk="1" latinLnBrk="0" hangingPunct="1">
        <a:defRPr sz="800" kern="1200">
          <a:solidFill>
            <a:schemeClr val="tx1"/>
          </a:solidFill>
          <a:latin typeface="+mn-lt"/>
          <a:ea typeface="+mn-ea"/>
          <a:cs typeface="+mn-cs"/>
        </a:defRPr>
      </a:lvl2pPr>
      <a:lvl3pPr marL="385763" algn="l" defTabSz="385763" rtl="0" eaLnBrk="1" latinLnBrk="0" hangingPunct="1">
        <a:defRPr sz="800" kern="1200">
          <a:solidFill>
            <a:schemeClr val="tx1"/>
          </a:solidFill>
          <a:latin typeface="+mn-lt"/>
          <a:ea typeface="+mn-ea"/>
          <a:cs typeface="+mn-cs"/>
        </a:defRPr>
      </a:lvl3pPr>
      <a:lvl4pPr marL="578644" algn="l" defTabSz="385763" rtl="0" eaLnBrk="1" latinLnBrk="0" hangingPunct="1">
        <a:defRPr sz="800" kern="1200">
          <a:solidFill>
            <a:schemeClr val="tx1"/>
          </a:solidFill>
          <a:latin typeface="+mn-lt"/>
          <a:ea typeface="+mn-ea"/>
          <a:cs typeface="+mn-cs"/>
        </a:defRPr>
      </a:lvl4pPr>
      <a:lvl5pPr marL="771525" algn="l" defTabSz="385763" rtl="0" eaLnBrk="1" latinLnBrk="0" hangingPunct="1">
        <a:defRPr sz="800" kern="1200">
          <a:solidFill>
            <a:schemeClr val="tx1"/>
          </a:solidFill>
          <a:latin typeface="+mn-lt"/>
          <a:ea typeface="+mn-ea"/>
          <a:cs typeface="+mn-cs"/>
        </a:defRPr>
      </a:lvl5pPr>
      <a:lvl6pPr marL="964406" algn="l" defTabSz="385763" rtl="0" eaLnBrk="1" latinLnBrk="0" hangingPunct="1">
        <a:defRPr sz="800" kern="1200">
          <a:solidFill>
            <a:schemeClr val="tx1"/>
          </a:solidFill>
          <a:latin typeface="+mn-lt"/>
          <a:ea typeface="+mn-ea"/>
          <a:cs typeface="+mn-cs"/>
        </a:defRPr>
      </a:lvl6pPr>
      <a:lvl7pPr marL="1157288" algn="l" defTabSz="385763" rtl="0" eaLnBrk="1" latinLnBrk="0" hangingPunct="1">
        <a:defRPr sz="800" kern="1200">
          <a:solidFill>
            <a:schemeClr val="tx1"/>
          </a:solidFill>
          <a:latin typeface="+mn-lt"/>
          <a:ea typeface="+mn-ea"/>
          <a:cs typeface="+mn-cs"/>
        </a:defRPr>
      </a:lvl7pPr>
      <a:lvl8pPr marL="1350169" algn="l" defTabSz="385763" rtl="0" eaLnBrk="1" latinLnBrk="0" hangingPunct="1">
        <a:defRPr sz="800" kern="1200">
          <a:solidFill>
            <a:schemeClr val="tx1"/>
          </a:solidFill>
          <a:latin typeface="+mn-lt"/>
          <a:ea typeface="+mn-ea"/>
          <a:cs typeface="+mn-cs"/>
        </a:defRPr>
      </a:lvl8pPr>
      <a:lvl9pPr marL="1543050" algn="l" defTabSz="385763" rtl="0" eaLnBrk="1" latinLnBrk="0" hangingPunct="1">
        <a:defRPr sz="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disabilityservices@davidsonccc.edu"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davidsondavie.edu/student-life/student-resources/disability-access-servic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AWc6YbIkoPzwMSykHhTfijI7EjxwdRIh/view"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4.jpeg"/><Relationship Id="rId4" Type="http://schemas.openxmlformats.org/officeDocument/2006/relationships/diagramLayout" Target="../diagrams/layout3.xml"/><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eethestia.blogspot.com/2012/04/just-got-tagged-with-45-questions-about.html" TargetMode="External"/><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33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337665"/>
            <a:ext cx="2928366" cy="317525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A0E5E1D5-0B09-4629-A733-15253EA4A0AD}"/>
              </a:ext>
            </a:extLst>
          </p:cNvPr>
          <p:cNvSpPr>
            <a:spLocks noGrp="1"/>
          </p:cNvSpPr>
          <p:nvPr>
            <p:ph type="title"/>
          </p:nvPr>
        </p:nvSpPr>
        <p:spPr>
          <a:xfrm>
            <a:off x="548640" y="836676"/>
            <a:ext cx="2523744" cy="2132838"/>
          </a:xfrm>
        </p:spPr>
        <p:txBody>
          <a:bodyPr vert="horz" lIns="91440" tIns="45720" rIns="91440" bIns="45720" rtlCol="0" anchor="ctr">
            <a:normAutofit/>
          </a:bodyPr>
          <a:lstStyle/>
          <a:p>
            <a:pPr defTabSz="914400"/>
            <a:r>
              <a:rPr lang="en-US" sz="3800" kern="1200">
                <a:solidFill>
                  <a:srgbClr val="FFFFFF"/>
                </a:solidFill>
                <a:latin typeface="+mj-lt"/>
                <a:ea typeface="+mj-ea"/>
                <a:cs typeface="+mj-cs"/>
              </a:rPr>
              <a:t>EQUITY – MINDED SYLLABI</a:t>
            </a:r>
          </a:p>
        </p:txBody>
      </p:sp>
      <p:sp>
        <p:nvSpPr>
          <p:cNvPr id="20" name="Rectangle 19">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3634740"/>
            <a:ext cx="1796796" cy="1172718"/>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1496" y="337665"/>
            <a:ext cx="5405961" cy="4461645"/>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Placeholder 3">
            <a:extLst>
              <a:ext uri="{FF2B5EF4-FFF2-40B4-BE49-F238E27FC236}">
                <a16:creationId xmlns:a16="http://schemas.microsoft.com/office/drawing/2014/main" id="{88730BEF-39C0-495F-B4DE-3F247D6C0082}"/>
              </a:ext>
            </a:extLst>
          </p:cNvPr>
          <p:cNvPicPr>
            <a:picLocks noGrp="1" noChangeAspect="1"/>
          </p:cNvPicPr>
          <p:nvPr>
            <p:ph idx="10"/>
          </p:nvPr>
        </p:nvPicPr>
        <p:blipFill rotWithShape="1">
          <a:blip r:embed="rId3"/>
          <a:srcRect t="6931" r="1" b="1"/>
          <a:stretch/>
        </p:blipFill>
        <p:spPr>
          <a:xfrm>
            <a:off x="4281209" y="504111"/>
            <a:ext cx="3620013" cy="4133877"/>
          </a:xfrm>
          <a:prstGeom prst="rect">
            <a:avLst/>
          </a:prstGeom>
          <a:noFill/>
        </p:spPr>
      </p:pic>
      <p:sp>
        <p:nvSpPr>
          <p:cNvPr id="24" name="Rectangle 2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3140" y="3626257"/>
            <a:ext cx="1011769" cy="1179576"/>
          </a:xfrm>
          <a:prstGeom prst="rect">
            <a:avLst/>
          </a:prstGeom>
          <a:solidFill>
            <a:srgbClr val="28528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52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AC597-52EE-49CC-A47D-C2E33B1878A6}"/>
              </a:ext>
            </a:extLst>
          </p:cNvPr>
          <p:cNvSpPr>
            <a:spLocks noGrp="1"/>
          </p:cNvSpPr>
          <p:nvPr>
            <p:ph type="title"/>
          </p:nvPr>
        </p:nvSpPr>
        <p:spPr>
          <a:xfrm>
            <a:off x="628650" y="417891"/>
            <a:ext cx="7886700" cy="850124"/>
          </a:xfrm>
        </p:spPr>
        <p:txBody>
          <a:bodyPr>
            <a:normAutofit/>
          </a:bodyPr>
          <a:lstStyle/>
          <a:p>
            <a:pPr algn="ctr"/>
            <a:r>
              <a:rPr lang="en-US" sz="3900"/>
              <a:t>Syllabus Review Goals</a:t>
            </a:r>
          </a:p>
        </p:txBody>
      </p:sp>
      <p:graphicFrame>
        <p:nvGraphicFramePr>
          <p:cNvPr id="5" name="Content Placeholder 2">
            <a:extLst>
              <a:ext uri="{FF2B5EF4-FFF2-40B4-BE49-F238E27FC236}">
                <a16:creationId xmlns:a16="http://schemas.microsoft.com/office/drawing/2014/main" id="{4CA4F64C-9A97-4E3E-9FA6-5E5B1CE6D72B}"/>
              </a:ext>
            </a:extLst>
          </p:cNvPr>
          <p:cNvGraphicFramePr>
            <a:graphicFrameLocks noGrp="1"/>
          </p:cNvGraphicFramePr>
          <p:nvPr>
            <p:ph idx="1"/>
            <p:extLst>
              <p:ext uri="{D42A27DB-BD31-4B8C-83A1-F6EECF244321}">
                <p14:modId xmlns:p14="http://schemas.microsoft.com/office/powerpoint/2010/main" val="349489159"/>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46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latin typeface="Century Gothic"/>
              </a:rPr>
              <a:t>Six Equity Minded Practices</a:t>
            </a:r>
            <a:endParaRPr lang="en-US"/>
          </a:p>
        </p:txBody>
      </p:sp>
      <p:sp>
        <p:nvSpPr>
          <p:cNvPr id="3" name="Text Placeholder 2">
            <a:extLst>
              <a:ext uri="{FF2B5EF4-FFF2-40B4-BE49-F238E27FC236}">
                <a16:creationId xmlns:a16="http://schemas.microsoft.com/office/drawing/2014/main" id="{D4CD2D0A-35EB-40F1-B3BA-A5A1370BF4C0}"/>
              </a:ext>
            </a:extLst>
          </p:cNvPr>
          <p:cNvSpPr>
            <a:spLocks noGrp="1"/>
          </p:cNvSpPr>
          <p:nvPr>
            <p:ph type="body" sz="quarter" idx="10"/>
          </p:nvPr>
        </p:nvSpPr>
        <p:spPr>
          <a:xfrm>
            <a:off x="376518" y="1122828"/>
            <a:ext cx="8337176" cy="3482282"/>
          </a:xfrm>
        </p:spPr>
        <p:txBody>
          <a:bodyPr vert="horz" lIns="91440" tIns="45720" rIns="91440" bIns="45720" rtlCol="0" anchor="t">
            <a:normAutofit/>
          </a:bodyPr>
          <a:lstStyle/>
          <a:p>
            <a:pPr marL="457200" indent="-457200">
              <a:buAutoNum type="arabicPeriod"/>
            </a:pPr>
            <a:r>
              <a:rPr lang="en-US" b="1">
                <a:cs typeface="Calibri"/>
              </a:rPr>
              <a:t>Representing </a:t>
            </a:r>
            <a:r>
              <a:rPr lang="en-US">
                <a:cs typeface="Calibri"/>
              </a:rPr>
              <a:t>a range of racial/ethnic experiences and backgrounds in assignments, readings, and other materials.</a:t>
            </a:r>
          </a:p>
          <a:p>
            <a:pPr marL="457200" indent="-457200">
              <a:buAutoNum type="arabicPeriod"/>
            </a:pPr>
            <a:r>
              <a:rPr lang="en-US" b="1">
                <a:cs typeface="Calibri"/>
              </a:rPr>
              <a:t>Welcoming </a:t>
            </a:r>
            <a:r>
              <a:rPr lang="en-US">
                <a:cs typeface="Calibri"/>
              </a:rPr>
              <a:t>language that creates a caring and supportive classroom culture.</a:t>
            </a:r>
          </a:p>
          <a:p>
            <a:pPr marL="457200" indent="-457200">
              <a:buAutoNum type="arabicPeriod"/>
            </a:pPr>
            <a:r>
              <a:rPr lang="en-US" b="1">
                <a:cs typeface="Calibri"/>
              </a:rPr>
              <a:t>Validating </a:t>
            </a:r>
            <a:r>
              <a:rPr lang="en-US">
                <a:cs typeface="Calibri"/>
              </a:rPr>
              <a:t>students’ ability to be successful by communicating the belief that all students are expected to succeed. </a:t>
            </a:r>
          </a:p>
          <a:p>
            <a:pPr marL="457200" indent="-457200">
              <a:buAutoNum type="arabicPeriod"/>
            </a:pPr>
            <a:endParaRPr lang="en-US">
              <a:cs typeface="Calibri"/>
            </a:endParaRPr>
          </a:p>
          <a:p>
            <a:pPr marL="457200" indent="-457200">
              <a:buAutoNum type="arabicPeriod"/>
            </a:pPr>
            <a:endParaRPr lang="en-US">
              <a:cs typeface="Calibri"/>
            </a:endParaRPr>
          </a:p>
        </p:txBody>
      </p:sp>
    </p:spTree>
    <p:extLst>
      <p:ext uri="{BB962C8B-B14F-4D97-AF65-F5344CB8AC3E}">
        <p14:creationId xmlns:p14="http://schemas.microsoft.com/office/powerpoint/2010/main" val="277643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latin typeface="Century Gothic"/>
              </a:rPr>
              <a:t>Six Equity Minded Practices</a:t>
            </a:r>
            <a:endParaRPr lang="en-US"/>
          </a:p>
        </p:txBody>
      </p:sp>
      <p:sp>
        <p:nvSpPr>
          <p:cNvPr id="3" name="Text Placeholder 2">
            <a:extLst>
              <a:ext uri="{FF2B5EF4-FFF2-40B4-BE49-F238E27FC236}">
                <a16:creationId xmlns:a16="http://schemas.microsoft.com/office/drawing/2014/main" id="{D4CD2D0A-35EB-40F1-B3BA-A5A1370BF4C0}"/>
              </a:ext>
            </a:extLst>
          </p:cNvPr>
          <p:cNvSpPr>
            <a:spLocks noGrp="1"/>
          </p:cNvSpPr>
          <p:nvPr>
            <p:ph type="body" sz="quarter" idx="10"/>
          </p:nvPr>
        </p:nvSpPr>
        <p:spPr>
          <a:xfrm>
            <a:off x="376518" y="1122828"/>
            <a:ext cx="8337176" cy="3493065"/>
          </a:xfrm>
        </p:spPr>
        <p:txBody>
          <a:bodyPr vert="horz" lIns="91440" tIns="45720" rIns="91440" bIns="45720" rtlCol="0" anchor="t">
            <a:normAutofit/>
          </a:bodyPr>
          <a:lstStyle/>
          <a:p>
            <a:pPr marL="0" indent="0">
              <a:buNone/>
            </a:pPr>
            <a:r>
              <a:rPr lang="en-US">
                <a:cs typeface="Calibri"/>
              </a:rPr>
              <a:t>4. </a:t>
            </a:r>
            <a:r>
              <a:rPr lang="en-US" b="1">
                <a:cs typeface="Calibri"/>
              </a:rPr>
              <a:t>Demystifying </a:t>
            </a:r>
            <a:r>
              <a:rPr lang="en-US">
                <a:cs typeface="Calibri"/>
              </a:rPr>
              <a:t>college policies and practices by presenting information free of academic jargon.</a:t>
            </a:r>
            <a:endParaRPr lang="en-US"/>
          </a:p>
          <a:p>
            <a:pPr marL="0" indent="0">
              <a:buNone/>
            </a:pPr>
            <a:endParaRPr lang="en-US">
              <a:cs typeface="Calibri"/>
            </a:endParaRPr>
          </a:p>
          <a:p>
            <a:pPr marL="0" indent="0">
              <a:buNone/>
            </a:pPr>
            <a:r>
              <a:rPr lang="en-US">
                <a:cs typeface="Calibri"/>
              </a:rPr>
              <a:t>5. </a:t>
            </a:r>
            <a:r>
              <a:rPr lang="en-US" b="1">
                <a:cs typeface="Calibri"/>
              </a:rPr>
              <a:t>Creating a Partnership </a:t>
            </a:r>
            <a:r>
              <a:rPr lang="en-US">
                <a:cs typeface="Calibri"/>
              </a:rPr>
              <a:t>in which faculty and students work together to ensure success.</a:t>
            </a:r>
          </a:p>
          <a:p>
            <a:pPr marL="0" indent="0">
              <a:buNone/>
            </a:pPr>
            <a:endParaRPr lang="en-US">
              <a:cs typeface="Calibri"/>
            </a:endParaRPr>
          </a:p>
          <a:p>
            <a:pPr marL="0" indent="0">
              <a:buNone/>
            </a:pPr>
            <a:r>
              <a:rPr lang="en-US">
                <a:cs typeface="Calibri"/>
              </a:rPr>
              <a:t>6. </a:t>
            </a:r>
            <a:r>
              <a:rPr lang="en-US" b="1">
                <a:cs typeface="Calibri"/>
              </a:rPr>
              <a:t>Deconstructing</a:t>
            </a:r>
            <a:r>
              <a:rPr lang="en-US">
                <a:cs typeface="Calibri"/>
              </a:rPr>
              <a:t> and promoting awareness and critical examination of dominant norms and broader social inequities.</a:t>
            </a:r>
            <a:endParaRPr lang="en-US" b="1">
              <a:cs typeface="Calibri"/>
            </a:endParaRPr>
          </a:p>
          <a:p>
            <a:pPr marL="457200" indent="-457200">
              <a:buAutoNum type="arabicPeriod"/>
            </a:pPr>
            <a:endParaRPr lang="en-US">
              <a:cs typeface="Calibri"/>
            </a:endParaRPr>
          </a:p>
          <a:p>
            <a:pPr marL="457200" indent="-457200">
              <a:buAutoNum type="arabicPeriod"/>
            </a:pPr>
            <a:endParaRPr lang="en-US">
              <a:cs typeface="Calibri"/>
            </a:endParaRPr>
          </a:p>
        </p:txBody>
      </p:sp>
    </p:spTree>
    <p:extLst>
      <p:ext uri="{BB962C8B-B14F-4D97-AF65-F5344CB8AC3E}">
        <p14:creationId xmlns:p14="http://schemas.microsoft.com/office/powerpoint/2010/main" val="31480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latin typeface="Century Gothic"/>
              </a:rPr>
              <a:t>Why?</a:t>
            </a:r>
          </a:p>
        </p:txBody>
      </p:sp>
      <p:grpSp>
        <p:nvGrpSpPr>
          <p:cNvPr id="10" name="Group 9">
            <a:extLst>
              <a:ext uri="{FF2B5EF4-FFF2-40B4-BE49-F238E27FC236}">
                <a16:creationId xmlns:a16="http://schemas.microsoft.com/office/drawing/2014/main" id="{67B79122-B460-43C9-95C9-FC082A216BDD}"/>
              </a:ext>
            </a:extLst>
          </p:cNvPr>
          <p:cNvGrpSpPr/>
          <p:nvPr/>
        </p:nvGrpSpPr>
        <p:grpSpPr>
          <a:xfrm>
            <a:off x="6154947" y="1200150"/>
            <a:ext cx="3293134" cy="3151351"/>
            <a:chOff x="6154947" y="1200150"/>
            <a:chExt cx="3293134" cy="3151351"/>
          </a:xfrm>
        </p:grpSpPr>
        <p:pic>
          <p:nvPicPr>
            <p:cNvPr id="6" name="Picture 6" descr="Text, whiteboard&#10;&#10;Description automatically generated">
              <a:extLst>
                <a:ext uri="{FF2B5EF4-FFF2-40B4-BE49-F238E27FC236}">
                  <a16:creationId xmlns:a16="http://schemas.microsoft.com/office/drawing/2014/main" id="{3C9DA8CF-5DE2-4327-B45F-B74657BCBC0D}"/>
                </a:ext>
              </a:extLst>
            </p:cNvPr>
            <p:cNvPicPr>
              <a:picLocks noChangeAspect="1"/>
            </p:cNvPicPr>
            <p:nvPr/>
          </p:nvPicPr>
          <p:blipFill>
            <a:blip r:embed="rId3"/>
            <a:stretch>
              <a:fillRect/>
            </a:stretch>
          </p:blipFill>
          <p:spPr>
            <a:xfrm>
              <a:off x="6154947" y="1200150"/>
              <a:ext cx="2743200" cy="2743200"/>
            </a:xfrm>
            <a:prstGeom prst="rect">
              <a:avLst/>
            </a:prstGeom>
          </p:spPr>
        </p:pic>
        <p:sp>
          <p:nvSpPr>
            <p:cNvPr id="7" name="TextBox 6">
              <a:extLst>
                <a:ext uri="{FF2B5EF4-FFF2-40B4-BE49-F238E27FC236}">
                  <a16:creationId xmlns:a16="http://schemas.microsoft.com/office/drawing/2014/main" id="{0CEEB401-9CD5-4397-9305-41C7A04BBA8D}"/>
                </a:ext>
              </a:extLst>
            </p:cNvPr>
            <p:cNvSpPr txBox="1"/>
            <p:nvPr/>
          </p:nvSpPr>
          <p:spPr>
            <a:xfrm>
              <a:off x="6704881" y="398216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Reflect the world</a:t>
              </a:r>
            </a:p>
          </p:txBody>
        </p:sp>
      </p:grpSp>
      <p:grpSp>
        <p:nvGrpSpPr>
          <p:cNvPr id="11" name="Group 10">
            <a:extLst>
              <a:ext uri="{FF2B5EF4-FFF2-40B4-BE49-F238E27FC236}">
                <a16:creationId xmlns:a16="http://schemas.microsoft.com/office/drawing/2014/main" id="{32CA7F97-CD57-49B3-8041-A451E9CC241E}"/>
              </a:ext>
            </a:extLst>
          </p:cNvPr>
          <p:cNvGrpSpPr/>
          <p:nvPr/>
        </p:nvGrpSpPr>
        <p:grpSpPr>
          <a:xfrm>
            <a:off x="2715164" y="811917"/>
            <a:ext cx="3597755" cy="4002590"/>
            <a:chOff x="2715164" y="811917"/>
            <a:chExt cx="3597755" cy="4002590"/>
          </a:xfrm>
        </p:grpSpPr>
        <p:pic>
          <p:nvPicPr>
            <p:cNvPr id="5" name="Picture 5" descr="Diagram&#10;&#10;Description automatically generated">
              <a:extLst>
                <a:ext uri="{FF2B5EF4-FFF2-40B4-BE49-F238E27FC236}">
                  <a16:creationId xmlns:a16="http://schemas.microsoft.com/office/drawing/2014/main" id="{6AC95270-A502-487B-8F18-8DFD15A18785}"/>
                </a:ext>
              </a:extLst>
            </p:cNvPr>
            <p:cNvPicPr>
              <a:picLocks noChangeAspect="1"/>
            </p:cNvPicPr>
            <p:nvPr/>
          </p:nvPicPr>
          <p:blipFill>
            <a:blip r:embed="rId4"/>
            <a:stretch>
              <a:fillRect/>
            </a:stretch>
          </p:blipFill>
          <p:spPr>
            <a:xfrm>
              <a:off x="2715164" y="811917"/>
              <a:ext cx="3487228" cy="3649064"/>
            </a:xfrm>
            <a:prstGeom prst="rect">
              <a:avLst/>
            </a:prstGeom>
          </p:spPr>
        </p:pic>
        <p:sp>
          <p:nvSpPr>
            <p:cNvPr id="8" name="TextBox 7">
              <a:extLst>
                <a:ext uri="{FF2B5EF4-FFF2-40B4-BE49-F238E27FC236}">
                  <a16:creationId xmlns:a16="http://schemas.microsoft.com/office/drawing/2014/main" id="{3C5BB3B3-B605-424D-8D57-5EBB81E08DEB}"/>
                </a:ext>
              </a:extLst>
            </p:cNvPr>
            <p:cNvSpPr txBox="1"/>
            <p:nvPr/>
          </p:nvSpPr>
          <p:spPr>
            <a:xfrm>
              <a:off x="4842115" y="4168176"/>
              <a:ext cx="1470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Clarify relevance</a:t>
              </a:r>
            </a:p>
          </p:txBody>
        </p:sp>
      </p:grpSp>
      <p:grpSp>
        <p:nvGrpSpPr>
          <p:cNvPr id="12" name="Group 11">
            <a:extLst>
              <a:ext uri="{FF2B5EF4-FFF2-40B4-BE49-F238E27FC236}">
                <a16:creationId xmlns:a16="http://schemas.microsoft.com/office/drawing/2014/main" id="{ACE0ECDF-BBEB-4552-895D-CD85E6E9E8E0}"/>
              </a:ext>
            </a:extLst>
          </p:cNvPr>
          <p:cNvGrpSpPr/>
          <p:nvPr/>
        </p:nvGrpSpPr>
        <p:grpSpPr>
          <a:xfrm>
            <a:off x="342900" y="1512468"/>
            <a:ext cx="2780941" cy="2564066"/>
            <a:chOff x="342900" y="1512468"/>
            <a:chExt cx="2780941" cy="2564066"/>
          </a:xfrm>
        </p:grpSpPr>
        <p:pic>
          <p:nvPicPr>
            <p:cNvPr id="4" name="Picture 4">
              <a:extLst>
                <a:ext uri="{FF2B5EF4-FFF2-40B4-BE49-F238E27FC236}">
                  <a16:creationId xmlns:a16="http://schemas.microsoft.com/office/drawing/2014/main" id="{E25F0786-829B-4D9E-B0A1-978C6180240F}"/>
                </a:ext>
              </a:extLst>
            </p:cNvPr>
            <p:cNvPicPr>
              <a:picLocks noChangeAspect="1"/>
            </p:cNvPicPr>
            <p:nvPr/>
          </p:nvPicPr>
          <p:blipFill>
            <a:blip r:embed="rId5"/>
            <a:stretch>
              <a:fillRect/>
            </a:stretch>
          </p:blipFill>
          <p:spPr>
            <a:xfrm>
              <a:off x="342900" y="1512468"/>
              <a:ext cx="2527540" cy="2107780"/>
            </a:xfrm>
            <a:prstGeom prst="rect">
              <a:avLst/>
            </a:prstGeom>
          </p:spPr>
        </p:pic>
        <p:sp>
          <p:nvSpPr>
            <p:cNvPr id="9" name="TextBox 8">
              <a:extLst>
                <a:ext uri="{FF2B5EF4-FFF2-40B4-BE49-F238E27FC236}">
                  <a16:creationId xmlns:a16="http://schemas.microsoft.com/office/drawing/2014/main" id="{3725FDCA-7C79-47A7-932D-5596DE5D5D7C}"/>
                </a:ext>
              </a:extLst>
            </p:cNvPr>
            <p:cNvSpPr txBox="1"/>
            <p:nvPr/>
          </p:nvSpPr>
          <p:spPr>
            <a:xfrm>
              <a:off x="380641" y="37072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Engage learners</a:t>
              </a:r>
            </a:p>
          </p:txBody>
        </p:sp>
      </p:grpSp>
    </p:spTree>
    <p:extLst>
      <p:ext uri="{BB962C8B-B14F-4D97-AF65-F5344CB8AC3E}">
        <p14:creationId xmlns:p14="http://schemas.microsoft.com/office/powerpoint/2010/main" val="40997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t>Design and Structure</a:t>
            </a:r>
          </a:p>
        </p:txBody>
      </p:sp>
      <p:pic>
        <p:nvPicPr>
          <p:cNvPr id="3" name="Picture 3" descr="Diagram&#10;&#10;Description automatically generated">
            <a:extLst>
              <a:ext uri="{FF2B5EF4-FFF2-40B4-BE49-F238E27FC236}">
                <a16:creationId xmlns:a16="http://schemas.microsoft.com/office/drawing/2014/main" id="{3682B218-914D-4ED8-8DB2-E827124BAF44}"/>
              </a:ext>
            </a:extLst>
          </p:cNvPr>
          <p:cNvPicPr>
            <a:picLocks noChangeAspect="1"/>
          </p:cNvPicPr>
          <p:nvPr/>
        </p:nvPicPr>
        <p:blipFill rotWithShape="1">
          <a:blip r:embed="rId3"/>
          <a:srcRect l="4288" t="34783" r="515" b="3890"/>
          <a:stretch/>
        </p:blipFill>
        <p:spPr>
          <a:xfrm>
            <a:off x="3157267" y="2254728"/>
            <a:ext cx="5983124" cy="2890142"/>
          </a:xfrm>
          <a:prstGeom prst="rect">
            <a:avLst/>
          </a:prstGeom>
        </p:spPr>
      </p:pic>
      <p:sp>
        <p:nvSpPr>
          <p:cNvPr id="5" name="Text Placeholder 4">
            <a:extLst>
              <a:ext uri="{FF2B5EF4-FFF2-40B4-BE49-F238E27FC236}">
                <a16:creationId xmlns:a16="http://schemas.microsoft.com/office/drawing/2014/main" id="{32AD569E-FD53-4FF6-96BA-FAB14B167A0C}"/>
              </a:ext>
            </a:extLst>
          </p:cNvPr>
          <p:cNvSpPr>
            <a:spLocks noGrp="1"/>
          </p:cNvSpPr>
          <p:nvPr>
            <p:ph type="body" sz="quarter" idx="10"/>
          </p:nvPr>
        </p:nvSpPr>
        <p:spPr>
          <a:xfrm>
            <a:off x="182423" y="1025781"/>
            <a:ext cx="8078384" cy="2943131"/>
          </a:xfrm>
        </p:spPr>
        <p:txBody>
          <a:bodyPr vert="horz" lIns="91440" tIns="45720" rIns="91440" bIns="45720" rtlCol="0" anchor="t">
            <a:normAutofit/>
          </a:bodyPr>
          <a:lstStyle/>
          <a:p>
            <a:r>
              <a:rPr lang="en-US">
                <a:ea typeface="+mn-lt"/>
                <a:cs typeface="+mn-lt"/>
              </a:rPr>
              <a:t>Create an</a:t>
            </a:r>
            <a:r>
              <a:rPr lang="en-US" b="1">
                <a:ea typeface="+mn-lt"/>
                <a:cs typeface="+mn-lt"/>
              </a:rPr>
              <a:t> inclusive</a:t>
            </a:r>
            <a:r>
              <a:rPr lang="en-US">
                <a:ea typeface="+mn-lt"/>
                <a:cs typeface="+mn-lt"/>
              </a:rPr>
              <a:t> </a:t>
            </a:r>
            <a:r>
              <a:rPr lang="en-US" b="1">
                <a:ea typeface="+mn-lt"/>
                <a:cs typeface="+mn-lt"/>
              </a:rPr>
              <a:t>culture </a:t>
            </a:r>
            <a:r>
              <a:rPr lang="en-US">
                <a:ea typeface="+mn-lt"/>
                <a:cs typeface="+mn-lt"/>
              </a:rPr>
              <a:t>and </a:t>
            </a:r>
            <a:r>
              <a:rPr lang="en-US" b="1">
                <a:ea typeface="+mn-lt"/>
                <a:cs typeface="+mn-lt"/>
              </a:rPr>
              <a:t>humanize</a:t>
            </a:r>
            <a:r>
              <a:rPr lang="en-US" b="1">
                <a:cs typeface="Calibri"/>
              </a:rPr>
              <a:t> </a:t>
            </a:r>
            <a:r>
              <a:rPr lang="en-US">
                <a:cs typeface="Calibri"/>
              </a:rPr>
              <a:t>your syllabus </a:t>
            </a:r>
          </a:p>
          <a:p>
            <a:pPr lvl="1"/>
            <a:r>
              <a:rPr lang="en-US">
                <a:cs typeface="Calibri"/>
              </a:rPr>
              <a:t>Visual and easy to scan</a:t>
            </a:r>
          </a:p>
          <a:p>
            <a:pPr lvl="1"/>
            <a:r>
              <a:rPr lang="en-US">
                <a:cs typeface="Calibri"/>
              </a:rPr>
              <a:t>Website tools – increase accessibility</a:t>
            </a:r>
          </a:p>
          <a:p>
            <a:pPr lvl="1"/>
            <a:r>
              <a:rPr lang="en-US">
                <a:cs typeface="Calibri"/>
              </a:rPr>
              <a:t>Liquid syllabus</a:t>
            </a:r>
            <a:endParaRPr lang="en-US"/>
          </a:p>
          <a:p>
            <a:r>
              <a:rPr lang="en-US">
                <a:cs typeface="Calibri"/>
              </a:rPr>
              <a:t>Focus on </a:t>
            </a:r>
            <a:r>
              <a:rPr lang="en-US" b="1">
                <a:cs typeface="Calibri"/>
              </a:rPr>
              <a:t>small changes</a:t>
            </a:r>
            <a:r>
              <a:rPr lang="en-US">
                <a:cs typeface="Calibri"/>
              </a:rPr>
              <a:t> that </a:t>
            </a:r>
            <a:br>
              <a:rPr lang="en-US">
                <a:cs typeface="Calibri"/>
              </a:rPr>
            </a:br>
            <a:r>
              <a:rPr lang="en-US">
                <a:cs typeface="Calibri"/>
              </a:rPr>
              <a:t>make a </a:t>
            </a:r>
            <a:r>
              <a:rPr lang="en-US" b="1">
                <a:cs typeface="Calibri"/>
              </a:rPr>
              <a:t>BIG impact</a:t>
            </a:r>
          </a:p>
          <a:p>
            <a:pPr lvl="1"/>
            <a:r>
              <a:rPr lang="en-US" b="1">
                <a:cs typeface="Calibri"/>
              </a:rPr>
              <a:t>Language</a:t>
            </a:r>
          </a:p>
        </p:txBody>
      </p:sp>
    </p:spTree>
    <p:extLst>
      <p:ext uri="{BB962C8B-B14F-4D97-AF65-F5344CB8AC3E}">
        <p14:creationId xmlns:p14="http://schemas.microsoft.com/office/powerpoint/2010/main" val="199900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577DDBA-6ADC-4BFC-9913-ADFBAC51BFDF}"/>
              </a:ext>
            </a:extLst>
          </p:cNvPr>
          <p:cNvSpPr/>
          <p:nvPr/>
        </p:nvSpPr>
        <p:spPr>
          <a:xfrm>
            <a:off x="66005" y="2903381"/>
            <a:ext cx="168713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a:xfrm>
            <a:off x="143428" y="2444369"/>
            <a:ext cx="2468166" cy="1839516"/>
          </a:xfrm>
        </p:spPr>
        <p:txBody>
          <a:bodyPr vert="horz" lIns="91440" tIns="45720" rIns="91440" bIns="45720" rtlCol="0" anchor="ctr">
            <a:normAutofit/>
          </a:bodyPr>
          <a:lstStyle/>
          <a:p>
            <a:pPr defTabSz="914400">
              <a:lnSpc>
                <a:spcPct val="90000"/>
              </a:lnSpc>
            </a:pPr>
            <a:r>
              <a:rPr lang="en-US" sz="2700" b="1">
                <a:solidFill>
                  <a:schemeClr val="tx1"/>
                </a:solidFill>
                <a:latin typeface="+mj-lt"/>
              </a:rPr>
              <a:t>Language</a:t>
            </a:r>
          </a:p>
        </p:txBody>
      </p:sp>
      <p:pic>
        <p:nvPicPr>
          <p:cNvPr id="4" name="Picture 4">
            <a:extLst>
              <a:ext uri="{FF2B5EF4-FFF2-40B4-BE49-F238E27FC236}">
                <a16:creationId xmlns:a16="http://schemas.microsoft.com/office/drawing/2014/main" id="{2FB80E56-1E1E-4BB7-955C-EF282D579C36}"/>
              </a:ext>
            </a:extLst>
          </p:cNvPr>
          <p:cNvPicPr>
            <a:picLocks noChangeAspect="1"/>
          </p:cNvPicPr>
          <p:nvPr/>
        </p:nvPicPr>
        <p:blipFill rotWithShape="1">
          <a:blip r:embed="rId3"/>
          <a:srcRect t="18877" b="3085"/>
          <a:stretch/>
        </p:blipFill>
        <p:spPr>
          <a:xfrm>
            <a:off x="20" y="10"/>
            <a:ext cx="9143980" cy="212929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D4CD2D0A-35EB-40F1-B3BA-A5A1370BF4C0}"/>
              </a:ext>
            </a:extLst>
          </p:cNvPr>
          <p:cNvSpPr>
            <a:spLocks noGrp="1"/>
          </p:cNvSpPr>
          <p:nvPr>
            <p:ph type="body" sz="quarter" idx="10"/>
          </p:nvPr>
        </p:nvSpPr>
        <p:spPr>
          <a:xfrm>
            <a:off x="2219884" y="2665698"/>
            <a:ext cx="7015285" cy="1839515"/>
          </a:xfrm>
        </p:spPr>
        <p:txBody>
          <a:bodyPr vert="horz" lIns="91440" tIns="45720" rIns="91440" bIns="45720" rtlCol="0" anchor="ctr">
            <a:noAutofit/>
          </a:bodyPr>
          <a:lstStyle/>
          <a:p>
            <a:pPr marL="0" indent="0" defTabSz="914400">
              <a:lnSpc>
                <a:spcPct val="90000"/>
              </a:lnSpc>
              <a:buNone/>
            </a:pPr>
            <a:r>
              <a:rPr lang="en-US" sz="2600" b="1" u="sng"/>
              <a:t>Best to use language that</a:t>
            </a:r>
            <a:r>
              <a:rPr lang="en-US" sz="2600" b="1"/>
              <a:t>:</a:t>
            </a:r>
            <a:endParaRPr lang="en-US" sz="1400" b="1">
              <a:cs typeface="Calibri"/>
            </a:endParaRPr>
          </a:p>
          <a:p>
            <a:pPr indent="-228600" defTabSz="914400">
              <a:lnSpc>
                <a:spcPct val="90000"/>
              </a:lnSpc>
              <a:buFont typeface="Arial" panose="020B0604020202020204" pitchFamily="34" charset="0"/>
              <a:buChar char="•"/>
            </a:pPr>
            <a:r>
              <a:rPr lang="en-US" sz="2600"/>
              <a:t>Welcomes and shows support.</a:t>
            </a:r>
            <a:endParaRPr lang="en-US" sz="2600">
              <a:cs typeface="Calibri"/>
            </a:endParaRPr>
          </a:p>
          <a:p>
            <a:pPr indent="-228600" defTabSz="914400">
              <a:lnSpc>
                <a:spcPct val="90000"/>
              </a:lnSpc>
              <a:buFont typeface="Arial" panose="020B0604020202020204" pitchFamily="34" charset="0"/>
              <a:buChar char="•"/>
            </a:pPr>
            <a:r>
              <a:rPr lang="en-US" sz="2600"/>
              <a:t>Sets the tone for the culture of the class.</a:t>
            </a:r>
            <a:endParaRPr lang="en-US" sz="2600">
              <a:cs typeface="Calibri"/>
            </a:endParaRPr>
          </a:p>
          <a:p>
            <a:pPr indent="-228600" defTabSz="914400">
              <a:lnSpc>
                <a:spcPct val="90000"/>
              </a:lnSpc>
              <a:buFont typeface="Arial" panose="020B0604020202020204" pitchFamily="34" charset="0"/>
              <a:buChar char="•"/>
            </a:pPr>
            <a:r>
              <a:rPr lang="en-US" sz="2600"/>
              <a:t>Builds sense of inclusivity. </a:t>
            </a:r>
            <a:endParaRPr lang="en-US" sz="2600">
              <a:cs typeface="Calibri"/>
            </a:endParaRPr>
          </a:p>
          <a:p>
            <a:pPr indent="-228600" defTabSz="914400">
              <a:lnSpc>
                <a:spcPct val="90000"/>
              </a:lnSpc>
              <a:buFont typeface="Arial" panose="020B0604020202020204" pitchFamily="34" charset="0"/>
              <a:buChar char="•"/>
            </a:pPr>
            <a:r>
              <a:rPr lang="en-US" sz="2600"/>
              <a:t>Indicates that the course is learner focused.</a:t>
            </a:r>
            <a:endParaRPr lang="en-US" sz="2600">
              <a:cs typeface="Calibri"/>
            </a:endParaRPr>
          </a:p>
          <a:p>
            <a:pPr indent="-228600" defTabSz="914400">
              <a:lnSpc>
                <a:spcPct val="90000"/>
              </a:lnSpc>
              <a:buFont typeface="Arial" panose="020B0604020202020204" pitchFamily="34" charset="0"/>
              <a:buChar char="•"/>
            </a:pPr>
            <a:r>
              <a:rPr lang="en-US" sz="2600">
                <a:cs typeface="Calibri"/>
              </a:rPr>
              <a:t>Emphasizes student success.</a:t>
            </a:r>
          </a:p>
          <a:p>
            <a:pPr indent="-228600" defTabSz="914400">
              <a:lnSpc>
                <a:spcPct val="90000"/>
              </a:lnSpc>
              <a:buFont typeface="Arial" panose="020B0604020202020204" pitchFamily="34" charset="0"/>
              <a:buChar char="•"/>
            </a:pPr>
            <a:endParaRPr lang="en-US" sz="1400"/>
          </a:p>
          <a:p>
            <a:pPr indent="-228600" defTabSz="914400">
              <a:lnSpc>
                <a:spcPct val="90000"/>
              </a:lnSpc>
              <a:buFont typeface="Arial" panose="020B0604020202020204" pitchFamily="34" charset="0"/>
              <a:buChar char="•"/>
            </a:pPr>
            <a:endParaRPr lang="en-US" sz="1400">
              <a:cs typeface="Calibri"/>
            </a:endParaRPr>
          </a:p>
        </p:txBody>
      </p:sp>
    </p:spTree>
    <p:extLst>
      <p:ext uri="{BB962C8B-B14F-4D97-AF65-F5344CB8AC3E}">
        <p14:creationId xmlns:p14="http://schemas.microsoft.com/office/powerpoint/2010/main" val="19091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1313-CDB7-402C-B084-0BA66B13E63E}"/>
              </a:ext>
            </a:extLst>
          </p:cNvPr>
          <p:cNvSpPr>
            <a:spLocks noGrp="1"/>
          </p:cNvSpPr>
          <p:nvPr>
            <p:ph type="title"/>
          </p:nvPr>
        </p:nvSpPr>
        <p:spPr/>
        <p:txBody>
          <a:bodyPr/>
          <a:lstStyle/>
          <a:p>
            <a:r>
              <a:rPr lang="en-US">
                <a:latin typeface="Century Gothic"/>
              </a:rPr>
              <a:t>Language that Humanizes</a:t>
            </a:r>
            <a:endParaRPr lang="en-US"/>
          </a:p>
        </p:txBody>
      </p:sp>
      <p:graphicFrame>
        <p:nvGraphicFramePr>
          <p:cNvPr id="5" name="Table 4">
            <a:extLst>
              <a:ext uri="{FF2B5EF4-FFF2-40B4-BE49-F238E27FC236}">
                <a16:creationId xmlns:a16="http://schemas.microsoft.com/office/drawing/2014/main" id="{91F33668-787F-4BDE-9DCB-A40CC4A3B86C}"/>
              </a:ext>
            </a:extLst>
          </p:cNvPr>
          <p:cNvGraphicFramePr>
            <a:graphicFrameLocks noGrp="1"/>
          </p:cNvGraphicFramePr>
          <p:nvPr>
            <p:extLst>
              <p:ext uri="{D42A27DB-BD31-4B8C-83A1-F6EECF244321}">
                <p14:modId xmlns:p14="http://schemas.microsoft.com/office/powerpoint/2010/main" val="3178012089"/>
              </p:ext>
            </p:extLst>
          </p:nvPr>
        </p:nvGraphicFramePr>
        <p:xfrm>
          <a:off x="257577" y="869323"/>
          <a:ext cx="8679374" cy="3962400"/>
        </p:xfrm>
        <a:graphic>
          <a:graphicData uri="http://schemas.openxmlformats.org/drawingml/2006/table">
            <a:tbl>
              <a:tblPr firstRow="1" firstCol="1" bandRow="1">
                <a:tableStyleId>{5C22544A-7EE6-4342-B048-85BDC9FD1C3A}</a:tableStyleId>
              </a:tblPr>
              <a:tblGrid>
                <a:gridCol w="4339687">
                  <a:extLst>
                    <a:ext uri="{9D8B030D-6E8A-4147-A177-3AD203B41FA5}">
                      <a16:colId xmlns:a16="http://schemas.microsoft.com/office/drawing/2014/main" val="4195908317"/>
                    </a:ext>
                  </a:extLst>
                </a:gridCol>
                <a:gridCol w="4339687">
                  <a:extLst>
                    <a:ext uri="{9D8B030D-6E8A-4147-A177-3AD203B41FA5}">
                      <a16:colId xmlns:a16="http://schemas.microsoft.com/office/drawing/2014/main" val="3677689975"/>
                    </a:ext>
                  </a:extLst>
                </a:gridCol>
              </a:tblGrid>
              <a:tr h="0">
                <a:tc>
                  <a:txBody>
                    <a:bodyPr/>
                    <a:lstStyle/>
                    <a:p>
                      <a:r>
                        <a:rPr lang="en-US" sz="2000">
                          <a:effectLst/>
                        </a:rPr>
                        <a:t>Suggestions</a:t>
                      </a:r>
                      <a:endParaRPr lang="en-US">
                        <a:effectLst/>
                      </a:endParaRPr>
                    </a:p>
                  </a:txBody>
                  <a:tcPr marL="68580" marR="68580" marT="0" marB="0"/>
                </a:tc>
                <a:tc>
                  <a:txBody>
                    <a:bodyPr/>
                    <a:lstStyle/>
                    <a:p>
                      <a:r>
                        <a:rPr lang="en-US" sz="2000">
                          <a:effectLst/>
                        </a:rPr>
                        <a:t>Instead of</a:t>
                      </a:r>
                      <a:endParaRPr lang="en-US">
                        <a:effectLst/>
                      </a:endParaRPr>
                    </a:p>
                  </a:txBody>
                  <a:tcPr marL="68580" marR="68580" marT="0" marB="0"/>
                </a:tc>
                <a:extLst>
                  <a:ext uri="{0D108BD9-81ED-4DB2-BD59-A6C34878D82A}">
                    <a16:rowId xmlns:a16="http://schemas.microsoft.com/office/drawing/2014/main" val="3043828364"/>
                  </a:ext>
                </a:extLst>
              </a:tr>
              <a:tr h="0">
                <a:tc>
                  <a:txBody>
                    <a:bodyPr/>
                    <a:lstStyle/>
                    <a:p>
                      <a:r>
                        <a:rPr lang="en-US" sz="1600">
                          <a:effectLst/>
                        </a:rPr>
                        <a:t>"To be successful ..."   </a:t>
                      </a:r>
                    </a:p>
                  </a:txBody>
                  <a:tcPr marL="68580" marR="68580" marT="0" marB="0"/>
                </a:tc>
                <a:tc>
                  <a:txBody>
                    <a:bodyPr/>
                    <a:lstStyle/>
                    <a:p>
                      <a:r>
                        <a:rPr lang="en-US" sz="1600">
                          <a:effectLst/>
                        </a:rPr>
                        <a:t>“You are required to…..”</a:t>
                      </a:r>
                    </a:p>
                  </a:txBody>
                  <a:tcPr marL="68580" marR="68580" marT="0" marB="0"/>
                </a:tc>
                <a:extLst>
                  <a:ext uri="{0D108BD9-81ED-4DB2-BD59-A6C34878D82A}">
                    <a16:rowId xmlns:a16="http://schemas.microsoft.com/office/drawing/2014/main" val="3477005947"/>
                  </a:ext>
                </a:extLst>
              </a:tr>
              <a:tr h="0">
                <a:tc>
                  <a:txBody>
                    <a:bodyPr/>
                    <a:lstStyle/>
                    <a:p>
                      <a:r>
                        <a:rPr lang="en-US" sz="1600">
                          <a:effectLst/>
                        </a:rPr>
                        <a:t>“Here are strategies that can help you……”</a:t>
                      </a:r>
                    </a:p>
                  </a:txBody>
                  <a:tcPr marL="68580" marR="68580" marT="0" marB="0"/>
                </a:tc>
                <a:tc>
                  <a:txBody>
                    <a:bodyPr/>
                    <a:lstStyle/>
                    <a:p>
                      <a:r>
                        <a:rPr lang="en-US" sz="1600">
                          <a:effectLst/>
                        </a:rPr>
                        <a:t>“It is your responsibility to, ……” </a:t>
                      </a:r>
                    </a:p>
                  </a:txBody>
                  <a:tcPr marL="68580" marR="68580" marT="0" marB="0"/>
                </a:tc>
                <a:extLst>
                  <a:ext uri="{0D108BD9-81ED-4DB2-BD59-A6C34878D82A}">
                    <a16:rowId xmlns:a16="http://schemas.microsoft.com/office/drawing/2014/main" val="49817686"/>
                  </a:ext>
                </a:extLst>
              </a:tr>
              <a:tr h="0">
                <a:tc>
                  <a:txBody>
                    <a:bodyPr/>
                    <a:lstStyle/>
                    <a:p>
                      <a:r>
                        <a:rPr lang="en-US" sz="1600">
                          <a:effectLst/>
                        </a:rPr>
                        <a:t>"I understand things happen, contact me if you have questions or need help”</a:t>
                      </a:r>
                    </a:p>
                  </a:txBody>
                  <a:tcPr marL="68580" marR="68580" marT="0" marB="0"/>
                </a:tc>
                <a:tc>
                  <a:txBody>
                    <a:bodyPr/>
                    <a:lstStyle/>
                    <a:p>
                      <a:r>
                        <a:rPr lang="en-US" sz="1600">
                          <a:effectLst/>
                        </a:rPr>
                        <a:t>“There are no excuses. You should contact the instructor right away if…..”</a:t>
                      </a:r>
                    </a:p>
                  </a:txBody>
                  <a:tcPr marL="68580" marR="68580" marT="0" marB="0"/>
                </a:tc>
                <a:extLst>
                  <a:ext uri="{0D108BD9-81ED-4DB2-BD59-A6C34878D82A}">
                    <a16:rowId xmlns:a16="http://schemas.microsoft.com/office/drawing/2014/main" val="380692566"/>
                  </a:ext>
                </a:extLst>
              </a:tr>
              <a:tr h="0">
                <a:tc>
                  <a:txBody>
                    <a:bodyPr/>
                    <a:lstStyle/>
                    <a:p>
                      <a:r>
                        <a:rPr lang="en-US" sz="1600">
                          <a:effectLst/>
                        </a:rPr>
                        <a:t>“Late work is eligible for 70% of the original points.”</a:t>
                      </a:r>
                    </a:p>
                  </a:txBody>
                  <a:tcPr marL="68580" marR="68580" marT="0" marB="0"/>
                </a:tc>
                <a:tc>
                  <a:txBody>
                    <a:bodyPr/>
                    <a:lstStyle/>
                    <a:p>
                      <a:pPr marL="0" marR="0" fontAlgn="base">
                        <a:spcBef>
                          <a:spcPts val="0"/>
                        </a:spcBef>
                        <a:spcAft>
                          <a:spcPts val="0"/>
                        </a:spcAft>
                      </a:pPr>
                      <a:r>
                        <a:rPr lang="en-US" sz="1600">
                          <a:effectLst/>
                        </a:rPr>
                        <a:t>“Late work receives a 30% reduction.”</a:t>
                      </a:r>
                    </a:p>
                  </a:txBody>
                  <a:tcPr marL="68580" marR="68580" marT="0" marB="0"/>
                </a:tc>
                <a:extLst>
                  <a:ext uri="{0D108BD9-81ED-4DB2-BD59-A6C34878D82A}">
                    <a16:rowId xmlns:a16="http://schemas.microsoft.com/office/drawing/2014/main" val="2720394893"/>
                  </a:ext>
                </a:extLst>
              </a:tr>
              <a:tr h="0">
                <a:tc>
                  <a:txBody>
                    <a:bodyPr/>
                    <a:lstStyle/>
                    <a:p>
                      <a:r>
                        <a:rPr lang="en-US" sz="1600">
                          <a:effectLst/>
                        </a:rPr>
                        <a:t>“You are encouraged to…..so that you can …..”</a:t>
                      </a:r>
                    </a:p>
                  </a:txBody>
                  <a:tcPr marL="68580" marR="68580" marT="0" marB="0"/>
                </a:tc>
                <a:tc>
                  <a:txBody>
                    <a:bodyPr/>
                    <a:lstStyle/>
                    <a:p>
                      <a:r>
                        <a:rPr lang="en-US" sz="1600">
                          <a:effectLst/>
                        </a:rPr>
                        <a:t>“Students are not allowed to …..”</a:t>
                      </a:r>
                    </a:p>
                  </a:txBody>
                  <a:tcPr marL="68580" marR="68580" marT="0" marB="0"/>
                </a:tc>
                <a:extLst>
                  <a:ext uri="{0D108BD9-81ED-4DB2-BD59-A6C34878D82A}">
                    <a16:rowId xmlns:a16="http://schemas.microsoft.com/office/drawing/2014/main" val="838694210"/>
                  </a:ext>
                </a:extLst>
              </a:tr>
              <a:tr h="0">
                <a:tc>
                  <a:txBody>
                    <a:bodyPr/>
                    <a:lstStyle/>
                    <a:p>
                      <a:r>
                        <a:rPr lang="en-US" sz="1600">
                          <a:effectLst/>
                        </a:rPr>
                        <a:t>“It is important to …..”</a:t>
                      </a:r>
                    </a:p>
                  </a:txBody>
                  <a:tcPr marL="68580" marR="68580" marT="0" marB="0"/>
                </a:tc>
                <a:tc>
                  <a:txBody>
                    <a:bodyPr/>
                    <a:lstStyle/>
                    <a:p>
                      <a:r>
                        <a:rPr lang="en-US" sz="1600">
                          <a:effectLst/>
                        </a:rPr>
                        <a:t>“It is mandatory…..”</a:t>
                      </a:r>
                    </a:p>
                  </a:txBody>
                  <a:tcPr marL="68580" marR="68580" marT="0" marB="0"/>
                </a:tc>
                <a:extLst>
                  <a:ext uri="{0D108BD9-81ED-4DB2-BD59-A6C34878D82A}">
                    <a16:rowId xmlns:a16="http://schemas.microsoft.com/office/drawing/2014/main" val="1131057979"/>
                  </a:ext>
                </a:extLst>
              </a:tr>
              <a:tr h="0">
                <a:tc>
                  <a:txBody>
                    <a:bodyPr/>
                    <a:lstStyle/>
                    <a:p>
                      <a:r>
                        <a:rPr lang="en-US" sz="1600">
                          <a:effectLst/>
                        </a:rPr>
                        <a:t>“Together we will develop your skills by….”</a:t>
                      </a:r>
                    </a:p>
                  </a:txBody>
                  <a:tcPr marL="68580" marR="68580" marT="0" marB="0"/>
                </a:tc>
                <a:tc>
                  <a:txBody>
                    <a:bodyPr/>
                    <a:lstStyle/>
                    <a:p>
                      <a:r>
                        <a:rPr lang="en-US" sz="1600">
                          <a:effectLst/>
                        </a:rPr>
                        <a:t>“You will need to do the following…”</a:t>
                      </a:r>
                    </a:p>
                  </a:txBody>
                  <a:tcPr marL="68580" marR="68580" marT="0" marB="0"/>
                </a:tc>
                <a:extLst>
                  <a:ext uri="{0D108BD9-81ED-4DB2-BD59-A6C34878D82A}">
                    <a16:rowId xmlns:a16="http://schemas.microsoft.com/office/drawing/2014/main" val="2189595560"/>
                  </a:ext>
                </a:extLst>
              </a:tr>
              <a:tr h="0">
                <a:tc>
                  <a:txBody>
                    <a:bodyPr/>
                    <a:lstStyle/>
                    <a:p>
                      <a:r>
                        <a:rPr lang="en-US" sz="1600">
                          <a:effectLst/>
                        </a:rPr>
                        <a:t>“Our common goal is to help you be successful…..”</a:t>
                      </a:r>
                    </a:p>
                  </a:txBody>
                  <a:tcPr marL="68580" marR="68580" marT="0" marB="0"/>
                </a:tc>
                <a:tc>
                  <a:txBody>
                    <a:bodyPr/>
                    <a:lstStyle/>
                    <a:p>
                      <a:r>
                        <a:rPr lang="en-US" sz="1600">
                          <a:effectLst/>
                        </a:rPr>
                        <a:t>“Any student who doesn’t attend class for X days will be automatically dropped.”</a:t>
                      </a:r>
                    </a:p>
                  </a:txBody>
                  <a:tcPr marL="68580" marR="68580" marT="0" marB="0"/>
                </a:tc>
                <a:extLst>
                  <a:ext uri="{0D108BD9-81ED-4DB2-BD59-A6C34878D82A}">
                    <a16:rowId xmlns:a16="http://schemas.microsoft.com/office/drawing/2014/main" val="1597308205"/>
                  </a:ext>
                </a:extLst>
              </a:tr>
              <a:tr h="0">
                <a:tc>
                  <a:txBody>
                    <a:bodyPr/>
                    <a:lstStyle/>
                    <a:p>
                      <a:r>
                        <a:rPr lang="en-US" sz="1600">
                          <a:effectLst/>
                        </a:rPr>
                        <a:t>“You have the right to….”</a:t>
                      </a:r>
                    </a:p>
                  </a:txBody>
                  <a:tcPr marL="68580" marR="68580" marT="0" marB="0"/>
                </a:tc>
                <a:tc>
                  <a:txBody>
                    <a:bodyPr/>
                    <a:lstStyle/>
                    <a:p>
                      <a:r>
                        <a:rPr lang="en-US" sz="1600">
                          <a:effectLst/>
                        </a:rPr>
                        <a:t>“You are expected to….”</a:t>
                      </a:r>
                    </a:p>
                  </a:txBody>
                  <a:tcPr marL="68580" marR="68580" marT="0" marB="0"/>
                </a:tc>
                <a:extLst>
                  <a:ext uri="{0D108BD9-81ED-4DB2-BD59-A6C34878D82A}">
                    <a16:rowId xmlns:a16="http://schemas.microsoft.com/office/drawing/2014/main" val="2659579272"/>
                  </a:ext>
                </a:extLst>
              </a:tr>
              <a:tr h="0">
                <a:tc>
                  <a:txBody>
                    <a:bodyPr/>
                    <a:lstStyle/>
                    <a:p>
                      <a:r>
                        <a:rPr lang="en-US" sz="1600">
                          <a:effectLst/>
                        </a:rPr>
                        <a:t>“Student Hours” </a:t>
                      </a:r>
                    </a:p>
                  </a:txBody>
                  <a:tcPr marL="68580" marR="68580" marT="0" marB="0"/>
                </a:tc>
                <a:tc>
                  <a:txBody>
                    <a:bodyPr/>
                    <a:lstStyle/>
                    <a:p>
                      <a:r>
                        <a:rPr lang="en-US" sz="1600">
                          <a:effectLst/>
                        </a:rPr>
                        <a:t>“Office Hours”</a:t>
                      </a:r>
                    </a:p>
                  </a:txBody>
                  <a:tcPr marL="68580" marR="68580" marT="0" marB="0"/>
                </a:tc>
                <a:extLst>
                  <a:ext uri="{0D108BD9-81ED-4DB2-BD59-A6C34878D82A}">
                    <a16:rowId xmlns:a16="http://schemas.microsoft.com/office/drawing/2014/main" val="313603017"/>
                  </a:ext>
                </a:extLst>
              </a:tr>
              <a:tr h="0">
                <a:tc>
                  <a:txBody>
                    <a:bodyPr/>
                    <a:lstStyle/>
                    <a:p>
                      <a:r>
                        <a:rPr lang="en-US" sz="1600">
                          <a:effectLst/>
                        </a:rPr>
                        <a:t>“Please be respectful to the learning environment…..”</a:t>
                      </a:r>
                    </a:p>
                  </a:txBody>
                  <a:tcPr marL="68580" marR="68580" marT="0" marB="0"/>
                </a:tc>
                <a:tc>
                  <a:txBody>
                    <a:bodyPr/>
                    <a:lstStyle/>
                    <a:p>
                      <a:r>
                        <a:rPr lang="en-US" sz="1600">
                          <a:effectLst/>
                        </a:rPr>
                        <a:t>"You will not be allowed into the classroom late."</a:t>
                      </a:r>
                    </a:p>
                  </a:txBody>
                  <a:tcPr marL="68580" marR="68580" marT="0" marB="0"/>
                </a:tc>
                <a:extLst>
                  <a:ext uri="{0D108BD9-81ED-4DB2-BD59-A6C34878D82A}">
                    <a16:rowId xmlns:a16="http://schemas.microsoft.com/office/drawing/2014/main" val="302155412"/>
                  </a:ext>
                </a:extLst>
              </a:tr>
            </a:tbl>
          </a:graphicData>
        </a:graphic>
      </p:graphicFrame>
      <p:sp>
        <p:nvSpPr>
          <p:cNvPr id="6" name="TextBox 5">
            <a:extLst>
              <a:ext uri="{FF2B5EF4-FFF2-40B4-BE49-F238E27FC236}">
                <a16:creationId xmlns:a16="http://schemas.microsoft.com/office/drawing/2014/main" id="{4D498182-65DB-4C2D-BDEF-1975B2A305B3}"/>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80703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0426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447"/>
            <a:ext cx="9144000" cy="13016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34157-4C1A-47E5-8456-A001D0A34FD4}"/>
              </a:ext>
            </a:extLst>
          </p:cNvPr>
          <p:cNvSpPr>
            <a:spLocks noGrp="1"/>
          </p:cNvSpPr>
          <p:nvPr>
            <p:ph type="title"/>
          </p:nvPr>
        </p:nvSpPr>
        <p:spPr>
          <a:xfrm>
            <a:off x="394554" y="367079"/>
            <a:ext cx="8354891" cy="697835"/>
          </a:xfrm>
        </p:spPr>
        <p:txBody>
          <a:bodyPr vert="horz" lIns="91440" tIns="45720" rIns="91440" bIns="45720" rtlCol="0" anchor="b">
            <a:normAutofit/>
          </a:bodyPr>
          <a:lstStyle/>
          <a:p>
            <a:pPr algn="ctr" defTabSz="914400">
              <a:lnSpc>
                <a:spcPct val="90000"/>
              </a:lnSpc>
            </a:pPr>
            <a:r>
              <a:rPr lang="en-US" sz="4100" kern="1200">
                <a:latin typeface="+mj-lt"/>
                <a:ea typeface="+mj-ea"/>
                <a:cs typeface="+mj-cs"/>
              </a:rPr>
              <a:t>Reflect on Language &amp; Tone</a:t>
            </a:r>
            <a:endParaRPr lang="en-US"/>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109799"/>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651051"/>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8109B789-D076-441E-87F8-47A5ACEA98DF}"/>
              </a:ext>
            </a:extLst>
          </p:cNvPr>
          <p:cNvPicPr>
            <a:picLocks noChangeAspect="1"/>
          </p:cNvPicPr>
          <p:nvPr/>
        </p:nvPicPr>
        <p:blipFill>
          <a:blip r:embed="rId2"/>
          <a:stretch>
            <a:fillRect/>
          </a:stretch>
        </p:blipFill>
        <p:spPr>
          <a:xfrm>
            <a:off x="352826" y="1760178"/>
            <a:ext cx="8622615" cy="2457446"/>
          </a:xfrm>
          <a:prstGeom prst="rect">
            <a:avLst/>
          </a:prstGeom>
        </p:spPr>
      </p:pic>
      <p:pic>
        <p:nvPicPr>
          <p:cNvPr id="5" name="Picture 5" descr="A picture containing text, tableware, dishware, plate&#10;&#10;Description automatically generated">
            <a:extLst>
              <a:ext uri="{FF2B5EF4-FFF2-40B4-BE49-F238E27FC236}">
                <a16:creationId xmlns:a16="http://schemas.microsoft.com/office/drawing/2014/main" id="{F0B79082-B156-45BE-A9C5-8106DE8E5D55}"/>
              </a:ext>
            </a:extLst>
          </p:cNvPr>
          <p:cNvPicPr>
            <a:picLocks noChangeAspect="1"/>
          </p:cNvPicPr>
          <p:nvPr/>
        </p:nvPicPr>
        <p:blipFill>
          <a:blip r:embed="rId3"/>
          <a:stretch>
            <a:fillRect/>
          </a:stretch>
        </p:blipFill>
        <p:spPr>
          <a:xfrm>
            <a:off x="6651451" y="3408645"/>
            <a:ext cx="2495550" cy="800100"/>
          </a:xfrm>
          <a:prstGeom prst="rect">
            <a:avLst/>
          </a:prstGeom>
        </p:spPr>
      </p:pic>
      <p:sp>
        <p:nvSpPr>
          <p:cNvPr id="6" name="TextBox 5">
            <a:extLst>
              <a:ext uri="{FF2B5EF4-FFF2-40B4-BE49-F238E27FC236}">
                <a16:creationId xmlns:a16="http://schemas.microsoft.com/office/drawing/2014/main" id="{9322FA62-CDEE-4DD5-B704-58B398E57D6F}"/>
              </a:ext>
            </a:extLst>
          </p:cNvPr>
          <p:cNvSpPr txBox="1"/>
          <p:nvPr/>
        </p:nvSpPr>
        <p:spPr>
          <a:xfrm>
            <a:off x="5569117" y="40802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https://iteachu.uaf.edu/</a:t>
            </a:r>
          </a:p>
        </p:txBody>
      </p:sp>
    </p:spTree>
    <p:extLst>
      <p:ext uri="{BB962C8B-B14F-4D97-AF65-F5344CB8AC3E}">
        <p14:creationId xmlns:p14="http://schemas.microsoft.com/office/powerpoint/2010/main" val="262177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t>Integrating Supports</a:t>
            </a:r>
          </a:p>
        </p:txBody>
      </p:sp>
      <p:pic>
        <p:nvPicPr>
          <p:cNvPr id="6" name="Picture 6" descr="A picture containing text, sky, outdoor, sign&#10;&#10;Description automatically generated">
            <a:extLst>
              <a:ext uri="{FF2B5EF4-FFF2-40B4-BE49-F238E27FC236}">
                <a16:creationId xmlns:a16="http://schemas.microsoft.com/office/drawing/2014/main" id="{BC0AC83F-9E39-446D-8E96-885FCEF1C1D8}"/>
              </a:ext>
            </a:extLst>
          </p:cNvPr>
          <p:cNvPicPr>
            <a:picLocks noChangeAspect="1"/>
          </p:cNvPicPr>
          <p:nvPr/>
        </p:nvPicPr>
        <p:blipFill>
          <a:blip r:embed="rId3"/>
          <a:stretch>
            <a:fillRect/>
          </a:stretch>
        </p:blipFill>
        <p:spPr>
          <a:xfrm>
            <a:off x="461513" y="984490"/>
            <a:ext cx="2743200" cy="2743200"/>
          </a:xfrm>
          <a:prstGeom prst="rect">
            <a:avLst/>
          </a:prstGeom>
        </p:spPr>
      </p:pic>
      <p:sp>
        <p:nvSpPr>
          <p:cNvPr id="7" name="TextBox 6">
            <a:extLst>
              <a:ext uri="{FF2B5EF4-FFF2-40B4-BE49-F238E27FC236}">
                <a16:creationId xmlns:a16="http://schemas.microsoft.com/office/drawing/2014/main" id="{8CB3088D-8BBD-47A1-B441-2C42AED9AE5B}"/>
              </a:ext>
            </a:extLst>
          </p:cNvPr>
          <p:cNvSpPr txBox="1"/>
          <p:nvPr/>
        </p:nvSpPr>
        <p:spPr>
          <a:xfrm>
            <a:off x="3556240" y="1092320"/>
            <a:ext cx="520172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Candara"/>
                <a:cs typeface="Calibri"/>
              </a:rPr>
              <a:t>Include references to campus resources and use language to </a:t>
            </a:r>
            <a:r>
              <a:rPr lang="en-US" sz="2400" b="1">
                <a:latin typeface="Candara"/>
                <a:cs typeface="Calibri"/>
              </a:rPr>
              <a:t>normalize their use</a:t>
            </a:r>
          </a:p>
          <a:p>
            <a:pPr marL="342900" indent="-342900">
              <a:buFont typeface="Arial"/>
              <a:buChar char="•"/>
            </a:pPr>
            <a:r>
              <a:rPr lang="en-US" sz="2400">
                <a:latin typeface="Candara"/>
                <a:cs typeface="Calibri"/>
              </a:rPr>
              <a:t>Emphasize these are </a:t>
            </a:r>
            <a:r>
              <a:rPr lang="en-US" sz="2400" b="1">
                <a:latin typeface="Candara"/>
                <a:cs typeface="Calibri"/>
              </a:rPr>
              <a:t>pre-paid services</a:t>
            </a:r>
          </a:p>
          <a:p>
            <a:pPr marL="342900" indent="-342900">
              <a:buFont typeface="Arial"/>
              <a:buChar char="•"/>
            </a:pPr>
            <a:r>
              <a:rPr lang="en-US" sz="2400">
                <a:latin typeface="Candara"/>
                <a:cs typeface="Calibri"/>
              </a:rPr>
              <a:t>Couple with </a:t>
            </a:r>
            <a:r>
              <a:rPr lang="en-US" sz="2400" b="1">
                <a:latin typeface="Candara"/>
                <a:cs typeface="Calibri"/>
              </a:rPr>
              <a:t>stories </a:t>
            </a:r>
            <a:r>
              <a:rPr lang="en-US" sz="2400">
                <a:latin typeface="Candara"/>
                <a:cs typeface="Calibri"/>
              </a:rPr>
              <a:t>of how students use these resources</a:t>
            </a:r>
            <a:endParaRPr lang="en-US" sz="2400" b="1">
              <a:latin typeface="Candara"/>
              <a:cs typeface="Calibri"/>
            </a:endParaRPr>
          </a:p>
          <a:p>
            <a:pPr marL="342900" indent="-342900">
              <a:buFont typeface="Arial"/>
              <a:buChar char="•"/>
            </a:pPr>
            <a:endParaRPr lang="en-US" sz="2400">
              <a:latin typeface="Candara"/>
              <a:cs typeface="Calibri"/>
            </a:endParaRPr>
          </a:p>
        </p:txBody>
      </p:sp>
    </p:spTree>
    <p:extLst>
      <p:ext uri="{BB962C8B-B14F-4D97-AF65-F5344CB8AC3E}">
        <p14:creationId xmlns:p14="http://schemas.microsoft.com/office/powerpoint/2010/main" val="80952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B8B7-1EA3-4E9D-BB88-2E72A35A32F0}"/>
              </a:ext>
            </a:extLst>
          </p:cNvPr>
          <p:cNvSpPr>
            <a:spLocks noGrp="1"/>
          </p:cNvSpPr>
          <p:nvPr>
            <p:ph type="title"/>
          </p:nvPr>
        </p:nvSpPr>
        <p:spPr/>
        <p:txBody>
          <a:bodyPr>
            <a:normAutofit fontScale="90000"/>
          </a:bodyPr>
          <a:lstStyle/>
          <a:p>
            <a:pPr marL="0" marR="0" algn="ctr" fontAlgn="base">
              <a:lnSpc>
                <a:spcPct val="107000"/>
              </a:lnSpc>
              <a:spcBef>
                <a:spcPts val="0"/>
              </a:spcBef>
              <a:spcAft>
                <a:spcPts val="0"/>
              </a:spcAft>
            </a:pPr>
            <a:r>
              <a:rPr lang="en-US" sz="4000" b="1" i="1">
                <a:effectLst/>
                <a:latin typeface="Calibri" panose="020F0502020204030204" pitchFamily="34" charset="0"/>
                <a:ea typeface="Times New Roman" panose="02020603050405020304" pitchFamily="18" charset="0"/>
                <a:cs typeface="Calibri" panose="020F0502020204030204" pitchFamily="34" charset="0"/>
              </a:rPr>
              <a:t>Reimagining Your Syllabi with </a:t>
            </a:r>
            <a:br>
              <a:rPr lang="en-US" sz="4000">
                <a:effectLst/>
                <a:latin typeface="Calibri" panose="020F0502020204030204" pitchFamily="34" charset="0"/>
                <a:ea typeface="Calibri" panose="020F0502020204030204" pitchFamily="34" charset="0"/>
                <a:cs typeface="Arial" panose="020B0604020202020204" pitchFamily="34" charset="0"/>
              </a:rPr>
            </a:br>
            <a:r>
              <a:rPr lang="en-US" sz="4000" b="1" i="1">
                <a:effectLst/>
                <a:latin typeface="Calibri" panose="020F0502020204030204" pitchFamily="34" charset="0"/>
                <a:ea typeface="Times New Roman" panose="02020603050405020304" pitchFamily="18" charset="0"/>
                <a:cs typeface="Calibri" panose="020F0502020204030204" pitchFamily="34" charset="0"/>
              </a:rPr>
              <a:t>Equity at the Center</a:t>
            </a:r>
            <a:br>
              <a:rPr lang="en-US" sz="1800">
                <a:effectLst/>
                <a:latin typeface="Calibri" panose="020F0502020204030204" pitchFamily="34" charset="0"/>
                <a:ea typeface="Calibri" panose="020F0502020204030204" pitchFamily="34" charset="0"/>
                <a:cs typeface="Arial" panose="020B0604020202020204" pitchFamily="34" charset="0"/>
              </a:rPr>
            </a:br>
            <a:endParaRPr lang="en-US"/>
          </a:p>
        </p:txBody>
      </p:sp>
    </p:spTree>
    <p:extLst>
      <p:ext uri="{BB962C8B-B14F-4D97-AF65-F5344CB8AC3E}">
        <p14:creationId xmlns:p14="http://schemas.microsoft.com/office/powerpoint/2010/main" val="314815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1A4F76E-7536-40FF-B78F-F51B6981FEB3}"/>
              </a:ext>
            </a:extLst>
          </p:cNvPr>
          <p:cNvPicPr>
            <a:picLocks noChangeAspect="1"/>
          </p:cNvPicPr>
          <p:nvPr/>
        </p:nvPicPr>
        <p:blipFill>
          <a:blip r:embed="rId3"/>
          <a:stretch>
            <a:fillRect/>
          </a:stretch>
        </p:blipFill>
        <p:spPr>
          <a:xfrm>
            <a:off x="6749268" y="-3420"/>
            <a:ext cx="2390775" cy="1914525"/>
          </a:xfrm>
          <a:prstGeom prst="rect">
            <a:avLst/>
          </a:prstGeom>
        </p:spPr>
      </p:pic>
      <p:sp>
        <p:nvSpPr>
          <p:cNvPr id="2" name="Title 1">
            <a:extLst>
              <a:ext uri="{FF2B5EF4-FFF2-40B4-BE49-F238E27FC236}">
                <a16:creationId xmlns:a16="http://schemas.microsoft.com/office/drawing/2014/main" id="{6D2E0DED-5F35-4BC1-879D-2AEC3CE4F04A}"/>
              </a:ext>
            </a:extLst>
          </p:cNvPr>
          <p:cNvSpPr>
            <a:spLocks noGrp="1"/>
          </p:cNvSpPr>
          <p:nvPr>
            <p:ph type="title"/>
          </p:nvPr>
        </p:nvSpPr>
        <p:spPr>
          <a:xfrm>
            <a:off x="376518" y="48296"/>
            <a:ext cx="7537076" cy="681526"/>
          </a:xfrm>
        </p:spPr>
        <p:txBody>
          <a:bodyPr/>
          <a:lstStyle/>
          <a:p>
            <a:r>
              <a:rPr lang="en-US">
                <a:latin typeface="Century Gothic"/>
              </a:rPr>
              <a:t>Student Syllabus Feedback</a:t>
            </a:r>
            <a:endParaRPr lang="en-US"/>
          </a:p>
        </p:txBody>
      </p:sp>
      <p:sp>
        <p:nvSpPr>
          <p:cNvPr id="3" name="TextBox 2">
            <a:extLst>
              <a:ext uri="{FF2B5EF4-FFF2-40B4-BE49-F238E27FC236}">
                <a16:creationId xmlns:a16="http://schemas.microsoft.com/office/drawing/2014/main" id="{76550A8F-EF84-4BAC-AD7E-D2B396529F45}"/>
              </a:ext>
            </a:extLst>
          </p:cNvPr>
          <p:cNvSpPr txBox="1"/>
          <p:nvPr/>
        </p:nvSpPr>
        <p:spPr>
          <a:xfrm>
            <a:off x="206062" y="837932"/>
            <a:ext cx="8651381"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Candara"/>
              </a:rPr>
              <a:t>Liked the encouraging comments and/or </a:t>
            </a:r>
          </a:p>
          <a:p>
            <a:r>
              <a:rPr lang="en-US" sz="2400">
                <a:latin typeface="Candara"/>
              </a:rPr>
              <a:t>     quotes throughout.</a:t>
            </a:r>
          </a:p>
          <a:p>
            <a:pPr marL="285750" indent="-285750">
              <a:buFont typeface="Arial"/>
              <a:buChar char="•"/>
            </a:pPr>
            <a:r>
              <a:rPr lang="en-US" sz="2400">
                <a:latin typeface="Candara"/>
              </a:rPr>
              <a:t>Syllabus is informative without feeling pressured.</a:t>
            </a:r>
          </a:p>
          <a:p>
            <a:pPr marL="285750" indent="-285750">
              <a:buFont typeface="Arial"/>
              <a:buChar char="•"/>
            </a:pPr>
            <a:r>
              <a:rPr lang="en-US" sz="2400">
                <a:latin typeface="Candara"/>
              </a:rPr>
              <a:t>Informed us what to expect and how we can do our best.</a:t>
            </a:r>
          </a:p>
          <a:p>
            <a:pPr marL="285750" indent="-285750">
              <a:buFont typeface="Arial"/>
              <a:buChar char="•"/>
            </a:pPr>
            <a:r>
              <a:rPr lang="en-US" sz="2400">
                <a:latin typeface="Candara"/>
              </a:rPr>
              <a:t>Welcoming tone throughout.</a:t>
            </a:r>
          </a:p>
          <a:p>
            <a:pPr marL="285750" indent="-285750">
              <a:buFont typeface="Arial"/>
              <a:buChar char="•"/>
            </a:pPr>
            <a:r>
              <a:rPr lang="en-US" sz="2400">
                <a:latin typeface="Candara"/>
              </a:rPr>
              <a:t>Could tell that the instructor wanted us to succeed and stressed they were always there to support us.</a:t>
            </a:r>
          </a:p>
          <a:p>
            <a:pPr marL="285750" indent="-285750">
              <a:buFont typeface="Arial"/>
              <a:buChar char="•"/>
            </a:pPr>
            <a:r>
              <a:rPr lang="en-US" sz="2400">
                <a:latin typeface="Candara"/>
              </a:rPr>
              <a:t>Detailed course assignments and due dates were helpful.</a:t>
            </a:r>
          </a:p>
          <a:p>
            <a:pPr marL="285750" indent="-285750">
              <a:buFont typeface="Arial"/>
              <a:buChar char="•"/>
            </a:pPr>
            <a:r>
              <a:rPr lang="en-US" sz="2400">
                <a:latin typeface="Candara"/>
              </a:rPr>
              <a:t>Included mental health services and links.</a:t>
            </a:r>
          </a:p>
          <a:p>
            <a:pPr marL="285750" indent="-285750">
              <a:buFont typeface="Arial"/>
              <a:buChar char="•"/>
            </a:pPr>
            <a:r>
              <a:rPr lang="en-US" sz="2400">
                <a:ea typeface="+mn-lt"/>
                <a:cs typeface="+mn-lt"/>
              </a:rPr>
              <a:t>Many ways to show the instructor how you are learning.</a:t>
            </a:r>
            <a:endParaRPr lang="en-US" sz="2400">
              <a:latin typeface="Calibri"/>
              <a:cs typeface="Calibri"/>
            </a:endParaRPr>
          </a:p>
          <a:p>
            <a:pPr marL="285750" indent="-285750">
              <a:buFont typeface="Arial"/>
              <a:buChar char="•"/>
            </a:pPr>
            <a:r>
              <a:rPr lang="en-US" sz="2400">
                <a:latin typeface="Calibri"/>
                <a:cs typeface="Calibri"/>
              </a:rPr>
              <a:t>Felt more personal than other syllabi.</a:t>
            </a:r>
          </a:p>
          <a:p>
            <a:pPr marL="285750" indent="-285750">
              <a:buFont typeface="Arial"/>
              <a:buChar char="•"/>
            </a:pPr>
            <a:endParaRPr lang="en-US">
              <a:latin typeface="Candara"/>
            </a:endParaRPr>
          </a:p>
        </p:txBody>
      </p:sp>
    </p:spTree>
    <p:extLst>
      <p:ext uri="{BB962C8B-B14F-4D97-AF65-F5344CB8AC3E}">
        <p14:creationId xmlns:p14="http://schemas.microsoft.com/office/powerpoint/2010/main" val="26527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304074" y="0"/>
            <a:ext cx="7537076" cy="681526"/>
          </a:xfrm>
        </p:spPr>
        <p:txBody>
          <a:bodyPr/>
          <a:lstStyle/>
          <a:p>
            <a:r>
              <a:rPr lang="en-US">
                <a:latin typeface="Century Gothic"/>
              </a:rPr>
              <a:t>Student Syllabus Likes</a:t>
            </a:r>
            <a:endParaRPr lang="en-US"/>
          </a:p>
        </p:txBody>
      </p:sp>
      <p:sp>
        <p:nvSpPr>
          <p:cNvPr id="5" name="TextBox 4">
            <a:extLst>
              <a:ext uri="{FF2B5EF4-FFF2-40B4-BE49-F238E27FC236}">
                <a16:creationId xmlns:a16="http://schemas.microsoft.com/office/drawing/2014/main" id="{0CFE5FFA-EC5E-4A36-AD1E-C9CAE974A341}"/>
              </a:ext>
            </a:extLst>
          </p:cNvPr>
          <p:cNvSpPr txBox="1"/>
          <p:nvPr/>
        </p:nvSpPr>
        <p:spPr>
          <a:xfrm>
            <a:off x="465969" y="782010"/>
            <a:ext cx="29869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cs typeface="Calibri"/>
              </a:rPr>
              <a:t>Welcome to MAT 085! </a:t>
            </a:r>
            <a:r>
              <a:rPr lang="en-US" i="1">
                <a:cs typeface="Calibri"/>
              </a:rPr>
              <a:t>I want you to succeed in this course. We all learn differently because we build knowledge differently. You are not in this alone, reach out to me or your classmates for support! You got this!</a:t>
            </a:r>
            <a:endParaRPr lang="en-US"/>
          </a:p>
        </p:txBody>
      </p:sp>
      <p:sp>
        <p:nvSpPr>
          <p:cNvPr id="7" name="TextBox 6">
            <a:extLst>
              <a:ext uri="{FF2B5EF4-FFF2-40B4-BE49-F238E27FC236}">
                <a16:creationId xmlns:a16="http://schemas.microsoft.com/office/drawing/2014/main" id="{9EF46978-DC71-4637-B44B-267B73D7599D}"/>
              </a:ext>
            </a:extLst>
          </p:cNvPr>
          <p:cNvSpPr txBox="1"/>
          <p:nvPr/>
        </p:nvSpPr>
        <p:spPr>
          <a:xfrm>
            <a:off x="6050594" y="2366557"/>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cs typeface="Calibri"/>
              </a:rPr>
              <a:t>I understand that technology problems can be a significant source of stress for students. </a:t>
            </a:r>
            <a:r>
              <a:rPr lang="en-US" b="1" i="1">
                <a:cs typeface="Calibri"/>
              </a:rPr>
              <a:t>I encourage you to contact me if you have difficulty accessing the necessary course materials or technology</a:t>
            </a:r>
            <a:r>
              <a:rPr lang="en-US" i="1">
                <a:cs typeface="Calibri"/>
              </a:rPr>
              <a:t>.</a:t>
            </a:r>
            <a:endParaRPr lang="en-US"/>
          </a:p>
        </p:txBody>
      </p:sp>
      <p:pic>
        <p:nvPicPr>
          <p:cNvPr id="8" name="Picture 8" descr="Text&#10;&#10;Description automatically generated">
            <a:extLst>
              <a:ext uri="{FF2B5EF4-FFF2-40B4-BE49-F238E27FC236}">
                <a16:creationId xmlns:a16="http://schemas.microsoft.com/office/drawing/2014/main" id="{F9CED7BD-765B-4D57-9299-FB1A7DCFC464}"/>
              </a:ext>
            </a:extLst>
          </p:cNvPr>
          <p:cNvPicPr>
            <a:picLocks noChangeAspect="1"/>
          </p:cNvPicPr>
          <p:nvPr/>
        </p:nvPicPr>
        <p:blipFill>
          <a:blip r:embed="rId2"/>
          <a:stretch>
            <a:fillRect/>
          </a:stretch>
        </p:blipFill>
        <p:spPr>
          <a:xfrm>
            <a:off x="4172159" y="175408"/>
            <a:ext cx="1181100" cy="1746083"/>
          </a:xfrm>
          <a:prstGeom prst="rect">
            <a:avLst/>
          </a:prstGeom>
        </p:spPr>
      </p:pic>
      <p:sp>
        <p:nvSpPr>
          <p:cNvPr id="9" name="TextBox 8">
            <a:extLst>
              <a:ext uri="{FF2B5EF4-FFF2-40B4-BE49-F238E27FC236}">
                <a16:creationId xmlns:a16="http://schemas.microsoft.com/office/drawing/2014/main" id="{90A47E53-B704-4FC5-A3F4-AD45F26E0BB5}"/>
              </a:ext>
            </a:extLst>
          </p:cNvPr>
          <p:cNvSpPr txBox="1"/>
          <p:nvPr/>
        </p:nvSpPr>
        <p:spPr>
          <a:xfrm>
            <a:off x="3390836" y="2035369"/>
            <a:ext cx="2743200" cy="923330"/>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BELIEVE IN YOURSELF and be prepared to work hard.    ~Stella McCartney</a:t>
            </a:r>
          </a:p>
        </p:txBody>
      </p:sp>
      <p:sp>
        <p:nvSpPr>
          <p:cNvPr id="10" name="TextBox 9">
            <a:extLst>
              <a:ext uri="{FF2B5EF4-FFF2-40B4-BE49-F238E27FC236}">
                <a16:creationId xmlns:a16="http://schemas.microsoft.com/office/drawing/2014/main" id="{0ADD0677-6756-405F-A50B-8B8647C794A7}"/>
              </a:ext>
            </a:extLst>
          </p:cNvPr>
          <p:cNvSpPr txBox="1"/>
          <p:nvPr/>
        </p:nvSpPr>
        <p:spPr>
          <a:xfrm>
            <a:off x="305994" y="4304177"/>
            <a:ext cx="5671024" cy="646331"/>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 love being wrong because that means, in that instant, I learned something new that day." Neil deGrasse Tyson</a:t>
            </a:r>
            <a:endParaRPr lang="en-US">
              <a:cs typeface="Calibri"/>
            </a:endParaRPr>
          </a:p>
        </p:txBody>
      </p:sp>
      <p:pic>
        <p:nvPicPr>
          <p:cNvPr id="4" name="Picture 5">
            <a:extLst>
              <a:ext uri="{FF2B5EF4-FFF2-40B4-BE49-F238E27FC236}">
                <a16:creationId xmlns:a16="http://schemas.microsoft.com/office/drawing/2014/main" id="{4473930C-EEB4-4879-A05D-CCE732E6390D}"/>
              </a:ext>
            </a:extLst>
          </p:cNvPr>
          <p:cNvPicPr>
            <a:picLocks noChangeAspect="1"/>
          </p:cNvPicPr>
          <p:nvPr/>
        </p:nvPicPr>
        <p:blipFill>
          <a:blip r:embed="rId3"/>
          <a:stretch>
            <a:fillRect/>
          </a:stretch>
        </p:blipFill>
        <p:spPr>
          <a:xfrm>
            <a:off x="-3007" y="3092890"/>
            <a:ext cx="6044365" cy="1010608"/>
          </a:xfrm>
          <a:prstGeom prst="rect">
            <a:avLst/>
          </a:prstGeom>
        </p:spPr>
      </p:pic>
      <p:sp>
        <p:nvSpPr>
          <p:cNvPr id="11" name="TextBox 10">
            <a:extLst>
              <a:ext uri="{FF2B5EF4-FFF2-40B4-BE49-F238E27FC236}">
                <a16:creationId xmlns:a16="http://schemas.microsoft.com/office/drawing/2014/main" id="{7BA1EA68-286E-4D3F-B4D7-6F1AC18DA39A}"/>
              </a:ext>
            </a:extLst>
          </p:cNvPr>
          <p:cNvSpPr txBox="1"/>
          <p:nvPr/>
        </p:nvSpPr>
        <p:spPr>
          <a:xfrm>
            <a:off x="49632" y="3087604"/>
            <a:ext cx="6006766" cy="10231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latin typeface="Cambria"/>
              </a:rPr>
              <a:t>“Going to school, reading and doing our homework wasn’t just a way of passing time, it was our future.” </a:t>
            </a:r>
            <a:endParaRPr lang="en-US" sz="2000">
              <a:cs typeface="Calibri"/>
            </a:endParaRPr>
          </a:p>
          <a:p>
            <a:r>
              <a:rPr lang="en-US" sz="2000" i="1">
                <a:latin typeface="Cambria"/>
              </a:rPr>
              <a:t>      ~ Malala Yousafzai, Pakistani Activist</a:t>
            </a:r>
            <a:endParaRPr lang="en-US" sz="2000"/>
          </a:p>
        </p:txBody>
      </p:sp>
      <p:pic>
        <p:nvPicPr>
          <p:cNvPr id="6" name="Picture 11" descr="A picture containing text, person, suit&#10;&#10;Description automatically generated">
            <a:extLst>
              <a:ext uri="{FF2B5EF4-FFF2-40B4-BE49-F238E27FC236}">
                <a16:creationId xmlns:a16="http://schemas.microsoft.com/office/drawing/2014/main" id="{9401734C-274A-4F87-8E8B-DB87308AC253}"/>
              </a:ext>
            </a:extLst>
          </p:cNvPr>
          <p:cNvPicPr>
            <a:picLocks noChangeAspect="1"/>
          </p:cNvPicPr>
          <p:nvPr/>
        </p:nvPicPr>
        <p:blipFill>
          <a:blip r:embed="rId4"/>
          <a:stretch>
            <a:fillRect/>
          </a:stretch>
        </p:blipFill>
        <p:spPr>
          <a:xfrm>
            <a:off x="6306050" y="844729"/>
            <a:ext cx="2743200" cy="1544030"/>
          </a:xfrm>
          <a:prstGeom prst="rect">
            <a:avLst/>
          </a:prstGeom>
        </p:spPr>
      </p:pic>
    </p:spTree>
    <p:extLst>
      <p:ext uri="{BB962C8B-B14F-4D97-AF65-F5344CB8AC3E}">
        <p14:creationId xmlns:p14="http://schemas.microsoft.com/office/powerpoint/2010/main" val="185751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182424" y="0"/>
            <a:ext cx="7731170" cy="681526"/>
          </a:xfrm>
        </p:spPr>
        <p:txBody>
          <a:bodyPr>
            <a:normAutofit fontScale="90000"/>
          </a:bodyPr>
          <a:lstStyle/>
          <a:p>
            <a:r>
              <a:rPr lang="en-US">
                <a:latin typeface="Century Gothic"/>
              </a:rPr>
              <a:t>Faculty Buy-in, Roll Out, and Scale (Beginnings)</a:t>
            </a:r>
            <a:endParaRPr lang="en-US"/>
          </a:p>
        </p:txBody>
      </p:sp>
      <p:sp>
        <p:nvSpPr>
          <p:cNvPr id="3" name="Text Placeholder 2">
            <a:extLst>
              <a:ext uri="{FF2B5EF4-FFF2-40B4-BE49-F238E27FC236}">
                <a16:creationId xmlns:a16="http://schemas.microsoft.com/office/drawing/2014/main" id="{B0044857-9E3B-486A-BA36-B1CBC469F0E4}"/>
              </a:ext>
            </a:extLst>
          </p:cNvPr>
          <p:cNvSpPr>
            <a:spLocks noGrp="1"/>
          </p:cNvSpPr>
          <p:nvPr>
            <p:ph type="body" sz="quarter" idx="10"/>
          </p:nvPr>
        </p:nvSpPr>
        <p:spPr>
          <a:xfrm>
            <a:off x="257904" y="869819"/>
            <a:ext cx="4067101" cy="3708725"/>
          </a:xfrm>
        </p:spPr>
        <p:txBody>
          <a:bodyPr vert="horz" lIns="91440" tIns="45720" rIns="91440" bIns="45720" rtlCol="0" anchor="t">
            <a:normAutofit/>
          </a:bodyPr>
          <a:lstStyle/>
          <a:p>
            <a:r>
              <a:rPr lang="en-US" sz="3200">
                <a:ea typeface="+mn-lt"/>
                <a:cs typeface="+mn-lt"/>
              </a:rPr>
              <a:t>Background</a:t>
            </a:r>
          </a:p>
          <a:p>
            <a:r>
              <a:rPr lang="en-US" sz="3200">
                <a:ea typeface="+mn-lt"/>
                <a:cs typeface="+mn-lt"/>
              </a:rPr>
              <a:t>Syllabus Design Team</a:t>
            </a:r>
          </a:p>
          <a:p>
            <a:r>
              <a:rPr lang="en-US" sz="3200">
                <a:ea typeface="+mn-lt"/>
                <a:cs typeface="+mn-lt"/>
              </a:rPr>
              <a:t>Goals and Focus</a:t>
            </a:r>
          </a:p>
          <a:p>
            <a:pPr marL="914400" lvl="1" indent="-457200">
              <a:buAutoNum type="arabicPeriod"/>
            </a:pPr>
            <a:r>
              <a:rPr lang="en-US" sz="2800">
                <a:ea typeface="+mn-lt"/>
                <a:cs typeface="+mn-lt"/>
              </a:rPr>
              <a:t>Accessibility</a:t>
            </a:r>
          </a:p>
          <a:p>
            <a:pPr marL="914400" lvl="1" indent="-457200">
              <a:buAutoNum type="arabicPeriod"/>
            </a:pPr>
            <a:r>
              <a:rPr lang="en-US" sz="2800">
                <a:ea typeface="+mn-lt"/>
                <a:cs typeface="+mn-lt"/>
              </a:rPr>
              <a:t>Humanistic</a:t>
            </a:r>
          </a:p>
          <a:p>
            <a:pPr marL="914400" lvl="1" indent="-457200">
              <a:buAutoNum type="arabicPeriod"/>
            </a:pPr>
            <a:r>
              <a:rPr lang="en-US" sz="2800">
                <a:ea typeface="+mn-lt"/>
                <a:cs typeface="+mn-lt"/>
              </a:rPr>
              <a:t>Clarity</a:t>
            </a:r>
          </a:p>
          <a:p>
            <a:pPr lvl="1"/>
            <a:endParaRPr lang="en-US" sz="2400">
              <a:ea typeface="+mn-lt"/>
              <a:cs typeface="+mn-lt"/>
            </a:endParaRPr>
          </a:p>
          <a:p>
            <a:pPr lvl="1"/>
            <a:endParaRPr lang="en-US" sz="2400">
              <a:ea typeface="+mn-lt"/>
              <a:cs typeface="+mn-lt"/>
            </a:endParaRPr>
          </a:p>
        </p:txBody>
      </p:sp>
      <p:pic>
        <p:nvPicPr>
          <p:cNvPr id="74" name="Picture 74">
            <a:extLst>
              <a:ext uri="{FF2B5EF4-FFF2-40B4-BE49-F238E27FC236}">
                <a16:creationId xmlns:a16="http://schemas.microsoft.com/office/drawing/2014/main" id="{3446C860-D0B6-4B21-9E64-37B4C0498597}"/>
              </a:ext>
            </a:extLst>
          </p:cNvPr>
          <p:cNvPicPr>
            <a:picLocks noChangeAspect="1"/>
          </p:cNvPicPr>
          <p:nvPr/>
        </p:nvPicPr>
        <p:blipFill rotWithShape="1">
          <a:blip r:embed="rId3"/>
          <a:srcRect l="42436" t="7991" r="10780" b="6822"/>
          <a:stretch/>
        </p:blipFill>
        <p:spPr>
          <a:xfrm rot="-840000">
            <a:off x="4967820" y="1392256"/>
            <a:ext cx="3151604" cy="2553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383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53028" y="0"/>
            <a:ext cx="8291886" cy="681526"/>
          </a:xfrm>
        </p:spPr>
        <p:txBody>
          <a:bodyPr>
            <a:normAutofit fontScale="90000"/>
          </a:bodyPr>
          <a:lstStyle/>
          <a:p>
            <a:r>
              <a:rPr lang="en-US">
                <a:latin typeface="Century Gothic"/>
              </a:rPr>
              <a:t>Faculty Buy-in, Roll Out, and Scale (Student Survey 1)</a:t>
            </a:r>
            <a:endParaRPr lang="en-US"/>
          </a:p>
        </p:txBody>
      </p:sp>
      <p:sp>
        <p:nvSpPr>
          <p:cNvPr id="3" name="Text Placeholder 2">
            <a:extLst>
              <a:ext uri="{FF2B5EF4-FFF2-40B4-BE49-F238E27FC236}">
                <a16:creationId xmlns:a16="http://schemas.microsoft.com/office/drawing/2014/main" id="{B0044857-9E3B-486A-BA36-B1CBC469F0E4}"/>
              </a:ext>
            </a:extLst>
          </p:cNvPr>
          <p:cNvSpPr>
            <a:spLocks noGrp="1"/>
          </p:cNvSpPr>
          <p:nvPr>
            <p:ph type="body" sz="quarter" idx="10"/>
          </p:nvPr>
        </p:nvSpPr>
        <p:spPr>
          <a:xfrm>
            <a:off x="376518" y="928734"/>
            <a:ext cx="8303812" cy="3320537"/>
          </a:xfrm>
        </p:spPr>
        <p:txBody>
          <a:bodyPr vert="horz" lIns="91440" tIns="45720" rIns="91440" bIns="45720" rtlCol="0" anchor="t">
            <a:noAutofit/>
          </a:bodyPr>
          <a:lstStyle/>
          <a:p>
            <a:r>
              <a:rPr lang="en-US" sz="3000">
                <a:cs typeface="Calibri"/>
              </a:rPr>
              <a:t>Do you read your class syllabus?</a:t>
            </a:r>
            <a:endParaRPr lang="en-US">
              <a:cs typeface="Calibri"/>
            </a:endParaRPr>
          </a:p>
          <a:p>
            <a:pPr lvl="1"/>
            <a:r>
              <a:rPr lang="en-US" sz="2600">
                <a:cs typeface="Calibri"/>
              </a:rPr>
              <a:t>Yes, carefully (39.7%); Skim to find important info (69.7%); Not usually (0%)</a:t>
            </a:r>
          </a:p>
          <a:p>
            <a:r>
              <a:rPr lang="en-US" sz="3000">
                <a:cs typeface="Calibri"/>
              </a:rPr>
              <a:t>How often do you look at the syllabus after the first day of class?</a:t>
            </a:r>
          </a:p>
          <a:p>
            <a:pPr lvl="1"/>
            <a:r>
              <a:rPr lang="en-US" sz="2600">
                <a:cs typeface="Calibri"/>
              </a:rPr>
              <a:t>Never (9.2%); 1-3 times (56.6%); 3-5 times (18.4%); 5 or more (15.8%)</a:t>
            </a:r>
          </a:p>
        </p:txBody>
      </p:sp>
    </p:spTree>
    <p:extLst>
      <p:ext uri="{BB962C8B-B14F-4D97-AF65-F5344CB8AC3E}">
        <p14:creationId xmlns:p14="http://schemas.microsoft.com/office/powerpoint/2010/main" val="379430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53028" y="0"/>
            <a:ext cx="8410499" cy="681526"/>
          </a:xfrm>
        </p:spPr>
        <p:txBody>
          <a:bodyPr>
            <a:normAutofit fontScale="90000"/>
          </a:bodyPr>
          <a:lstStyle/>
          <a:p>
            <a:r>
              <a:rPr lang="en-US">
                <a:latin typeface="Century Gothic"/>
              </a:rPr>
              <a:t>Faculty Buy-in, Roll Out, and Scale (Student Survey 2)</a:t>
            </a:r>
            <a:endParaRPr lang="en-US"/>
          </a:p>
        </p:txBody>
      </p:sp>
      <p:sp>
        <p:nvSpPr>
          <p:cNvPr id="3" name="Text Placeholder 2">
            <a:extLst>
              <a:ext uri="{FF2B5EF4-FFF2-40B4-BE49-F238E27FC236}">
                <a16:creationId xmlns:a16="http://schemas.microsoft.com/office/drawing/2014/main" id="{B0044857-9E3B-486A-BA36-B1CBC469F0E4}"/>
              </a:ext>
            </a:extLst>
          </p:cNvPr>
          <p:cNvSpPr>
            <a:spLocks noGrp="1"/>
          </p:cNvSpPr>
          <p:nvPr>
            <p:ph type="body" sz="quarter" idx="10"/>
          </p:nvPr>
        </p:nvSpPr>
        <p:spPr>
          <a:xfrm>
            <a:off x="203990" y="820904"/>
            <a:ext cx="8886094" cy="3665593"/>
          </a:xfrm>
        </p:spPr>
        <p:txBody>
          <a:bodyPr vert="horz" lIns="91440" tIns="45720" rIns="91440" bIns="45720" rtlCol="0" anchor="t">
            <a:noAutofit/>
          </a:bodyPr>
          <a:lstStyle/>
          <a:p>
            <a:pPr marL="0" indent="0">
              <a:buNone/>
            </a:pPr>
            <a:r>
              <a:rPr lang="en-US" sz="2800">
                <a:cs typeface="Calibri"/>
              </a:rPr>
              <a:t>What information do you find most helpful in a syllabus? Check all that apply.</a:t>
            </a:r>
          </a:p>
          <a:p>
            <a:pPr marL="514350" indent="-514350">
              <a:buAutoNum type="arabicPeriod"/>
            </a:pPr>
            <a:r>
              <a:rPr lang="en-US" sz="2800">
                <a:cs typeface="Calibri"/>
              </a:rPr>
              <a:t>Grading Policy (92.1%)</a:t>
            </a:r>
          </a:p>
          <a:p>
            <a:pPr marL="514350" indent="-514350">
              <a:buAutoNum type="arabicPeriod"/>
            </a:pPr>
            <a:r>
              <a:rPr lang="en-US" sz="2800">
                <a:cs typeface="Calibri"/>
              </a:rPr>
              <a:t>Course Schedule/Outline/Due dates (89.5%)</a:t>
            </a:r>
          </a:p>
          <a:p>
            <a:pPr marL="514350" indent="-514350">
              <a:buAutoNum type="arabicPeriod"/>
            </a:pPr>
            <a:r>
              <a:rPr lang="en-US" sz="2800">
                <a:cs typeface="Calibri"/>
              </a:rPr>
              <a:t>Course Requirements/Materials (82.9%)</a:t>
            </a:r>
          </a:p>
          <a:p>
            <a:pPr marL="514350" indent="-514350">
              <a:buAutoNum type="arabicPeriod"/>
            </a:pPr>
            <a:r>
              <a:rPr lang="en-US" sz="2800">
                <a:cs typeface="Calibri"/>
              </a:rPr>
              <a:t>Instructor Contact Info (81.6%)</a:t>
            </a:r>
          </a:p>
          <a:p>
            <a:pPr marL="514350" indent="-514350">
              <a:buAutoNum type="arabicPeriod"/>
            </a:pPr>
            <a:r>
              <a:rPr lang="en-US" sz="2800">
                <a:cs typeface="Calibri"/>
              </a:rPr>
              <a:t>Policies: Make-Up Work(69.7%) and Attendance (68.4%)</a:t>
            </a:r>
            <a:endParaRPr lang="en-US" sz="3000">
              <a:cs typeface="Calibri"/>
            </a:endParaRPr>
          </a:p>
          <a:p>
            <a:pPr lvl="1"/>
            <a:endParaRPr lang="en-US" sz="2600">
              <a:cs typeface="Calibri"/>
            </a:endParaRPr>
          </a:p>
        </p:txBody>
      </p:sp>
    </p:spTree>
    <p:extLst>
      <p:ext uri="{BB962C8B-B14F-4D97-AF65-F5344CB8AC3E}">
        <p14:creationId xmlns:p14="http://schemas.microsoft.com/office/powerpoint/2010/main" val="152320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53028" y="0"/>
            <a:ext cx="8410499" cy="681526"/>
          </a:xfrm>
        </p:spPr>
        <p:txBody>
          <a:bodyPr>
            <a:normAutofit fontScale="90000"/>
          </a:bodyPr>
          <a:lstStyle/>
          <a:p>
            <a:r>
              <a:rPr lang="en-US">
                <a:latin typeface="Century Gothic"/>
              </a:rPr>
              <a:t>Faculty Buy-in, Roll Out, and Scale (Student Survey 3)</a:t>
            </a:r>
            <a:endParaRPr lang="en-US"/>
          </a:p>
        </p:txBody>
      </p:sp>
      <p:sp>
        <p:nvSpPr>
          <p:cNvPr id="3" name="Text Placeholder 2">
            <a:extLst>
              <a:ext uri="{FF2B5EF4-FFF2-40B4-BE49-F238E27FC236}">
                <a16:creationId xmlns:a16="http://schemas.microsoft.com/office/drawing/2014/main" id="{B0044857-9E3B-486A-BA36-B1CBC469F0E4}"/>
              </a:ext>
            </a:extLst>
          </p:cNvPr>
          <p:cNvSpPr>
            <a:spLocks noGrp="1"/>
          </p:cNvSpPr>
          <p:nvPr>
            <p:ph type="body" sz="quarter" idx="10"/>
          </p:nvPr>
        </p:nvSpPr>
        <p:spPr>
          <a:xfrm>
            <a:off x="505914" y="1025781"/>
            <a:ext cx="8346944" cy="1239414"/>
          </a:xfrm>
        </p:spPr>
        <p:txBody>
          <a:bodyPr vert="horz" lIns="91440" tIns="45720" rIns="91440" bIns="45720" rtlCol="0" anchor="t">
            <a:noAutofit/>
          </a:bodyPr>
          <a:lstStyle/>
          <a:p>
            <a:pPr marL="0" indent="0">
              <a:buNone/>
            </a:pPr>
            <a:r>
              <a:rPr lang="en-US" sz="2800">
                <a:ea typeface="+mn-lt"/>
                <a:cs typeface="+mn-lt"/>
              </a:rPr>
              <a:t>How likely are you to refer to the syllabus if you are experiencing challenges within the course?</a:t>
            </a:r>
            <a:endParaRPr lang="en-US">
              <a:cs typeface="Calibri"/>
            </a:endParaRPr>
          </a:p>
        </p:txBody>
      </p:sp>
      <p:graphicFrame>
        <p:nvGraphicFramePr>
          <p:cNvPr id="4" name="Table 4">
            <a:extLst>
              <a:ext uri="{FF2B5EF4-FFF2-40B4-BE49-F238E27FC236}">
                <a16:creationId xmlns:a16="http://schemas.microsoft.com/office/drawing/2014/main" id="{4BF8E6E4-8998-4A83-9DC5-117980CED035}"/>
              </a:ext>
            </a:extLst>
          </p:cNvPr>
          <p:cNvGraphicFramePr>
            <a:graphicFrameLocks noGrp="1"/>
          </p:cNvGraphicFramePr>
          <p:nvPr>
            <p:extLst>
              <p:ext uri="{D42A27DB-BD31-4B8C-83A1-F6EECF244321}">
                <p14:modId xmlns:p14="http://schemas.microsoft.com/office/powerpoint/2010/main" val="342928051"/>
              </p:ext>
            </p:extLst>
          </p:nvPr>
        </p:nvGraphicFramePr>
        <p:xfrm>
          <a:off x="248009" y="2296782"/>
          <a:ext cx="8653374" cy="1710404"/>
        </p:xfrm>
        <a:graphic>
          <a:graphicData uri="http://schemas.openxmlformats.org/drawingml/2006/table">
            <a:tbl>
              <a:tblPr bandRow="1" bandCol="1">
                <a:tableStyleId>{5940675A-B579-460E-94D1-54222C63F5DA}</a:tableStyleId>
              </a:tblPr>
              <a:tblGrid>
                <a:gridCol w="1442229">
                  <a:extLst>
                    <a:ext uri="{9D8B030D-6E8A-4147-A177-3AD203B41FA5}">
                      <a16:colId xmlns:a16="http://schemas.microsoft.com/office/drawing/2014/main" val="1800303902"/>
                    </a:ext>
                  </a:extLst>
                </a:gridCol>
                <a:gridCol w="1442229">
                  <a:extLst>
                    <a:ext uri="{9D8B030D-6E8A-4147-A177-3AD203B41FA5}">
                      <a16:colId xmlns:a16="http://schemas.microsoft.com/office/drawing/2014/main" val="3132459988"/>
                    </a:ext>
                  </a:extLst>
                </a:gridCol>
                <a:gridCol w="1442229">
                  <a:extLst>
                    <a:ext uri="{9D8B030D-6E8A-4147-A177-3AD203B41FA5}">
                      <a16:colId xmlns:a16="http://schemas.microsoft.com/office/drawing/2014/main" val="2199981154"/>
                    </a:ext>
                  </a:extLst>
                </a:gridCol>
                <a:gridCol w="1442229">
                  <a:extLst>
                    <a:ext uri="{9D8B030D-6E8A-4147-A177-3AD203B41FA5}">
                      <a16:colId xmlns:a16="http://schemas.microsoft.com/office/drawing/2014/main" val="853017639"/>
                    </a:ext>
                  </a:extLst>
                </a:gridCol>
                <a:gridCol w="1442229">
                  <a:extLst>
                    <a:ext uri="{9D8B030D-6E8A-4147-A177-3AD203B41FA5}">
                      <a16:colId xmlns:a16="http://schemas.microsoft.com/office/drawing/2014/main" val="2322045989"/>
                    </a:ext>
                  </a:extLst>
                </a:gridCol>
                <a:gridCol w="1442229">
                  <a:extLst>
                    <a:ext uri="{9D8B030D-6E8A-4147-A177-3AD203B41FA5}">
                      <a16:colId xmlns:a16="http://schemas.microsoft.com/office/drawing/2014/main" val="2183676071"/>
                    </a:ext>
                  </a:extLst>
                </a:gridCol>
              </a:tblGrid>
              <a:tr h="637209">
                <a:tc>
                  <a:txBody>
                    <a:bodyPr/>
                    <a:lstStyle/>
                    <a:p>
                      <a:pPr algn="ctr"/>
                      <a:endParaRPr lang="en-US" sz="3200"/>
                    </a:p>
                  </a:txBody>
                  <a:tcPr/>
                </a:tc>
                <a:tc>
                  <a:txBody>
                    <a:bodyPr/>
                    <a:lstStyle/>
                    <a:p>
                      <a:pPr algn="ctr"/>
                      <a:r>
                        <a:rPr lang="en-US" sz="3200"/>
                        <a:t>1</a:t>
                      </a:r>
                    </a:p>
                  </a:txBody>
                  <a:tcPr/>
                </a:tc>
                <a:tc>
                  <a:txBody>
                    <a:bodyPr/>
                    <a:lstStyle/>
                    <a:p>
                      <a:pPr algn="ctr"/>
                      <a:r>
                        <a:rPr lang="en-US" sz="3200"/>
                        <a:t>2</a:t>
                      </a:r>
                    </a:p>
                  </a:txBody>
                  <a:tcPr/>
                </a:tc>
                <a:tc>
                  <a:txBody>
                    <a:bodyPr/>
                    <a:lstStyle/>
                    <a:p>
                      <a:pPr algn="ctr"/>
                      <a:r>
                        <a:rPr lang="en-US" sz="3200"/>
                        <a:t>3</a:t>
                      </a:r>
                    </a:p>
                  </a:txBody>
                  <a:tcPr/>
                </a:tc>
                <a:tc>
                  <a:txBody>
                    <a:bodyPr/>
                    <a:lstStyle/>
                    <a:p>
                      <a:pPr algn="ctr"/>
                      <a:r>
                        <a:rPr lang="en-US" sz="3200"/>
                        <a:t>4</a:t>
                      </a:r>
                    </a:p>
                  </a:txBody>
                  <a:tcPr/>
                </a:tc>
                <a:tc>
                  <a:txBody>
                    <a:bodyPr/>
                    <a:lstStyle/>
                    <a:p>
                      <a:pPr algn="ctr"/>
                      <a:endParaRPr lang="en-US" sz="3200"/>
                    </a:p>
                  </a:txBody>
                  <a:tcPr/>
                </a:tc>
                <a:extLst>
                  <a:ext uri="{0D108BD9-81ED-4DB2-BD59-A6C34878D82A}">
                    <a16:rowId xmlns:a16="http://schemas.microsoft.com/office/drawing/2014/main" val="3332305348"/>
                  </a:ext>
                </a:extLst>
              </a:tr>
              <a:tr h="1073195">
                <a:tc>
                  <a:txBody>
                    <a:bodyPr/>
                    <a:lstStyle/>
                    <a:p>
                      <a:pPr algn="ctr"/>
                      <a:r>
                        <a:rPr lang="en-US" sz="3200"/>
                        <a:t>Not likely</a:t>
                      </a:r>
                    </a:p>
                  </a:txBody>
                  <a:tcPr/>
                </a:tc>
                <a:tc>
                  <a:txBody>
                    <a:bodyPr/>
                    <a:lstStyle/>
                    <a:p>
                      <a:pPr algn="ctr"/>
                      <a:r>
                        <a:rPr lang="en-US" sz="3200"/>
                        <a:t>6.8%</a:t>
                      </a:r>
                    </a:p>
                  </a:txBody>
                  <a:tcPr anchor="ctr"/>
                </a:tc>
                <a:tc>
                  <a:txBody>
                    <a:bodyPr/>
                    <a:lstStyle/>
                    <a:p>
                      <a:pPr algn="ctr"/>
                      <a:r>
                        <a:rPr lang="en-US" sz="3200"/>
                        <a:t>32.9%</a:t>
                      </a:r>
                    </a:p>
                  </a:txBody>
                  <a:tcPr anchor="ctr"/>
                </a:tc>
                <a:tc>
                  <a:txBody>
                    <a:bodyPr/>
                    <a:lstStyle/>
                    <a:p>
                      <a:pPr algn="ctr"/>
                      <a:r>
                        <a:rPr lang="en-US" sz="3200"/>
                        <a:t>21.9%</a:t>
                      </a:r>
                    </a:p>
                  </a:txBody>
                  <a:tcPr anchor="ctr"/>
                </a:tc>
                <a:tc>
                  <a:txBody>
                    <a:bodyPr/>
                    <a:lstStyle/>
                    <a:p>
                      <a:pPr algn="ctr"/>
                      <a:r>
                        <a:rPr lang="en-US" sz="3200"/>
                        <a:t>38.4%</a:t>
                      </a:r>
                    </a:p>
                  </a:txBody>
                  <a:tcPr anchor="ctr"/>
                </a:tc>
                <a:tc>
                  <a:txBody>
                    <a:bodyPr/>
                    <a:lstStyle/>
                    <a:p>
                      <a:pPr algn="ctr"/>
                      <a:r>
                        <a:rPr lang="en-US" sz="3200"/>
                        <a:t>Very Likely</a:t>
                      </a:r>
                    </a:p>
                  </a:txBody>
                  <a:tcPr/>
                </a:tc>
                <a:extLst>
                  <a:ext uri="{0D108BD9-81ED-4DB2-BD59-A6C34878D82A}">
                    <a16:rowId xmlns:a16="http://schemas.microsoft.com/office/drawing/2014/main" val="2079414723"/>
                  </a:ext>
                </a:extLst>
              </a:tr>
            </a:tbl>
          </a:graphicData>
        </a:graphic>
      </p:graphicFrame>
    </p:spTree>
    <p:extLst>
      <p:ext uri="{BB962C8B-B14F-4D97-AF65-F5344CB8AC3E}">
        <p14:creationId xmlns:p14="http://schemas.microsoft.com/office/powerpoint/2010/main" val="133117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53028" y="0"/>
            <a:ext cx="8410499" cy="681526"/>
          </a:xfrm>
        </p:spPr>
        <p:txBody>
          <a:bodyPr>
            <a:normAutofit fontScale="90000"/>
          </a:bodyPr>
          <a:lstStyle/>
          <a:p>
            <a:r>
              <a:rPr lang="en-US">
                <a:latin typeface="Century Gothic"/>
              </a:rPr>
              <a:t>Faculty Buy-in, Roll Out, and Scale (Student Survey 4)</a:t>
            </a:r>
            <a:endParaRPr lang="en-US"/>
          </a:p>
        </p:txBody>
      </p:sp>
      <p:sp>
        <p:nvSpPr>
          <p:cNvPr id="3" name="Text Placeholder 2">
            <a:extLst>
              <a:ext uri="{FF2B5EF4-FFF2-40B4-BE49-F238E27FC236}">
                <a16:creationId xmlns:a16="http://schemas.microsoft.com/office/drawing/2014/main" id="{B0044857-9E3B-486A-BA36-B1CBC469F0E4}"/>
              </a:ext>
            </a:extLst>
          </p:cNvPr>
          <p:cNvSpPr>
            <a:spLocks noGrp="1"/>
          </p:cNvSpPr>
          <p:nvPr>
            <p:ph type="body" sz="quarter" idx="10"/>
          </p:nvPr>
        </p:nvSpPr>
        <p:spPr>
          <a:xfrm>
            <a:off x="160858" y="745423"/>
            <a:ext cx="8778264" cy="3654810"/>
          </a:xfrm>
        </p:spPr>
        <p:txBody>
          <a:bodyPr vert="horz" lIns="91440" tIns="45720" rIns="91440" bIns="45720" rtlCol="0" anchor="t">
            <a:noAutofit/>
          </a:bodyPr>
          <a:lstStyle/>
          <a:p>
            <a:pPr marL="0" indent="0">
              <a:buNone/>
            </a:pPr>
            <a:r>
              <a:rPr lang="en-US" sz="2800">
                <a:cs typeface="Calibri"/>
              </a:rPr>
              <a:t>Additional comments or suggestions about syllabi:</a:t>
            </a:r>
            <a:endParaRPr lang="en-US"/>
          </a:p>
          <a:p>
            <a:pPr marL="457200" indent="-457200"/>
            <a:r>
              <a:rPr lang="en-US" sz="2800">
                <a:cs typeface="Calibri"/>
              </a:rPr>
              <a:t>Appreciate assignment/course schedule  – helpful for planning regardless of how tentative it is</a:t>
            </a:r>
          </a:p>
          <a:p>
            <a:pPr marL="457200" indent="-457200"/>
            <a:r>
              <a:rPr lang="en-US" sz="2800">
                <a:cs typeface="Calibri"/>
              </a:rPr>
              <a:t>Sometimes you have to search Moodle for more info that should be in the syllabus</a:t>
            </a:r>
          </a:p>
          <a:p>
            <a:pPr marL="457200" indent="-457200"/>
            <a:r>
              <a:rPr lang="en-US" sz="2800">
                <a:cs typeface="Calibri"/>
              </a:rPr>
              <a:t>Not clear – grading/assignment info under how to be successful</a:t>
            </a:r>
          </a:p>
          <a:p>
            <a:pPr marL="457200" indent="-457200"/>
            <a:r>
              <a:rPr lang="en-US" sz="2800">
                <a:cs typeface="Calibri"/>
              </a:rPr>
              <a:t>Informative – found everything I needed</a:t>
            </a:r>
          </a:p>
          <a:p>
            <a:pPr marL="457200" indent="-457200"/>
            <a:endParaRPr lang="en-US" sz="2800">
              <a:cs typeface="Calibri"/>
            </a:endParaRPr>
          </a:p>
          <a:p>
            <a:pPr lvl="1"/>
            <a:endParaRPr lang="en-US" sz="2600">
              <a:cs typeface="Calibri"/>
            </a:endParaRPr>
          </a:p>
        </p:txBody>
      </p:sp>
    </p:spTree>
    <p:extLst>
      <p:ext uri="{BB962C8B-B14F-4D97-AF65-F5344CB8AC3E}">
        <p14:creationId xmlns:p14="http://schemas.microsoft.com/office/powerpoint/2010/main" val="157928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139292" y="0"/>
            <a:ext cx="7946830" cy="681526"/>
          </a:xfrm>
        </p:spPr>
        <p:txBody>
          <a:bodyPr>
            <a:normAutofit fontScale="90000"/>
          </a:bodyPr>
          <a:lstStyle/>
          <a:p>
            <a:r>
              <a:rPr lang="en-US">
                <a:latin typeface="Century Gothic"/>
              </a:rPr>
              <a:t>Faculty Buy-in, Roll Out, and Scale (Template 1)</a:t>
            </a:r>
            <a:endParaRPr lang="en-US"/>
          </a:p>
        </p:txBody>
      </p:sp>
      <p:sp>
        <p:nvSpPr>
          <p:cNvPr id="7" name="TextBox 6">
            <a:extLst>
              <a:ext uri="{FF2B5EF4-FFF2-40B4-BE49-F238E27FC236}">
                <a16:creationId xmlns:a16="http://schemas.microsoft.com/office/drawing/2014/main" id="{5C3D6AA4-9111-4C90-9CF5-D19DF8FDB362}"/>
              </a:ext>
            </a:extLst>
          </p:cNvPr>
          <p:cNvSpPr txBox="1"/>
          <p:nvPr/>
        </p:nvSpPr>
        <p:spPr>
          <a:xfrm>
            <a:off x="267419" y="952140"/>
            <a:ext cx="865229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Segoe UI"/>
              </a:rPr>
              <a:t>Syllabus: Course Guide for [[Insert class title]] </a:t>
            </a:r>
            <a:r>
              <a:rPr lang="en-US" sz="2400">
                <a:cs typeface="Segoe UI"/>
              </a:rPr>
              <a:t>​</a:t>
            </a:r>
            <a:br>
              <a:rPr lang="en-US" sz="2400">
                <a:cs typeface="Segoe UI"/>
              </a:rPr>
            </a:br>
            <a:r>
              <a:rPr lang="en-US" sz="2400" b="1">
                <a:cs typeface="Segoe UI"/>
              </a:rPr>
              <a:t>[[term]]</a:t>
            </a:r>
            <a:r>
              <a:rPr lang="en-US" sz="2400">
                <a:cs typeface="Segoe UI"/>
              </a:rPr>
              <a:t>​</a:t>
            </a:r>
          </a:p>
          <a:p>
            <a:r>
              <a:rPr lang="en-US" sz="2400">
                <a:cs typeface="Segoe UI"/>
              </a:rPr>
              <a:t>If you need assistance accessing this course, contact Disability Access Services; contact information below:​</a:t>
            </a:r>
          </a:p>
          <a:p>
            <a:pPr marL="342900" indent="-342900">
              <a:buFont typeface="Arial"/>
              <a:buChar char="•"/>
            </a:pPr>
            <a:r>
              <a:rPr lang="en-US" sz="2400">
                <a:cs typeface="Arial"/>
              </a:rPr>
              <a:t>Email: </a:t>
            </a:r>
            <a:r>
              <a:rPr lang="en-US" sz="2400" b="1">
                <a:solidFill>
                  <a:srgbClr val="0000FF"/>
                </a:solidFill>
                <a:cs typeface="Arial"/>
                <a:hlinkClick r:id="rId3"/>
              </a:rPr>
              <a:t>disabilityservices@davidsonccc.edu</a:t>
            </a:r>
            <a:r>
              <a:rPr lang="en-US" sz="2400">
                <a:cs typeface="Arial"/>
              </a:rPr>
              <a:t>​</a:t>
            </a:r>
          </a:p>
          <a:p>
            <a:pPr marL="342900" indent="-342900">
              <a:buFont typeface="Arial"/>
              <a:buChar char="•"/>
            </a:pPr>
            <a:r>
              <a:rPr lang="en-US" sz="2400">
                <a:cs typeface="Arial"/>
              </a:rPr>
              <a:t>Phone: (336) 249-8186 ext. 6342​</a:t>
            </a:r>
          </a:p>
          <a:p>
            <a:pPr marL="342900" indent="-342900">
              <a:buFont typeface="Arial"/>
              <a:buChar char="•"/>
            </a:pPr>
            <a:r>
              <a:rPr lang="en-US" sz="2400" b="1">
                <a:solidFill>
                  <a:srgbClr val="0000FF"/>
                </a:solidFill>
                <a:cs typeface="Arial"/>
                <a:hlinkClick r:id="rId4"/>
              </a:rPr>
              <a:t>Disability Access Services (website)</a:t>
            </a:r>
            <a:r>
              <a:rPr lang="en-US" sz="2400">
                <a:cs typeface="Arial"/>
              </a:rPr>
              <a:t>​</a:t>
            </a:r>
          </a:p>
          <a:p>
            <a:r>
              <a:rPr lang="en-US" sz="2400">
                <a:cs typeface="Segoe UI"/>
              </a:rPr>
              <a:t>The syllabus is a guide for your success in this course. Refer back to this document throughout the course.​</a:t>
            </a:r>
          </a:p>
        </p:txBody>
      </p:sp>
    </p:spTree>
    <p:extLst>
      <p:ext uri="{BB962C8B-B14F-4D97-AF65-F5344CB8AC3E}">
        <p14:creationId xmlns:p14="http://schemas.microsoft.com/office/powerpoint/2010/main" val="3234610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53028" y="0"/>
            <a:ext cx="8410499" cy="681526"/>
          </a:xfrm>
        </p:spPr>
        <p:txBody>
          <a:bodyPr>
            <a:normAutofit/>
          </a:bodyPr>
          <a:lstStyle/>
          <a:p>
            <a:r>
              <a:rPr lang="en-US">
                <a:latin typeface="Century Gothic"/>
              </a:rPr>
              <a:t>Faculty Buy-in, Roll Out, and Scale (Template 2)</a:t>
            </a:r>
            <a:endParaRPr lang="en-US"/>
          </a:p>
        </p:txBody>
      </p:sp>
      <p:graphicFrame>
        <p:nvGraphicFramePr>
          <p:cNvPr id="7" name="Table 7">
            <a:extLst>
              <a:ext uri="{FF2B5EF4-FFF2-40B4-BE49-F238E27FC236}">
                <a16:creationId xmlns:a16="http://schemas.microsoft.com/office/drawing/2014/main" id="{65E79AE5-EFF3-4E4B-95B1-26DFE9AD683F}"/>
              </a:ext>
            </a:extLst>
          </p:cNvPr>
          <p:cNvGraphicFramePr>
            <a:graphicFrameLocks noGrp="1"/>
          </p:cNvGraphicFramePr>
          <p:nvPr>
            <p:extLst>
              <p:ext uri="{D42A27DB-BD31-4B8C-83A1-F6EECF244321}">
                <p14:modId xmlns:p14="http://schemas.microsoft.com/office/powerpoint/2010/main" val="2783588042"/>
              </p:ext>
            </p:extLst>
          </p:nvPr>
        </p:nvGraphicFramePr>
        <p:xfrm>
          <a:off x="431320" y="808726"/>
          <a:ext cx="8426716" cy="3749040"/>
        </p:xfrm>
        <a:graphic>
          <a:graphicData uri="http://schemas.openxmlformats.org/drawingml/2006/table">
            <a:tbl>
              <a:tblPr firstRow="1" bandRow="1">
                <a:tableStyleId>{5940675A-B579-460E-94D1-54222C63F5DA}</a:tableStyleId>
              </a:tblPr>
              <a:tblGrid>
                <a:gridCol w="4213358">
                  <a:extLst>
                    <a:ext uri="{9D8B030D-6E8A-4147-A177-3AD203B41FA5}">
                      <a16:colId xmlns:a16="http://schemas.microsoft.com/office/drawing/2014/main" val="4179032423"/>
                    </a:ext>
                  </a:extLst>
                </a:gridCol>
                <a:gridCol w="4213358">
                  <a:extLst>
                    <a:ext uri="{9D8B030D-6E8A-4147-A177-3AD203B41FA5}">
                      <a16:colId xmlns:a16="http://schemas.microsoft.com/office/drawing/2014/main" val="3977097470"/>
                    </a:ext>
                  </a:extLst>
                </a:gridCol>
              </a:tblGrid>
              <a:tr h="370840">
                <a:tc>
                  <a:txBody>
                    <a:bodyPr/>
                    <a:lstStyle/>
                    <a:p>
                      <a:pPr algn="ctr"/>
                      <a:r>
                        <a:rPr lang="en-US" sz="2400" b="1"/>
                        <a:t>Before</a:t>
                      </a:r>
                    </a:p>
                  </a:txBody>
                  <a:tcPr/>
                </a:tc>
                <a:tc>
                  <a:txBody>
                    <a:bodyPr/>
                    <a:lstStyle/>
                    <a:p>
                      <a:pPr algn="ctr"/>
                      <a:r>
                        <a:rPr lang="en-US" sz="2400" b="1"/>
                        <a:t>After</a:t>
                      </a:r>
                    </a:p>
                  </a:txBody>
                  <a:tcPr/>
                </a:tc>
                <a:extLst>
                  <a:ext uri="{0D108BD9-81ED-4DB2-BD59-A6C34878D82A}">
                    <a16:rowId xmlns:a16="http://schemas.microsoft.com/office/drawing/2014/main" val="3913867023"/>
                  </a:ext>
                </a:extLst>
              </a:tr>
              <a:tr h="370840">
                <a:tc>
                  <a:txBody>
                    <a:bodyPr/>
                    <a:lstStyle/>
                    <a:p>
                      <a:pPr marL="342900" lvl="0" indent="-342900" algn="l">
                        <a:lnSpc>
                          <a:spcPct val="100000"/>
                        </a:lnSpc>
                        <a:spcBef>
                          <a:spcPts val="0"/>
                        </a:spcBef>
                        <a:spcAft>
                          <a:spcPts val="0"/>
                        </a:spcAft>
                        <a:buFont typeface="Arial"/>
                        <a:buChar char="•"/>
                      </a:pPr>
                      <a:r>
                        <a:rPr lang="en-US" sz="2400" u="none" strike="noStrike" noProof="0"/>
                        <a:t>Course Title and Instructor</a:t>
                      </a:r>
                    </a:p>
                  </a:txBody>
                  <a:tcPr/>
                </a:tc>
                <a:tc>
                  <a:txBody>
                    <a:bodyPr/>
                    <a:lstStyle/>
                    <a:p>
                      <a:pPr marL="342900" lvl="0" indent="-342900" algn="l">
                        <a:lnSpc>
                          <a:spcPct val="100000"/>
                        </a:lnSpc>
                        <a:spcBef>
                          <a:spcPts val="0"/>
                        </a:spcBef>
                        <a:spcAft>
                          <a:spcPts val="0"/>
                        </a:spcAft>
                        <a:buFont typeface="Arial"/>
                        <a:buChar char="•"/>
                      </a:pPr>
                      <a:r>
                        <a:rPr lang="en-US" sz="2400"/>
                        <a:t>Instructor Information</a:t>
                      </a:r>
                    </a:p>
                  </a:txBody>
                  <a:tcPr/>
                </a:tc>
                <a:extLst>
                  <a:ext uri="{0D108BD9-81ED-4DB2-BD59-A6C34878D82A}">
                    <a16:rowId xmlns:a16="http://schemas.microsoft.com/office/drawing/2014/main" val="320486111"/>
                  </a:ext>
                </a:extLst>
              </a:tr>
              <a:tr h="370839">
                <a:tc>
                  <a:txBody>
                    <a:bodyPr/>
                    <a:lstStyle/>
                    <a:p>
                      <a:pPr marL="342900" lvl="0" indent="-342900" algn="l">
                        <a:lnSpc>
                          <a:spcPct val="100000"/>
                        </a:lnSpc>
                        <a:spcBef>
                          <a:spcPts val="0"/>
                        </a:spcBef>
                        <a:spcAft>
                          <a:spcPts val="0"/>
                        </a:spcAft>
                        <a:buFont typeface="Arial"/>
                        <a:buChar char="•"/>
                      </a:pPr>
                      <a:r>
                        <a:rPr lang="en-US" sz="2400" u="none" strike="noStrike" noProof="0"/>
                        <a:t>Course Information and Student Learning Outcomes</a:t>
                      </a:r>
                      <a:endParaRPr lang="en-US"/>
                    </a:p>
                    <a:p>
                      <a:pPr marL="342900" lvl="0" indent="-342900" algn="l">
                        <a:lnSpc>
                          <a:spcPct val="100000"/>
                        </a:lnSpc>
                        <a:spcBef>
                          <a:spcPts val="0"/>
                        </a:spcBef>
                        <a:spcAft>
                          <a:spcPts val="0"/>
                        </a:spcAft>
                        <a:buFont typeface="Arial"/>
                        <a:buChar char="•"/>
                      </a:pPr>
                      <a:r>
                        <a:rPr lang="en-US" sz="2400" u="none" strike="noStrike" noProof="0"/>
                        <a:t>Methods of Instruction and Evaluation</a:t>
                      </a:r>
                    </a:p>
                  </a:txBody>
                  <a:tcPr/>
                </a:tc>
                <a:tc>
                  <a:txBody>
                    <a:bodyPr/>
                    <a:lstStyle/>
                    <a:p>
                      <a:pPr marL="342900" lvl="0" indent="-342900" algn="l">
                        <a:lnSpc>
                          <a:spcPct val="100000"/>
                        </a:lnSpc>
                        <a:spcBef>
                          <a:spcPts val="0"/>
                        </a:spcBef>
                        <a:spcAft>
                          <a:spcPts val="0"/>
                        </a:spcAft>
                        <a:buFont typeface="Arial"/>
                        <a:buChar char="•"/>
                      </a:pPr>
                      <a:r>
                        <a:rPr lang="en-US" sz="2400"/>
                        <a:t>Course Information</a:t>
                      </a:r>
                    </a:p>
                  </a:txBody>
                  <a:tcPr/>
                </a:tc>
                <a:extLst>
                  <a:ext uri="{0D108BD9-81ED-4DB2-BD59-A6C34878D82A}">
                    <a16:rowId xmlns:a16="http://schemas.microsoft.com/office/drawing/2014/main" val="3105668583"/>
                  </a:ext>
                </a:extLst>
              </a:tr>
              <a:tr h="370838">
                <a:tc>
                  <a:txBody>
                    <a:bodyPr/>
                    <a:lstStyle/>
                    <a:p>
                      <a:pPr marL="342900" lvl="0" indent="-342900" algn="l">
                        <a:lnSpc>
                          <a:spcPct val="100000"/>
                        </a:lnSpc>
                        <a:spcBef>
                          <a:spcPts val="0"/>
                        </a:spcBef>
                        <a:spcAft>
                          <a:spcPts val="0"/>
                        </a:spcAft>
                        <a:buFont typeface="Arial"/>
                        <a:buChar char="•"/>
                      </a:pPr>
                      <a:r>
                        <a:rPr lang="en-US" sz="2400" u="none" strike="noStrike" noProof="0"/>
                        <a:t>Course Requirements</a:t>
                      </a:r>
                    </a:p>
                  </a:txBody>
                  <a:tcPr/>
                </a:tc>
                <a:tc>
                  <a:txBody>
                    <a:bodyPr/>
                    <a:lstStyle/>
                    <a:p>
                      <a:pPr marL="342900" lvl="0" indent="-342900" algn="l">
                        <a:lnSpc>
                          <a:spcPct val="100000"/>
                        </a:lnSpc>
                        <a:spcBef>
                          <a:spcPts val="0"/>
                        </a:spcBef>
                        <a:spcAft>
                          <a:spcPts val="0"/>
                        </a:spcAft>
                        <a:buFont typeface="Arial"/>
                        <a:buChar char="•"/>
                      </a:pPr>
                      <a:r>
                        <a:rPr lang="en-US" sz="2400"/>
                        <a:t>Course Materials</a:t>
                      </a:r>
                    </a:p>
                  </a:txBody>
                  <a:tcPr/>
                </a:tc>
                <a:extLst>
                  <a:ext uri="{0D108BD9-81ED-4DB2-BD59-A6C34878D82A}">
                    <a16:rowId xmlns:a16="http://schemas.microsoft.com/office/drawing/2014/main" val="884283124"/>
                  </a:ext>
                </a:extLst>
              </a:tr>
              <a:tr h="370838">
                <a:tc>
                  <a:txBody>
                    <a:bodyPr/>
                    <a:lstStyle/>
                    <a:p>
                      <a:pPr marL="342900" lvl="0" indent="-342900" algn="l">
                        <a:lnSpc>
                          <a:spcPct val="100000"/>
                        </a:lnSpc>
                        <a:spcBef>
                          <a:spcPts val="0"/>
                        </a:spcBef>
                        <a:spcAft>
                          <a:spcPts val="0"/>
                        </a:spcAft>
                        <a:buFont typeface="Arial"/>
                        <a:buChar char="•"/>
                      </a:pPr>
                      <a:r>
                        <a:rPr lang="en-US" sz="2400" u="none" strike="noStrike" noProof="0"/>
                        <a:t>Methods of Instruction and Evaluation</a:t>
                      </a:r>
                      <a:endParaRPr lang="en-US"/>
                    </a:p>
                  </a:txBody>
                  <a:tcPr/>
                </a:tc>
                <a:tc>
                  <a:txBody>
                    <a:bodyPr/>
                    <a:lstStyle/>
                    <a:p>
                      <a:pPr marL="342900" lvl="0" indent="-342900" algn="l">
                        <a:lnSpc>
                          <a:spcPct val="100000"/>
                        </a:lnSpc>
                        <a:spcBef>
                          <a:spcPts val="0"/>
                        </a:spcBef>
                        <a:spcAft>
                          <a:spcPts val="0"/>
                        </a:spcAft>
                        <a:buFont typeface="Arial"/>
                        <a:buChar char="•"/>
                      </a:pPr>
                      <a:r>
                        <a:rPr lang="en-US" sz="2400"/>
                        <a:t>Assessments</a:t>
                      </a:r>
                    </a:p>
                  </a:txBody>
                  <a:tcPr/>
                </a:tc>
                <a:extLst>
                  <a:ext uri="{0D108BD9-81ED-4DB2-BD59-A6C34878D82A}">
                    <a16:rowId xmlns:a16="http://schemas.microsoft.com/office/drawing/2014/main" val="629502970"/>
                  </a:ext>
                </a:extLst>
              </a:tr>
            </a:tbl>
          </a:graphicData>
        </a:graphic>
      </p:graphicFrame>
    </p:spTree>
    <p:extLst>
      <p:ext uri="{BB962C8B-B14F-4D97-AF65-F5344CB8AC3E}">
        <p14:creationId xmlns:p14="http://schemas.microsoft.com/office/powerpoint/2010/main" val="100730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53028" y="0"/>
            <a:ext cx="8410499" cy="681526"/>
          </a:xfrm>
        </p:spPr>
        <p:txBody>
          <a:bodyPr>
            <a:normAutofit/>
          </a:bodyPr>
          <a:lstStyle/>
          <a:p>
            <a:r>
              <a:rPr lang="en-US">
                <a:latin typeface="Century Gothic"/>
              </a:rPr>
              <a:t>Faculty Buy-in, Roll Out, and Scale (Template 3)</a:t>
            </a:r>
            <a:endParaRPr lang="en-US"/>
          </a:p>
        </p:txBody>
      </p:sp>
      <p:graphicFrame>
        <p:nvGraphicFramePr>
          <p:cNvPr id="7" name="Table 7">
            <a:extLst>
              <a:ext uri="{FF2B5EF4-FFF2-40B4-BE49-F238E27FC236}">
                <a16:creationId xmlns:a16="http://schemas.microsoft.com/office/drawing/2014/main" id="{65E79AE5-EFF3-4E4B-95B1-26DFE9AD683F}"/>
              </a:ext>
            </a:extLst>
          </p:cNvPr>
          <p:cNvGraphicFramePr>
            <a:graphicFrameLocks noGrp="1"/>
          </p:cNvGraphicFramePr>
          <p:nvPr>
            <p:extLst>
              <p:ext uri="{D42A27DB-BD31-4B8C-83A1-F6EECF244321}">
                <p14:modId xmlns:p14="http://schemas.microsoft.com/office/powerpoint/2010/main" val="1240479531"/>
              </p:ext>
            </p:extLst>
          </p:nvPr>
        </p:nvGraphicFramePr>
        <p:xfrm>
          <a:off x="194094" y="776377"/>
          <a:ext cx="8823092" cy="3540760"/>
        </p:xfrm>
        <a:graphic>
          <a:graphicData uri="http://schemas.openxmlformats.org/drawingml/2006/table">
            <a:tbl>
              <a:tblPr firstRow="1" bandRow="1">
                <a:tableStyleId>{5940675A-B579-460E-94D1-54222C63F5DA}</a:tableStyleId>
              </a:tblPr>
              <a:tblGrid>
                <a:gridCol w="2592989">
                  <a:extLst>
                    <a:ext uri="{9D8B030D-6E8A-4147-A177-3AD203B41FA5}">
                      <a16:colId xmlns:a16="http://schemas.microsoft.com/office/drawing/2014/main" val="4179032423"/>
                    </a:ext>
                  </a:extLst>
                </a:gridCol>
                <a:gridCol w="6230103">
                  <a:extLst>
                    <a:ext uri="{9D8B030D-6E8A-4147-A177-3AD203B41FA5}">
                      <a16:colId xmlns:a16="http://schemas.microsoft.com/office/drawing/2014/main" val="3977097470"/>
                    </a:ext>
                  </a:extLst>
                </a:gridCol>
              </a:tblGrid>
              <a:tr h="370840">
                <a:tc>
                  <a:txBody>
                    <a:bodyPr/>
                    <a:lstStyle/>
                    <a:p>
                      <a:pPr algn="ctr"/>
                      <a:r>
                        <a:rPr lang="en-US" sz="1800" b="1"/>
                        <a:t>Before</a:t>
                      </a:r>
                    </a:p>
                  </a:txBody>
                  <a:tcPr/>
                </a:tc>
                <a:tc>
                  <a:txBody>
                    <a:bodyPr/>
                    <a:lstStyle/>
                    <a:p>
                      <a:pPr algn="ctr"/>
                      <a:r>
                        <a:rPr lang="en-US" sz="1800" b="1"/>
                        <a:t>After</a:t>
                      </a:r>
                    </a:p>
                  </a:txBody>
                  <a:tcPr/>
                </a:tc>
                <a:extLst>
                  <a:ext uri="{0D108BD9-81ED-4DB2-BD59-A6C34878D82A}">
                    <a16:rowId xmlns:a16="http://schemas.microsoft.com/office/drawing/2014/main" val="3913867023"/>
                  </a:ext>
                </a:extLst>
              </a:tr>
              <a:tr h="370838">
                <a:tc>
                  <a:txBody>
                    <a:bodyPr/>
                    <a:lstStyle/>
                    <a:p>
                      <a:pPr marL="342900" lvl="0" indent="-342900" algn="l">
                        <a:lnSpc>
                          <a:spcPct val="100000"/>
                        </a:lnSpc>
                        <a:spcBef>
                          <a:spcPts val="0"/>
                        </a:spcBef>
                        <a:spcAft>
                          <a:spcPts val="0"/>
                        </a:spcAft>
                        <a:buFont typeface="Arial"/>
                        <a:buChar char="•"/>
                      </a:pPr>
                      <a:endParaRPr lang="en-US" sz="1900" u="none" strike="noStrike" noProof="0"/>
                    </a:p>
                  </a:txBody>
                  <a:tcPr/>
                </a:tc>
                <a:tc>
                  <a:txBody>
                    <a:bodyPr/>
                    <a:lstStyle/>
                    <a:p>
                      <a:pPr marL="342900" lvl="0" indent="-342900" algn="l">
                        <a:lnSpc>
                          <a:spcPct val="100000"/>
                        </a:lnSpc>
                        <a:spcBef>
                          <a:spcPts val="0"/>
                        </a:spcBef>
                        <a:spcAft>
                          <a:spcPts val="0"/>
                        </a:spcAft>
                        <a:buFont typeface="Arial"/>
                        <a:buChar char="•"/>
                      </a:pPr>
                      <a:r>
                        <a:rPr lang="en-US" sz="1900"/>
                        <a:t>Student Success Strategies</a:t>
                      </a:r>
                    </a:p>
                  </a:txBody>
                  <a:tcPr/>
                </a:tc>
                <a:extLst>
                  <a:ext uri="{0D108BD9-81ED-4DB2-BD59-A6C34878D82A}">
                    <a16:rowId xmlns:a16="http://schemas.microsoft.com/office/drawing/2014/main" val="2794541416"/>
                  </a:ext>
                </a:extLst>
              </a:tr>
              <a:tr h="370838">
                <a:tc>
                  <a:txBody>
                    <a:bodyPr/>
                    <a:lstStyle/>
                    <a:p>
                      <a:pPr marL="342900" lvl="0" indent="-342900" algn="l">
                        <a:lnSpc>
                          <a:spcPct val="100000"/>
                        </a:lnSpc>
                        <a:spcBef>
                          <a:spcPts val="0"/>
                        </a:spcBef>
                        <a:spcAft>
                          <a:spcPts val="0"/>
                        </a:spcAft>
                        <a:buFont typeface="Arial"/>
                        <a:buChar char="•"/>
                      </a:pPr>
                      <a:r>
                        <a:rPr lang="en-US" sz="1900" u="none" strike="noStrike" noProof="0"/>
                        <a:t>Attendance</a:t>
                      </a:r>
                    </a:p>
                    <a:p>
                      <a:pPr marL="342900" lvl="0" indent="-342900" algn="l">
                        <a:lnSpc>
                          <a:spcPct val="100000"/>
                        </a:lnSpc>
                        <a:spcBef>
                          <a:spcPts val="0"/>
                        </a:spcBef>
                        <a:spcAft>
                          <a:spcPts val="0"/>
                        </a:spcAft>
                        <a:buFont typeface="Arial"/>
                        <a:buChar char="•"/>
                      </a:pPr>
                      <a:r>
                        <a:rPr lang="en-US" sz="1900" u="none" strike="noStrike" noProof="0"/>
                        <a:t>Additional Policies</a:t>
                      </a:r>
                    </a:p>
                  </a:txBody>
                  <a:tcPr/>
                </a:tc>
                <a:tc>
                  <a:txBody>
                    <a:bodyPr/>
                    <a:lstStyle/>
                    <a:p>
                      <a:pPr marL="342900" lvl="0" indent="-342900" algn="l">
                        <a:lnSpc>
                          <a:spcPct val="100000"/>
                        </a:lnSpc>
                        <a:spcBef>
                          <a:spcPts val="0"/>
                        </a:spcBef>
                        <a:spcAft>
                          <a:spcPts val="0"/>
                        </a:spcAft>
                        <a:buFont typeface="Arial"/>
                        <a:buChar char="•"/>
                      </a:pPr>
                      <a:r>
                        <a:rPr lang="en-US" sz="1900"/>
                        <a:t>Course Policies</a:t>
                      </a:r>
                    </a:p>
                  </a:txBody>
                  <a:tcPr/>
                </a:tc>
                <a:extLst>
                  <a:ext uri="{0D108BD9-81ED-4DB2-BD59-A6C34878D82A}">
                    <a16:rowId xmlns:a16="http://schemas.microsoft.com/office/drawing/2014/main" val="2414484553"/>
                  </a:ext>
                </a:extLst>
              </a:tr>
              <a:tr h="370838">
                <a:tc>
                  <a:txBody>
                    <a:bodyPr/>
                    <a:lstStyle/>
                    <a:p>
                      <a:pPr marL="0" lvl="0" indent="0" algn="l">
                        <a:lnSpc>
                          <a:spcPct val="100000"/>
                        </a:lnSpc>
                        <a:spcBef>
                          <a:spcPts val="0"/>
                        </a:spcBef>
                        <a:spcAft>
                          <a:spcPts val="0"/>
                        </a:spcAft>
                        <a:buNone/>
                      </a:pPr>
                      <a:r>
                        <a:rPr lang="en-US" sz="1900" b="1" u="none" strike="noStrike" noProof="0"/>
                        <a:t>Davidson-Davie Policies and Information</a:t>
                      </a:r>
                    </a:p>
                    <a:p>
                      <a:pPr marL="0" lvl="0" indent="0" algn="l">
                        <a:lnSpc>
                          <a:spcPct val="100000"/>
                        </a:lnSpc>
                        <a:spcBef>
                          <a:spcPts val="0"/>
                        </a:spcBef>
                        <a:spcAft>
                          <a:spcPts val="0"/>
                        </a:spcAft>
                        <a:buNone/>
                      </a:pPr>
                      <a:r>
                        <a:rPr lang="en-US" sz="1900" b="0" i="0" u="none" strike="noStrike" noProof="0">
                          <a:latin typeface="Calibri"/>
                        </a:rPr>
                        <a:t>Students are responsible for reading this syllabus </a:t>
                      </a:r>
                      <a:r>
                        <a:rPr lang="en-US" sz="1900" b="1" i="0" u="none" strike="noStrike" noProof="0">
                          <a:latin typeface="Calibri"/>
                        </a:rPr>
                        <a:t>and</a:t>
                      </a:r>
                      <a:r>
                        <a:rPr lang="en-US" sz="1900" b="0" i="0" u="none" strike="noStrike" noProof="0">
                          <a:latin typeface="Calibri"/>
                        </a:rPr>
                        <a:t> the DDCC Policies and Information document.</a:t>
                      </a:r>
                      <a:endParaRPr lang="en-US" sz="1900"/>
                    </a:p>
                  </a:txBody>
                  <a:tcPr/>
                </a:tc>
                <a:tc>
                  <a:txBody>
                    <a:bodyPr/>
                    <a:lstStyle/>
                    <a:p>
                      <a:pPr marL="0" lvl="0" indent="0" algn="l">
                        <a:lnSpc>
                          <a:spcPct val="100000"/>
                        </a:lnSpc>
                        <a:spcBef>
                          <a:spcPts val="0"/>
                        </a:spcBef>
                        <a:spcAft>
                          <a:spcPts val="0"/>
                        </a:spcAft>
                        <a:buNone/>
                      </a:pPr>
                      <a:r>
                        <a:rPr lang="en-US" sz="1900" b="1"/>
                        <a:t>Additional College Information and Policies</a:t>
                      </a:r>
                    </a:p>
                    <a:p>
                      <a:pPr marL="0" lvl="0" indent="0" algn="l">
                        <a:lnSpc>
                          <a:spcPct val="100000"/>
                        </a:lnSpc>
                        <a:spcBef>
                          <a:spcPts val="0"/>
                        </a:spcBef>
                        <a:spcAft>
                          <a:spcPts val="0"/>
                        </a:spcAft>
                        <a:buNone/>
                      </a:pPr>
                      <a:r>
                        <a:rPr lang="en-US" sz="1900" b="0" i="0" u="none" strike="noStrike" noProof="0">
                          <a:latin typeface="Calibri"/>
                        </a:rPr>
                        <a:t>For your success, please read this syllabus thoroughly along with the DDCC Information and Policies document [insert link]. Additionally, for more information about services and programs offered for Davidson-Davie students, please refer to the </a:t>
                      </a:r>
                      <a:r>
                        <a:rPr lang="en-US" sz="1900" b="1" i="0" u="none" strike="noStrike" noProof="0">
                          <a:latin typeface="Calibri"/>
                          <a:hlinkClick r:id="rId3"/>
                        </a:rPr>
                        <a:t>Davidson-Davie Student Resource Guide</a:t>
                      </a:r>
                      <a:r>
                        <a:rPr lang="en-US" sz="1900" b="0" i="0" u="none" strike="noStrike" noProof="0">
                          <a:latin typeface="Calibri"/>
                        </a:rPr>
                        <a:t>.</a:t>
                      </a:r>
                      <a:endParaRPr lang="en-US" sz="1900"/>
                    </a:p>
                  </a:txBody>
                  <a:tcPr/>
                </a:tc>
                <a:extLst>
                  <a:ext uri="{0D108BD9-81ED-4DB2-BD59-A6C34878D82A}">
                    <a16:rowId xmlns:a16="http://schemas.microsoft.com/office/drawing/2014/main" val="4013975284"/>
                  </a:ext>
                </a:extLst>
              </a:tr>
            </a:tbl>
          </a:graphicData>
        </a:graphic>
      </p:graphicFrame>
    </p:spTree>
    <p:extLst>
      <p:ext uri="{BB962C8B-B14F-4D97-AF65-F5344CB8AC3E}">
        <p14:creationId xmlns:p14="http://schemas.microsoft.com/office/powerpoint/2010/main" val="47046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latin typeface="Century Gothic"/>
              </a:rPr>
              <a:t>Panelists</a:t>
            </a:r>
            <a:endParaRPr lang="en-US"/>
          </a:p>
        </p:txBody>
      </p:sp>
      <p:pic>
        <p:nvPicPr>
          <p:cNvPr id="4" name="Picture 4">
            <a:extLst>
              <a:ext uri="{FF2B5EF4-FFF2-40B4-BE49-F238E27FC236}">
                <a16:creationId xmlns:a16="http://schemas.microsoft.com/office/drawing/2014/main" id="{B76FC67F-0F19-4F65-8AFE-D9CED332D9D4}"/>
              </a:ext>
            </a:extLst>
          </p:cNvPr>
          <p:cNvPicPr>
            <a:picLocks noChangeAspect="1"/>
          </p:cNvPicPr>
          <p:nvPr/>
        </p:nvPicPr>
        <p:blipFill>
          <a:blip r:embed="rId3"/>
          <a:stretch>
            <a:fillRect/>
          </a:stretch>
        </p:blipFill>
        <p:spPr>
          <a:xfrm>
            <a:off x="694906" y="853319"/>
            <a:ext cx="1676177" cy="2418849"/>
          </a:xfrm>
          <a:prstGeom prst="rect">
            <a:avLst/>
          </a:prstGeom>
        </p:spPr>
      </p:pic>
      <p:sp>
        <p:nvSpPr>
          <p:cNvPr id="5" name="TextBox 4">
            <a:extLst>
              <a:ext uri="{FF2B5EF4-FFF2-40B4-BE49-F238E27FC236}">
                <a16:creationId xmlns:a16="http://schemas.microsoft.com/office/drawing/2014/main" id="{CE3A62A9-1C48-4365-BFEF-54C327A56543}"/>
              </a:ext>
            </a:extLst>
          </p:cNvPr>
          <p:cNvSpPr txBox="1"/>
          <p:nvPr/>
        </p:nvSpPr>
        <p:spPr>
          <a:xfrm>
            <a:off x="250721" y="3376048"/>
            <a:ext cx="257507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Teresa </a:t>
            </a:r>
            <a:r>
              <a:rPr lang="en-US" sz="1600" err="1"/>
              <a:t>deSousa</a:t>
            </a:r>
            <a:r>
              <a:rPr lang="en-US" sz="1600"/>
              <a:t> Cull</a:t>
            </a:r>
            <a:endParaRPr lang="en-US" sz="1600">
              <a:cs typeface="Calibri"/>
            </a:endParaRPr>
          </a:p>
          <a:p>
            <a:r>
              <a:rPr lang="en-US" sz="1600">
                <a:cs typeface="Calibri"/>
              </a:rPr>
              <a:t>Assistant Professor of Math </a:t>
            </a:r>
          </a:p>
          <a:p>
            <a:r>
              <a:rPr lang="en-US" sz="1600">
                <a:cs typeface="Calibri"/>
              </a:rPr>
              <a:t>Gateway Community College</a:t>
            </a:r>
          </a:p>
          <a:p>
            <a:r>
              <a:rPr lang="en-US" sz="1600">
                <a:cs typeface="Calibri"/>
              </a:rPr>
              <a:t>Connecticut</a:t>
            </a:r>
          </a:p>
        </p:txBody>
      </p:sp>
      <p:sp>
        <p:nvSpPr>
          <p:cNvPr id="9" name="TextBox 8">
            <a:extLst>
              <a:ext uri="{FF2B5EF4-FFF2-40B4-BE49-F238E27FC236}">
                <a16:creationId xmlns:a16="http://schemas.microsoft.com/office/drawing/2014/main" id="{DFF772B5-F17D-44BD-994E-11DC19B03E87}"/>
              </a:ext>
            </a:extLst>
          </p:cNvPr>
          <p:cNvSpPr txBox="1"/>
          <p:nvPr/>
        </p:nvSpPr>
        <p:spPr>
          <a:xfrm>
            <a:off x="2960285" y="801177"/>
            <a:ext cx="312652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Kendra Guffey</a:t>
            </a:r>
          </a:p>
          <a:p>
            <a:r>
              <a:rPr lang="en-US" sz="1600">
                <a:cs typeface="Calibri"/>
              </a:rPr>
              <a:t>Assistant Professor, Math</a:t>
            </a:r>
          </a:p>
          <a:p>
            <a:r>
              <a:rPr lang="en-US" sz="1600">
                <a:cs typeface="Calibri"/>
              </a:rPr>
              <a:t>Davidson-Davie Community College</a:t>
            </a:r>
          </a:p>
          <a:p>
            <a:r>
              <a:rPr lang="en-US" sz="1600">
                <a:cs typeface="Calibri"/>
              </a:rPr>
              <a:t>North Carolina</a:t>
            </a:r>
          </a:p>
        </p:txBody>
      </p:sp>
      <p:pic>
        <p:nvPicPr>
          <p:cNvPr id="6" name="Picture 7" descr="A close-up of a person smiling&#10;&#10;Description automatically generated">
            <a:extLst>
              <a:ext uri="{FF2B5EF4-FFF2-40B4-BE49-F238E27FC236}">
                <a16:creationId xmlns:a16="http://schemas.microsoft.com/office/drawing/2014/main" id="{EF76FF9B-6729-4E84-802B-2A7A2AAAF17A}"/>
              </a:ext>
            </a:extLst>
          </p:cNvPr>
          <p:cNvPicPr>
            <a:picLocks noChangeAspect="1"/>
          </p:cNvPicPr>
          <p:nvPr/>
        </p:nvPicPr>
        <p:blipFill>
          <a:blip r:embed="rId4"/>
          <a:stretch>
            <a:fillRect/>
          </a:stretch>
        </p:blipFill>
        <p:spPr>
          <a:xfrm>
            <a:off x="6428685" y="1156829"/>
            <a:ext cx="1780674" cy="1780674"/>
          </a:xfrm>
          <a:prstGeom prst="rect">
            <a:avLst/>
          </a:prstGeom>
        </p:spPr>
      </p:pic>
      <p:sp>
        <p:nvSpPr>
          <p:cNvPr id="10" name="TextBox 9">
            <a:extLst>
              <a:ext uri="{FF2B5EF4-FFF2-40B4-BE49-F238E27FC236}">
                <a16:creationId xmlns:a16="http://schemas.microsoft.com/office/drawing/2014/main" id="{8FC88E0E-3732-4058-96F6-5A8746CAD165}"/>
              </a:ext>
            </a:extLst>
          </p:cNvPr>
          <p:cNvSpPr txBox="1"/>
          <p:nvPr/>
        </p:nvSpPr>
        <p:spPr>
          <a:xfrm>
            <a:off x="5727167" y="3059746"/>
            <a:ext cx="380017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Liz Norell</a:t>
            </a:r>
          </a:p>
          <a:p>
            <a:r>
              <a:rPr lang="en-US" sz="1600">
                <a:cs typeface="Calibri"/>
              </a:rPr>
              <a:t>Associate Professor, Political Science</a:t>
            </a:r>
          </a:p>
          <a:p>
            <a:r>
              <a:rPr lang="en-US" sz="1600">
                <a:cs typeface="Calibri"/>
              </a:rPr>
              <a:t>Chattanooga State Community College</a:t>
            </a:r>
          </a:p>
          <a:p>
            <a:r>
              <a:rPr lang="en-US" sz="1600">
                <a:cs typeface="Calibri"/>
              </a:rPr>
              <a:t>Tennessee</a:t>
            </a:r>
          </a:p>
        </p:txBody>
      </p:sp>
      <p:pic>
        <p:nvPicPr>
          <p:cNvPr id="12" name="Picture 12">
            <a:extLst>
              <a:ext uri="{FF2B5EF4-FFF2-40B4-BE49-F238E27FC236}">
                <a16:creationId xmlns:a16="http://schemas.microsoft.com/office/drawing/2014/main" id="{1F4E0A9B-5738-4F34-A2E4-D9F63B2D7786}"/>
              </a:ext>
            </a:extLst>
          </p:cNvPr>
          <p:cNvPicPr>
            <a:picLocks noChangeAspect="1"/>
          </p:cNvPicPr>
          <p:nvPr/>
        </p:nvPicPr>
        <p:blipFill>
          <a:blip r:embed="rId5"/>
          <a:stretch>
            <a:fillRect/>
          </a:stretch>
        </p:blipFill>
        <p:spPr>
          <a:xfrm>
            <a:off x="3531439" y="2064948"/>
            <a:ext cx="1783512" cy="2417553"/>
          </a:xfrm>
          <a:prstGeom prst="rect">
            <a:avLst/>
          </a:prstGeom>
        </p:spPr>
      </p:pic>
    </p:spTree>
    <p:extLst>
      <p:ext uri="{BB962C8B-B14F-4D97-AF65-F5344CB8AC3E}">
        <p14:creationId xmlns:p14="http://schemas.microsoft.com/office/powerpoint/2010/main" val="125276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9C85-6C98-4F1D-AD13-43D399DADB44}"/>
              </a:ext>
            </a:extLst>
          </p:cNvPr>
          <p:cNvSpPr>
            <a:spLocks noGrp="1"/>
          </p:cNvSpPr>
          <p:nvPr>
            <p:ph type="title"/>
          </p:nvPr>
        </p:nvSpPr>
        <p:spPr>
          <a:xfrm>
            <a:off x="182424" y="0"/>
            <a:ext cx="7731170" cy="681526"/>
          </a:xfrm>
        </p:spPr>
        <p:txBody>
          <a:bodyPr>
            <a:normAutofit fontScale="90000"/>
          </a:bodyPr>
          <a:lstStyle/>
          <a:p>
            <a:r>
              <a:rPr lang="en-US">
                <a:latin typeface="Century Gothic"/>
              </a:rPr>
              <a:t>Faculty Buy-in, Roll Out, and Scale (Next Steps)</a:t>
            </a:r>
            <a:endParaRPr lang="en-US"/>
          </a:p>
        </p:txBody>
      </p:sp>
      <p:graphicFrame>
        <p:nvGraphicFramePr>
          <p:cNvPr id="6" name="Diagram 7">
            <a:extLst>
              <a:ext uri="{FF2B5EF4-FFF2-40B4-BE49-F238E27FC236}">
                <a16:creationId xmlns:a16="http://schemas.microsoft.com/office/drawing/2014/main" id="{8A535FCE-2EDB-426B-881E-BD21135B986F}"/>
              </a:ext>
            </a:extLst>
          </p:cNvPr>
          <p:cNvGraphicFramePr/>
          <p:nvPr>
            <p:extLst>
              <p:ext uri="{D42A27DB-BD31-4B8C-83A1-F6EECF244321}">
                <p14:modId xmlns:p14="http://schemas.microsoft.com/office/powerpoint/2010/main" val="5201367"/>
              </p:ext>
            </p:extLst>
          </p:nvPr>
        </p:nvGraphicFramePr>
        <p:xfrm>
          <a:off x="5085514" y="1287893"/>
          <a:ext cx="3733184" cy="272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96" name="Ink 95">
                <a:extLst>
                  <a:ext uri="{FF2B5EF4-FFF2-40B4-BE49-F238E27FC236}">
                    <a16:creationId xmlns:a16="http://schemas.microsoft.com/office/drawing/2014/main" id="{DA308084-BB1F-4523-99B5-0431E02E8FDD}"/>
                  </a:ext>
                </a:extLst>
              </p14:cNvPr>
              <p14:cNvContentPartPr/>
              <p14:nvPr/>
            </p14:nvContentPartPr>
            <p14:xfrm>
              <a:off x="11966863" y="4450772"/>
              <a:ext cx="19050" cy="19050"/>
            </p14:xfrm>
          </p:contentPart>
        </mc:Choice>
        <mc:Fallback xmlns="">
          <p:pic>
            <p:nvPicPr>
              <p:cNvPr id="96" name="Ink 95">
                <a:extLst>
                  <a:ext uri="{FF2B5EF4-FFF2-40B4-BE49-F238E27FC236}">
                    <a16:creationId xmlns:a16="http://schemas.microsoft.com/office/drawing/2014/main" id="{DA308084-BB1F-4523-99B5-0431E02E8FDD}"/>
                  </a:ext>
                </a:extLst>
              </p:cNvPr>
              <p:cNvPicPr/>
              <p:nvPr/>
            </p:nvPicPr>
            <p:blipFill>
              <a:blip r:embed="rId9"/>
              <a:stretch>
                <a:fillRect/>
              </a:stretch>
            </p:blipFill>
            <p:spPr>
              <a:xfrm>
                <a:off x="11014363" y="3498272"/>
                <a:ext cx="1905000" cy="1905000"/>
              </a:xfrm>
              <a:prstGeom prst="rect">
                <a:avLst/>
              </a:prstGeom>
            </p:spPr>
          </p:pic>
        </mc:Fallback>
      </mc:AlternateContent>
      <p:pic>
        <p:nvPicPr>
          <p:cNvPr id="97" name="Picture 97" descr="A picture containing text, blackboard, old&#10;&#10;Description automatically generated">
            <a:extLst>
              <a:ext uri="{FF2B5EF4-FFF2-40B4-BE49-F238E27FC236}">
                <a16:creationId xmlns:a16="http://schemas.microsoft.com/office/drawing/2014/main" id="{99D28F0E-37DF-4062-96EA-60CE5C57C75C}"/>
              </a:ext>
            </a:extLst>
          </p:cNvPr>
          <p:cNvPicPr>
            <a:picLocks noChangeAspect="1"/>
          </p:cNvPicPr>
          <p:nvPr/>
        </p:nvPicPr>
        <p:blipFill>
          <a:blip r:embed="rId10"/>
          <a:stretch>
            <a:fillRect/>
          </a:stretch>
        </p:blipFill>
        <p:spPr>
          <a:xfrm>
            <a:off x="558560" y="1238241"/>
            <a:ext cx="4015596" cy="2677801"/>
          </a:xfrm>
          <a:prstGeom prst="rect">
            <a:avLst/>
          </a:prstGeom>
        </p:spPr>
      </p:pic>
    </p:spTree>
    <p:extLst>
      <p:ext uri="{BB962C8B-B14F-4D97-AF65-F5344CB8AC3E}">
        <p14:creationId xmlns:p14="http://schemas.microsoft.com/office/powerpoint/2010/main" val="3820036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latin typeface="Century Gothic"/>
              </a:rPr>
              <a:t>Reimagining Discussion </a:t>
            </a:r>
            <a:endParaRPr lang="en-US"/>
          </a:p>
        </p:txBody>
      </p:sp>
      <p:sp>
        <p:nvSpPr>
          <p:cNvPr id="3" name="Text Placeholder 2">
            <a:extLst>
              <a:ext uri="{FF2B5EF4-FFF2-40B4-BE49-F238E27FC236}">
                <a16:creationId xmlns:a16="http://schemas.microsoft.com/office/drawing/2014/main" id="{D4CD2D0A-35EB-40F1-B3BA-A5A1370BF4C0}"/>
              </a:ext>
            </a:extLst>
          </p:cNvPr>
          <p:cNvSpPr>
            <a:spLocks noGrp="1"/>
          </p:cNvSpPr>
          <p:nvPr>
            <p:ph type="body" sz="quarter" idx="10"/>
          </p:nvPr>
        </p:nvSpPr>
        <p:spPr>
          <a:xfrm>
            <a:off x="376518" y="982649"/>
            <a:ext cx="8337176" cy="3633244"/>
          </a:xfrm>
        </p:spPr>
        <p:txBody>
          <a:bodyPr vert="horz" lIns="91440" tIns="45720" rIns="91440" bIns="45720" rtlCol="0" anchor="t">
            <a:normAutofit/>
          </a:bodyPr>
          <a:lstStyle/>
          <a:p>
            <a:pPr marL="0" indent="0">
              <a:buNone/>
            </a:pPr>
            <a:r>
              <a:rPr lang="en-US"/>
              <a:t>Opportunities in your Syllabi:</a:t>
            </a:r>
          </a:p>
          <a:p>
            <a:pPr marL="857250" lvl="1">
              <a:buAutoNum type="arabicPeriod"/>
            </a:pPr>
            <a:r>
              <a:rPr lang="en-US">
                <a:ea typeface="+mn-lt"/>
                <a:cs typeface="+mn-lt"/>
              </a:rPr>
              <a:t>Infuse</a:t>
            </a:r>
            <a:r>
              <a:rPr lang="en-US" b="1">
                <a:ea typeface="+mn-lt"/>
                <a:cs typeface="+mn-lt"/>
              </a:rPr>
              <a:t> welcoming </a:t>
            </a:r>
            <a:r>
              <a:rPr lang="en-US">
                <a:ea typeface="+mn-lt"/>
                <a:cs typeface="+mn-lt"/>
              </a:rPr>
              <a:t>language that creates a caring and supportive classroom culture?</a:t>
            </a:r>
          </a:p>
          <a:p>
            <a:pPr marL="857250" lvl="1">
              <a:buAutoNum type="arabicPeriod"/>
            </a:pPr>
            <a:r>
              <a:rPr lang="en-US">
                <a:ea typeface="+mn-lt"/>
                <a:cs typeface="+mn-lt"/>
              </a:rPr>
              <a:t>Thinking of your discipline, how can you </a:t>
            </a:r>
            <a:r>
              <a:rPr lang="en-US" b="1">
                <a:ea typeface="+mn-lt"/>
                <a:cs typeface="+mn-lt"/>
              </a:rPr>
              <a:t>validate </a:t>
            </a:r>
            <a:r>
              <a:rPr lang="en-US">
                <a:ea typeface="+mn-lt"/>
                <a:cs typeface="+mn-lt"/>
              </a:rPr>
              <a:t>students’ ability to be successful  and communicate the belief that all students are expected to succeed?</a:t>
            </a:r>
          </a:p>
          <a:p>
            <a:pPr marL="857250" lvl="1">
              <a:buAutoNum type="arabicPeriod"/>
            </a:pPr>
            <a:r>
              <a:rPr lang="en-US">
                <a:ea typeface="+mn-lt"/>
                <a:cs typeface="+mn-lt"/>
              </a:rPr>
              <a:t>How can you use elements of the syllabi to</a:t>
            </a:r>
            <a:r>
              <a:rPr lang="en-US" b="1">
                <a:ea typeface="+mn-lt"/>
                <a:cs typeface="+mn-lt"/>
              </a:rPr>
              <a:t> create a partnership </a:t>
            </a:r>
            <a:r>
              <a:rPr lang="en-US">
                <a:ea typeface="+mn-lt"/>
                <a:cs typeface="+mn-lt"/>
              </a:rPr>
              <a:t>in which faculty and students work together to ensure success.</a:t>
            </a:r>
            <a:endParaRPr lang="en-US">
              <a:cs typeface="Calibri"/>
            </a:endParaRPr>
          </a:p>
        </p:txBody>
      </p:sp>
    </p:spTree>
    <p:extLst>
      <p:ext uri="{BB962C8B-B14F-4D97-AF65-F5344CB8AC3E}">
        <p14:creationId xmlns:p14="http://schemas.microsoft.com/office/powerpoint/2010/main" val="29469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dur="indefinite" nodeType="mainSeq"/>
              <p:prevCondLst>
                <p:cond evt="onPrev" delay="0">
                  <p:tgtEl>
                    <p:sldTgt/>
                  </p:tgtEl>
                </p:cond>
              </p:prevCondLst>
              <p:nextCondLst>
                <p:cond evt="onNext" delay="0">
                  <p:tgtEl>
                    <p:sldTgt/>
                  </p:tgtEl>
                </p:cond>
              </p:nextCondLst>
            </p:seq>
            <p:seq concurrent="1" nextAc="seek">
              <p:cTn id="40"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hape&#10;&#10;Description automatically generated">
            <a:extLst>
              <a:ext uri="{FF2B5EF4-FFF2-40B4-BE49-F238E27FC236}">
                <a16:creationId xmlns:a16="http://schemas.microsoft.com/office/drawing/2014/main" id="{99403016-6105-4C4F-8A88-B5FCD7A37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1448" y="863721"/>
            <a:ext cx="6883876" cy="3771899"/>
          </a:xfrm>
          <a:prstGeom prst="rect">
            <a:avLst/>
          </a:prstGeom>
        </p:spPr>
      </p:pic>
      <p:sp>
        <p:nvSpPr>
          <p:cNvPr id="5" name="TextBox 4">
            <a:extLst>
              <a:ext uri="{FF2B5EF4-FFF2-40B4-BE49-F238E27FC236}">
                <a16:creationId xmlns:a16="http://schemas.microsoft.com/office/drawing/2014/main" id="{06CEBDF5-DCC9-4FA4-8F99-6CD8F02D2F11}"/>
              </a:ext>
            </a:extLst>
          </p:cNvPr>
          <p:cNvSpPr txBox="1"/>
          <p:nvPr/>
        </p:nvSpPr>
        <p:spPr>
          <a:xfrm>
            <a:off x="3771899" y="4829715"/>
            <a:ext cx="2743200"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2009643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ank You Thanks Gratitude · Free image on Pixabay">
            <a:extLst>
              <a:ext uri="{FF2B5EF4-FFF2-40B4-BE49-F238E27FC236}">
                <a16:creationId xmlns:a16="http://schemas.microsoft.com/office/drawing/2014/main" id="{D2BEEB36-CC19-43B2-BD58-08B2CE71C5AD}"/>
              </a:ext>
            </a:extLst>
          </p:cNvPr>
          <p:cNvPicPr>
            <a:picLocks noChangeAspect="1"/>
          </p:cNvPicPr>
          <p:nvPr/>
        </p:nvPicPr>
        <p:blipFill>
          <a:blip r:embed="rId2"/>
          <a:stretch>
            <a:fillRect/>
          </a:stretch>
        </p:blipFill>
        <p:spPr>
          <a:xfrm>
            <a:off x="-66854" y="-1806"/>
            <a:ext cx="9213007" cy="5772524"/>
          </a:xfrm>
          <a:prstGeom prst="rect">
            <a:avLst/>
          </a:prstGeom>
        </p:spPr>
      </p:pic>
    </p:spTree>
    <p:extLst>
      <p:ext uri="{BB962C8B-B14F-4D97-AF65-F5344CB8AC3E}">
        <p14:creationId xmlns:p14="http://schemas.microsoft.com/office/powerpoint/2010/main" val="100471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t>Agenda</a:t>
            </a:r>
          </a:p>
        </p:txBody>
      </p:sp>
      <p:graphicFrame>
        <p:nvGraphicFramePr>
          <p:cNvPr id="4" name="Table 4">
            <a:extLst>
              <a:ext uri="{FF2B5EF4-FFF2-40B4-BE49-F238E27FC236}">
                <a16:creationId xmlns:a16="http://schemas.microsoft.com/office/drawing/2014/main" id="{D8760460-E04E-4D5D-AC37-FE9A738A72C5}"/>
              </a:ext>
            </a:extLst>
          </p:cNvPr>
          <p:cNvGraphicFramePr>
            <a:graphicFrameLocks noGrp="1"/>
          </p:cNvGraphicFramePr>
          <p:nvPr>
            <p:extLst>
              <p:ext uri="{D42A27DB-BD31-4B8C-83A1-F6EECF244321}">
                <p14:modId xmlns:p14="http://schemas.microsoft.com/office/powerpoint/2010/main" val="164337289"/>
              </p:ext>
            </p:extLst>
          </p:nvPr>
        </p:nvGraphicFramePr>
        <p:xfrm>
          <a:off x="582283" y="1261613"/>
          <a:ext cx="7836916" cy="2926080"/>
        </p:xfrm>
        <a:graphic>
          <a:graphicData uri="http://schemas.openxmlformats.org/drawingml/2006/table">
            <a:tbl>
              <a:tblPr firstRow="1" bandRow="1">
                <a:tableStyleId>{5C22544A-7EE6-4342-B048-85BDC9FD1C3A}</a:tableStyleId>
              </a:tblPr>
              <a:tblGrid>
                <a:gridCol w="3918458">
                  <a:extLst>
                    <a:ext uri="{9D8B030D-6E8A-4147-A177-3AD203B41FA5}">
                      <a16:colId xmlns:a16="http://schemas.microsoft.com/office/drawing/2014/main" val="1362319790"/>
                    </a:ext>
                  </a:extLst>
                </a:gridCol>
                <a:gridCol w="3918458">
                  <a:extLst>
                    <a:ext uri="{9D8B030D-6E8A-4147-A177-3AD203B41FA5}">
                      <a16:colId xmlns:a16="http://schemas.microsoft.com/office/drawing/2014/main" val="1564812849"/>
                    </a:ext>
                  </a:extLst>
                </a:gridCol>
              </a:tblGrid>
              <a:tr h="571500">
                <a:tc gridSpan="2">
                  <a:txBody>
                    <a:bodyPr/>
                    <a:lstStyle/>
                    <a:p>
                      <a:pPr algn="ctr"/>
                      <a:r>
                        <a:rPr lang="en-US" sz="2800"/>
                        <a:t>Reimagining Your Syllabi with Equity at the Center</a:t>
                      </a:r>
                    </a:p>
                  </a:txBody>
                  <a:tcPr/>
                </a:tc>
                <a:tc hMerge="1">
                  <a:txBody>
                    <a:bodyPr/>
                    <a:lstStyle/>
                    <a:p>
                      <a:endParaRPr lang="en-US"/>
                    </a:p>
                  </a:txBody>
                  <a:tcPr/>
                </a:tc>
                <a:extLst>
                  <a:ext uri="{0D108BD9-81ED-4DB2-BD59-A6C34878D82A}">
                    <a16:rowId xmlns:a16="http://schemas.microsoft.com/office/drawing/2014/main" val="772907878"/>
                  </a:ext>
                </a:extLst>
              </a:tr>
              <a:tr h="571500">
                <a:tc>
                  <a:txBody>
                    <a:bodyPr/>
                    <a:lstStyle/>
                    <a:p>
                      <a:r>
                        <a:rPr lang="en-US"/>
                        <a:t>Welcome and Introduction</a:t>
                      </a:r>
                    </a:p>
                  </a:txBody>
                  <a:tcPr/>
                </a:tc>
                <a:tc>
                  <a:txBody>
                    <a:bodyPr/>
                    <a:lstStyle/>
                    <a:p>
                      <a:r>
                        <a:rPr lang="en-US"/>
                        <a:t>Student Feedback</a:t>
                      </a:r>
                    </a:p>
                  </a:txBody>
                  <a:tcPr/>
                </a:tc>
                <a:extLst>
                  <a:ext uri="{0D108BD9-81ED-4DB2-BD59-A6C34878D82A}">
                    <a16:rowId xmlns:a16="http://schemas.microsoft.com/office/drawing/2014/main" val="1692740345"/>
                  </a:ext>
                </a:extLst>
              </a:tr>
              <a:tr h="571500">
                <a:tc>
                  <a:txBody>
                    <a:bodyPr/>
                    <a:lstStyle/>
                    <a:p>
                      <a:r>
                        <a:rPr lang="en-US"/>
                        <a:t>Design and Structure</a:t>
                      </a:r>
                    </a:p>
                  </a:txBody>
                  <a:tcPr/>
                </a:tc>
                <a:tc>
                  <a:txBody>
                    <a:bodyPr/>
                    <a:lstStyle/>
                    <a:p>
                      <a:r>
                        <a:rPr lang="en-US"/>
                        <a:t>Faculty Buy-in, Roll-out, and Scale Template</a:t>
                      </a:r>
                    </a:p>
                  </a:txBody>
                  <a:tcPr/>
                </a:tc>
                <a:extLst>
                  <a:ext uri="{0D108BD9-81ED-4DB2-BD59-A6C34878D82A}">
                    <a16:rowId xmlns:a16="http://schemas.microsoft.com/office/drawing/2014/main" val="553676996"/>
                  </a:ext>
                </a:extLst>
              </a:tr>
              <a:tr h="571500">
                <a:tc>
                  <a:txBody>
                    <a:bodyPr/>
                    <a:lstStyle/>
                    <a:p>
                      <a:r>
                        <a:rPr lang="en-US"/>
                        <a:t>Language</a:t>
                      </a:r>
                    </a:p>
                  </a:txBody>
                  <a:tcPr/>
                </a:tc>
                <a:tc>
                  <a:txBody>
                    <a:bodyPr/>
                    <a:lstStyle/>
                    <a:p>
                      <a:r>
                        <a:rPr lang="en-US"/>
                        <a:t>Re-imaging Discussion</a:t>
                      </a:r>
                    </a:p>
                  </a:txBody>
                  <a:tcPr/>
                </a:tc>
                <a:extLst>
                  <a:ext uri="{0D108BD9-81ED-4DB2-BD59-A6C34878D82A}">
                    <a16:rowId xmlns:a16="http://schemas.microsoft.com/office/drawing/2014/main" val="3928332662"/>
                  </a:ext>
                </a:extLst>
              </a:tr>
              <a:tr h="571500">
                <a:tc>
                  <a:txBody>
                    <a:bodyPr/>
                    <a:lstStyle/>
                    <a:p>
                      <a:r>
                        <a:rPr lang="en-US"/>
                        <a:t>Integrating Supports</a:t>
                      </a:r>
                    </a:p>
                  </a:txBody>
                  <a:tcPr/>
                </a:tc>
                <a:tc>
                  <a:txBody>
                    <a:bodyPr/>
                    <a:lstStyle/>
                    <a:p>
                      <a:r>
                        <a:rPr lang="en-US"/>
                        <a:t>Q&amp;A</a:t>
                      </a:r>
                    </a:p>
                  </a:txBody>
                  <a:tcPr/>
                </a:tc>
                <a:extLst>
                  <a:ext uri="{0D108BD9-81ED-4DB2-BD59-A6C34878D82A}">
                    <a16:rowId xmlns:a16="http://schemas.microsoft.com/office/drawing/2014/main" val="1392112160"/>
                  </a:ext>
                </a:extLst>
              </a:tr>
            </a:tbl>
          </a:graphicData>
        </a:graphic>
      </p:graphicFrame>
    </p:spTree>
    <p:extLst>
      <p:ext uri="{BB962C8B-B14F-4D97-AF65-F5344CB8AC3E}">
        <p14:creationId xmlns:p14="http://schemas.microsoft.com/office/powerpoint/2010/main" val="14118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t>Participant Poll</a:t>
            </a:r>
          </a:p>
        </p:txBody>
      </p:sp>
      <p:sp>
        <p:nvSpPr>
          <p:cNvPr id="3" name="Text Placeholder 2">
            <a:extLst>
              <a:ext uri="{FF2B5EF4-FFF2-40B4-BE49-F238E27FC236}">
                <a16:creationId xmlns:a16="http://schemas.microsoft.com/office/drawing/2014/main" id="{D4CD2D0A-35EB-40F1-B3BA-A5A1370BF4C0}"/>
              </a:ext>
            </a:extLst>
          </p:cNvPr>
          <p:cNvSpPr>
            <a:spLocks noGrp="1"/>
          </p:cNvSpPr>
          <p:nvPr>
            <p:ph type="body" sz="quarter" idx="10"/>
          </p:nvPr>
        </p:nvSpPr>
        <p:spPr/>
        <p:txBody>
          <a:bodyPr vert="horz" lIns="91440" tIns="45720" rIns="91440" bIns="45720" rtlCol="0" anchor="t">
            <a:normAutofit/>
          </a:bodyPr>
          <a:lstStyle/>
          <a:p>
            <a:pPr marL="0" indent="0" algn="ctr">
              <a:buNone/>
            </a:pPr>
            <a:r>
              <a:rPr lang="en-US" sz="3600" b="1">
                <a:solidFill>
                  <a:schemeClr val="tx2"/>
                </a:solidFill>
                <a:cs typeface="Calibri"/>
              </a:rPr>
              <a:t>Who's in the Room?  </a:t>
            </a:r>
            <a:r>
              <a:rPr lang="en-US" sz="3600">
                <a:cs typeface="Calibri"/>
              </a:rPr>
              <a:t>  </a:t>
            </a:r>
            <a:endParaRPr lang="en-US"/>
          </a:p>
          <a:p>
            <a:pPr marL="0" indent="0" algn="ctr">
              <a:buNone/>
            </a:pPr>
            <a:endParaRPr lang="en-US" sz="3600">
              <a:cs typeface="Calibri"/>
            </a:endParaRPr>
          </a:p>
          <a:p>
            <a:pPr marL="0" indent="0" algn="ctr">
              <a:buNone/>
            </a:pPr>
            <a:r>
              <a:rPr lang="en-US" sz="3600">
                <a:cs typeface="Calibri"/>
              </a:rPr>
              <a:t>Please indicate your primary role</a:t>
            </a:r>
          </a:p>
        </p:txBody>
      </p:sp>
    </p:spTree>
    <p:extLst>
      <p:ext uri="{BB962C8B-B14F-4D97-AF65-F5344CB8AC3E}">
        <p14:creationId xmlns:p14="http://schemas.microsoft.com/office/powerpoint/2010/main" val="36590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E980-6A0A-42DC-AD5C-C03B2ADAC5D8}"/>
              </a:ext>
            </a:extLst>
          </p:cNvPr>
          <p:cNvSpPr>
            <a:spLocks noGrp="1"/>
          </p:cNvSpPr>
          <p:nvPr>
            <p:ph type="title"/>
          </p:nvPr>
        </p:nvSpPr>
        <p:spPr/>
        <p:txBody>
          <a:bodyPr/>
          <a:lstStyle/>
          <a:p>
            <a:r>
              <a:rPr lang="en-US">
                <a:latin typeface="Century Gothic"/>
              </a:rPr>
              <a:t>Poll Results</a:t>
            </a:r>
            <a:endParaRPr lang="en-US"/>
          </a:p>
        </p:txBody>
      </p:sp>
    </p:spTree>
    <p:extLst>
      <p:ext uri="{BB962C8B-B14F-4D97-AF65-F5344CB8AC3E}">
        <p14:creationId xmlns:p14="http://schemas.microsoft.com/office/powerpoint/2010/main" val="105826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D4B-8CC2-46B3-BC62-A5EA77DFAA3C}"/>
              </a:ext>
            </a:extLst>
          </p:cNvPr>
          <p:cNvSpPr>
            <a:spLocks noGrp="1"/>
          </p:cNvSpPr>
          <p:nvPr>
            <p:ph type="title"/>
          </p:nvPr>
        </p:nvSpPr>
        <p:spPr/>
        <p:txBody>
          <a:bodyPr/>
          <a:lstStyle/>
          <a:p>
            <a:r>
              <a:rPr lang="en-US"/>
              <a:t>Participant Poll</a:t>
            </a:r>
          </a:p>
        </p:txBody>
      </p:sp>
      <p:sp>
        <p:nvSpPr>
          <p:cNvPr id="3" name="Text Placeholder 2">
            <a:extLst>
              <a:ext uri="{FF2B5EF4-FFF2-40B4-BE49-F238E27FC236}">
                <a16:creationId xmlns:a16="http://schemas.microsoft.com/office/drawing/2014/main" id="{D4CD2D0A-35EB-40F1-B3BA-A5A1370BF4C0}"/>
              </a:ext>
            </a:extLst>
          </p:cNvPr>
          <p:cNvSpPr>
            <a:spLocks noGrp="1"/>
          </p:cNvSpPr>
          <p:nvPr>
            <p:ph type="body" sz="quarter" idx="10"/>
          </p:nvPr>
        </p:nvSpPr>
        <p:spPr>
          <a:xfrm>
            <a:off x="376518" y="1122828"/>
            <a:ext cx="8693015" cy="3126443"/>
          </a:xfrm>
        </p:spPr>
        <p:txBody>
          <a:bodyPr vert="horz" lIns="91440" tIns="45720" rIns="91440" bIns="45720" rtlCol="0" anchor="t">
            <a:normAutofit/>
          </a:bodyPr>
          <a:lstStyle/>
          <a:p>
            <a:pPr marL="0" indent="0" algn="ctr">
              <a:buNone/>
            </a:pPr>
            <a:r>
              <a:rPr lang="en-US" sz="3200" b="1">
                <a:solidFill>
                  <a:schemeClr val="tx2"/>
                </a:solidFill>
                <a:cs typeface="Calibri"/>
              </a:rPr>
              <a:t>Where are you now?</a:t>
            </a:r>
            <a:endParaRPr lang="en-US" sz="3200" b="1">
              <a:solidFill>
                <a:schemeClr val="tx2"/>
              </a:solidFill>
            </a:endParaRPr>
          </a:p>
          <a:p>
            <a:pPr marL="0" indent="0">
              <a:buNone/>
            </a:pPr>
            <a:endParaRPr lang="en-US">
              <a:cs typeface="Calibri"/>
            </a:endParaRPr>
          </a:p>
          <a:p>
            <a:pPr marL="0" indent="0">
              <a:spcBef>
                <a:spcPts val="0"/>
              </a:spcBef>
              <a:buNone/>
            </a:pPr>
            <a:r>
              <a:rPr lang="en-US">
                <a:ea typeface="+mn-lt"/>
                <a:cs typeface="+mn-lt"/>
              </a:rPr>
              <a:t>A) First time thinking about my syllabi</a:t>
            </a:r>
          </a:p>
          <a:p>
            <a:pPr marL="0" indent="0">
              <a:spcBef>
                <a:spcPts val="0"/>
              </a:spcBef>
              <a:buNone/>
            </a:pPr>
            <a:r>
              <a:rPr lang="en-US">
                <a:ea typeface="+mn-lt"/>
                <a:cs typeface="+mn-lt"/>
              </a:rPr>
              <a:t>B) I have begun the equitize syllabi process</a:t>
            </a:r>
          </a:p>
          <a:p>
            <a:pPr marL="0" indent="0">
              <a:spcBef>
                <a:spcPts val="0"/>
              </a:spcBef>
              <a:buNone/>
            </a:pPr>
            <a:r>
              <a:rPr lang="en-US">
                <a:ea typeface="+mn-lt"/>
                <a:cs typeface="+mn-lt"/>
              </a:rPr>
              <a:t>C) I am far along in the equitize syllabi process</a:t>
            </a:r>
          </a:p>
          <a:p>
            <a:pPr marL="0" indent="0">
              <a:spcBef>
                <a:spcPts val="0"/>
              </a:spcBef>
              <a:buNone/>
            </a:pPr>
            <a:r>
              <a:rPr lang="en-US">
                <a:ea typeface="+mn-lt"/>
                <a:cs typeface="+mn-lt"/>
              </a:rPr>
              <a:t>D) I am a leader and have done work to scale efforts on my campus</a:t>
            </a:r>
            <a:endParaRPr lang="en-US"/>
          </a:p>
          <a:p>
            <a:pPr marL="0" indent="0">
              <a:buNone/>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192644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E980-6A0A-42DC-AD5C-C03B2ADAC5D8}"/>
              </a:ext>
            </a:extLst>
          </p:cNvPr>
          <p:cNvSpPr>
            <a:spLocks noGrp="1"/>
          </p:cNvSpPr>
          <p:nvPr>
            <p:ph type="title"/>
          </p:nvPr>
        </p:nvSpPr>
        <p:spPr/>
        <p:txBody>
          <a:bodyPr/>
          <a:lstStyle/>
          <a:p>
            <a:r>
              <a:rPr lang="en-US">
                <a:latin typeface="Century Gothic"/>
              </a:rPr>
              <a:t>Poll Results</a:t>
            </a:r>
            <a:endParaRPr lang="en-US"/>
          </a:p>
        </p:txBody>
      </p:sp>
    </p:spTree>
    <p:extLst>
      <p:ext uri="{BB962C8B-B14F-4D97-AF65-F5344CB8AC3E}">
        <p14:creationId xmlns:p14="http://schemas.microsoft.com/office/powerpoint/2010/main" val="1967843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D8F6-3DD6-4CB1-9BEA-9EB56F0CC02E}"/>
              </a:ext>
            </a:extLst>
          </p:cNvPr>
          <p:cNvSpPr>
            <a:spLocks noGrp="1"/>
          </p:cNvSpPr>
          <p:nvPr>
            <p:ph type="title"/>
          </p:nvPr>
        </p:nvSpPr>
        <p:spPr>
          <a:xfrm>
            <a:off x="297429" y="240506"/>
            <a:ext cx="8555616" cy="994172"/>
          </a:xfrm>
        </p:spPr>
        <p:txBody>
          <a:bodyPr>
            <a:normAutofit/>
          </a:bodyPr>
          <a:lstStyle/>
          <a:p>
            <a:r>
              <a:rPr lang="en-US" sz="4100" b="1"/>
              <a:t>SYLLABI: Power and Potential</a:t>
            </a:r>
          </a:p>
        </p:txBody>
      </p:sp>
      <p:sp>
        <p:nvSpPr>
          <p:cNvPr id="10" name="Rectangle 9">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51435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FF0A5EA-67EE-4DC5-BC1D-9D9BC7629B56}"/>
              </a:ext>
            </a:extLst>
          </p:cNvPr>
          <p:cNvGraphicFramePr>
            <a:graphicFrameLocks noGrp="1"/>
          </p:cNvGraphicFramePr>
          <p:nvPr>
            <p:ph idx="1"/>
            <p:extLst>
              <p:ext uri="{D42A27DB-BD31-4B8C-83A1-F6EECF244321}">
                <p14:modId xmlns:p14="http://schemas.microsoft.com/office/powerpoint/2010/main" val="3835160749"/>
              </p:ext>
            </p:extLst>
          </p:nvPr>
        </p:nvGraphicFramePr>
        <p:xfrm>
          <a:off x="297430" y="1369218"/>
          <a:ext cx="8555615"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9462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TD HSS 2018">
  <a:themeElements>
    <a:clrScheme name="ATD 2018">
      <a:dk1>
        <a:srgbClr val="455560"/>
      </a:dk1>
      <a:lt1>
        <a:srgbClr val="FFFFFF"/>
      </a:lt1>
      <a:dk2>
        <a:srgbClr val="008E7F"/>
      </a:dk2>
      <a:lt2>
        <a:srgbClr val="FFFFFF"/>
      </a:lt2>
      <a:accent1>
        <a:srgbClr val="F6A01A"/>
      </a:accent1>
      <a:accent2>
        <a:srgbClr val="78278B"/>
      </a:accent2>
      <a:accent3>
        <a:srgbClr val="00539B"/>
      </a:accent3>
      <a:accent4>
        <a:srgbClr val="F1CB00"/>
      </a:accent4>
      <a:accent5>
        <a:srgbClr val="49A942"/>
      </a:accent5>
      <a:accent6>
        <a:srgbClr val="C00000"/>
      </a:accent6>
      <a:hlink>
        <a:srgbClr val="00539B"/>
      </a:hlink>
      <a:folHlink>
        <a:srgbClr val="00539B"/>
      </a:folHlink>
    </a:clrScheme>
    <a:fontScheme name="ATD 2018">
      <a:majorFont>
        <a:latin typeface="Century Gothic"/>
        <a:ea typeface=""/>
        <a:cs typeface=""/>
      </a:majorFont>
      <a:minorFont>
        <a:latin typeface="Calibri"/>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ATD HSS 2018" id="{DBD916B9-06D9-4CA7-9AF3-A5D26A5AB9B1}" vid="{60034F91-4384-4CA7-8486-09A7D47172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64B48FC512B344A79EDCCDBF07F062" ma:contentTypeVersion="6" ma:contentTypeDescription="Create a new document." ma:contentTypeScope="" ma:versionID="daf741ebf6bcf6d0e4ed57caa5205dde">
  <xsd:schema xmlns:xsd="http://www.w3.org/2001/XMLSchema" xmlns:xs="http://www.w3.org/2001/XMLSchema" xmlns:p="http://schemas.microsoft.com/office/2006/metadata/properties" xmlns:ns2="d090f163-f890-46c7-8452-801135674ac4" xmlns:ns3="899d2f39-0c00-47c9-a88b-d3940a78976d" targetNamespace="http://schemas.microsoft.com/office/2006/metadata/properties" ma:root="true" ma:fieldsID="7897d7290e6c2fda5d5ed19ebc7738a1" ns2:_="" ns3:_="">
    <xsd:import namespace="d090f163-f890-46c7-8452-801135674ac4"/>
    <xsd:import namespace="899d2f39-0c00-47c9-a88b-d3940a7897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0f163-f890-46c7-8452-801135674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9d2f39-0c00-47c9-a88b-d3940a7897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2E4C1-DD56-4EBA-BBE1-4BAB6F50D3DE}">
  <ds:schemaRefs>
    <ds:schemaRef ds:uri="http://schemas.microsoft.com/sharepoint/v3/contenttype/forms"/>
  </ds:schemaRefs>
</ds:datastoreItem>
</file>

<file path=customXml/itemProps2.xml><?xml version="1.0" encoding="utf-8"?>
<ds:datastoreItem xmlns:ds="http://schemas.openxmlformats.org/officeDocument/2006/customXml" ds:itemID="{8DA8B61A-93B9-49D9-9FD0-CB57ED30A68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6DA1C2-2072-4761-9D9E-C42DDE2D2576}">
  <ds:schemaRefs>
    <ds:schemaRef ds:uri="899d2f39-0c00-47c9-a88b-d3940a78976d"/>
    <ds:schemaRef ds:uri="d090f163-f890-46c7-8452-801135674a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33</Slides>
  <Notes>26</Notes>
  <HiddenSlides>0</HiddenSlide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ATD HSS 2018</vt:lpstr>
      <vt:lpstr>Office Theme</vt:lpstr>
      <vt:lpstr>3_Office Theme</vt:lpstr>
      <vt:lpstr>PowerPoint Presentation</vt:lpstr>
      <vt:lpstr>Reimagining Your Syllabi with  Equity at the Center </vt:lpstr>
      <vt:lpstr>Panelists</vt:lpstr>
      <vt:lpstr>Agenda</vt:lpstr>
      <vt:lpstr>Participant Poll</vt:lpstr>
      <vt:lpstr>Poll Results</vt:lpstr>
      <vt:lpstr>Participant Poll</vt:lpstr>
      <vt:lpstr>Poll Results</vt:lpstr>
      <vt:lpstr>SYLLABI: Power and Potential</vt:lpstr>
      <vt:lpstr>EQUITY – MINDED SYLLABI</vt:lpstr>
      <vt:lpstr>Syllabus Review Goals</vt:lpstr>
      <vt:lpstr>Six Equity Minded Practices</vt:lpstr>
      <vt:lpstr>Six Equity Minded Practices</vt:lpstr>
      <vt:lpstr>Why?</vt:lpstr>
      <vt:lpstr>Design and Structure</vt:lpstr>
      <vt:lpstr>Language</vt:lpstr>
      <vt:lpstr>Language that Humanizes</vt:lpstr>
      <vt:lpstr>Reflect on Language &amp; Tone</vt:lpstr>
      <vt:lpstr>Integrating Supports</vt:lpstr>
      <vt:lpstr>Student Syllabus Feedback</vt:lpstr>
      <vt:lpstr>Student Syllabus Likes</vt:lpstr>
      <vt:lpstr>Faculty Buy-in, Roll Out, and Scale (Beginnings)</vt:lpstr>
      <vt:lpstr>Faculty Buy-in, Roll Out, and Scale (Student Survey 1)</vt:lpstr>
      <vt:lpstr>Faculty Buy-in, Roll Out, and Scale (Student Survey 2)</vt:lpstr>
      <vt:lpstr>Faculty Buy-in, Roll Out, and Scale (Student Survey 3)</vt:lpstr>
      <vt:lpstr>Faculty Buy-in, Roll Out, and Scale (Student Survey 4)</vt:lpstr>
      <vt:lpstr>Faculty Buy-in, Roll Out, and Scale (Template 1)</vt:lpstr>
      <vt:lpstr>Faculty Buy-in, Roll Out, and Scale (Template 2)</vt:lpstr>
      <vt:lpstr>Faculty Buy-in, Roll Out, and Scale (Template 3)</vt:lpstr>
      <vt:lpstr>Faculty Buy-in, Roll Out, and Scale (Next Steps)</vt:lpstr>
      <vt:lpstr>Reimagining Discussion </vt:lpstr>
      <vt:lpstr>PowerPoint Presentation</vt:lpstr>
      <vt:lpstr>PowerPoint Presentation</vt:lpstr>
    </vt:vector>
  </TitlesOfParts>
  <Company>Springer Design &amp; Illustration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Springer</dc:creator>
  <cp:revision>2</cp:revision>
  <dcterms:created xsi:type="dcterms:W3CDTF">2020-04-06T19:19:19Z</dcterms:created>
  <dcterms:modified xsi:type="dcterms:W3CDTF">2021-10-05T19:18:59Z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0x010100C064B48FC512B344A79EDCCDBF07F062</vt:lpwstr>
  </property>
</Properties>
</file>