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34"/>
  </p:notesMasterIdLst>
  <p:handoutMasterIdLst>
    <p:handoutMasterId r:id="rId35"/>
  </p:handoutMasterIdLst>
  <p:sldIdLst>
    <p:sldId id="256" r:id="rId2"/>
    <p:sldId id="263" r:id="rId3"/>
    <p:sldId id="276" r:id="rId4"/>
    <p:sldId id="260" r:id="rId5"/>
    <p:sldId id="264" r:id="rId6"/>
    <p:sldId id="270" r:id="rId7"/>
    <p:sldId id="268" r:id="rId8"/>
    <p:sldId id="269" r:id="rId9"/>
    <p:sldId id="271" r:id="rId10"/>
    <p:sldId id="272" r:id="rId11"/>
    <p:sldId id="273" r:id="rId12"/>
    <p:sldId id="274" r:id="rId13"/>
    <p:sldId id="275" r:id="rId14"/>
    <p:sldId id="257" r:id="rId15"/>
    <p:sldId id="265" r:id="rId16"/>
    <p:sldId id="281" r:id="rId17"/>
    <p:sldId id="267" r:id="rId18"/>
    <p:sldId id="282" r:id="rId19"/>
    <p:sldId id="277" r:id="rId20"/>
    <p:sldId id="278" r:id="rId21"/>
    <p:sldId id="279" r:id="rId22"/>
    <p:sldId id="284" r:id="rId23"/>
    <p:sldId id="283" r:id="rId24"/>
    <p:sldId id="286" r:id="rId25"/>
    <p:sldId id="285" r:id="rId26"/>
    <p:sldId id="287" r:id="rId27"/>
    <p:sldId id="280" r:id="rId28"/>
    <p:sldId id="289" r:id="rId29"/>
    <p:sldId id="288" r:id="rId30"/>
    <p:sldId id="290" r:id="rId31"/>
    <p:sldId id="291" r:id="rId32"/>
    <p:sldId id="259" r:id="rId33"/>
  </p:sldIdLst>
  <p:sldSz cx="9144000" cy="5715000" type="screen16x10"/>
  <p:notesSz cx="6858000" cy="9144000"/>
  <p:embeddedFontLs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1" autoAdjust="0"/>
    <p:restoredTop sz="70914" autoAdjust="0"/>
  </p:normalViewPr>
  <p:slideViewPr>
    <p:cSldViewPr snapToGrid="0" snapToObjects="1">
      <p:cViewPr varScale="1">
        <p:scale>
          <a:sx n="76" d="100"/>
          <a:sy n="76" d="100"/>
        </p:scale>
        <p:origin x="990" y="90"/>
      </p:cViewPr>
      <p:guideLst>
        <p:guide orient="horz" pos="180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BA2175-B916-AC47-9950-9DB23DCEE8A0}" type="datetimeFigureOut">
              <a:rPr lang="en-US" smtClean="0"/>
              <a:t>12/23/2020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D19739-17C1-2540-A6B5-0ADA05FBC18A}" type="slidenum">
              <a:rPr lang="en-US" smtClean="0"/>
              <a:t>‹#›</a:t>
            </a:fld>
            <a:endParaRPr lang="en-US"/>
          </a:p>
        </p:txBody>
      </p:sp>
    </p:spTree>
    <p:extLst>
      <p:ext uri="{BB962C8B-B14F-4D97-AF65-F5344CB8AC3E}">
        <p14:creationId xmlns:p14="http://schemas.microsoft.com/office/powerpoint/2010/main" val="3504512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514DB-9031-8C41-90F2-198019955CAF}" type="datetimeFigureOut">
              <a:rPr lang="en-US" smtClean="0"/>
              <a:t>12/23/2020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C7DBA-AB27-AD4D-84C5-9771C56A1BA9}" type="slidenum">
              <a:rPr lang="en-US" smtClean="0"/>
              <a:t>‹#›</a:t>
            </a:fld>
            <a:endParaRPr lang="en-US"/>
          </a:p>
        </p:txBody>
      </p:sp>
    </p:spTree>
    <p:extLst>
      <p:ext uri="{BB962C8B-B14F-4D97-AF65-F5344CB8AC3E}">
        <p14:creationId xmlns:p14="http://schemas.microsoft.com/office/powerpoint/2010/main" val="11480447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ikrepo.com/frtso/man-in-white-long-sleeve-shirt-sitting-on-chair/downloa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ikrepo.com/fnsiy/person-holding-white-android-smartphon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ikrepo.com/fmrql/woman-in-brown-coat-sitting-beside-man-in-brown-coa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ikrepo.com/fgylh/photo-of-clas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ikrepo.com/fbhsn/woman-in-purple-tank-top-holding-green-book-beside-woman-in-white-button-up-shir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ikrepo.com/fgdod/learning-signage-illustr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CC7DBA-AB27-AD4D-84C5-9771C56A1BA9}" type="slidenum">
              <a:rPr lang="en-US" smtClean="0"/>
              <a:t>1</a:t>
            </a:fld>
            <a:endParaRPr lang="en-US"/>
          </a:p>
        </p:txBody>
      </p:sp>
    </p:spTree>
    <p:extLst>
      <p:ext uri="{BB962C8B-B14F-4D97-AF65-F5344CB8AC3E}">
        <p14:creationId xmlns:p14="http://schemas.microsoft.com/office/powerpoint/2010/main" val="3832523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teacher tells you that there are lots of student resources available – so if you need help, just go to the student resource center. </a:t>
            </a:r>
          </a:p>
          <a:p>
            <a:endParaRPr lang="en-US" dirty="0"/>
          </a:p>
          <a:p>
            <a:r>
              <a:rPr lang="en-US" dirty="0"/>
              <a:t>What kinds of resources? What do you go there for?</a:t>
            </a:r>
          </a:p>
        </p:txBody>
      </p:sp>
      <p:sp>
        <p:nvSpPr>
          <p:cNvPr id="4" name="Slide Number Placeholder 3"/>
          <p:cNvSpPr>
            <a:spLocks noGrp="1"/>
          </p:cNvSpPr>
          <p:nvPr>
            <p:ph type="sldNum" sz="quarter" idx="5"/>
          </p:nvPr>
        </p:nvSpPr>
        <p:spPr/>
        <p:txBody>
          <a:bodyPr/>
          <a:lstStyle/>
          <a:p>
            <a:fld id="{47CC7DBA-AB27-AD4D-84C5-9771C56A1BA9}" type="slidenum">
              <a:rPr lang="en-US" smtClean="0"/>
              <a:t>10</a:t>
            </a:fld>
            <a:endParaRPr lang="en-US"/>
          </a:p>
        </p:txBody>
      </p:sp>
    </p:spTree>
    <p:extLst>
      <p:ext uri="{BB962C8B-B14F-4D97-AF65-F5344CB8AC3E}">
        <p14:creationId xmlns:p14="http://schemas.microsoft.com/office/powerpoint/2010/main" val="1226178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teacher also mentions there’s tutoring available in the student resource center. The teacher doesn’t mention how much it costs, though. </a:t>
            </a:r>
          </a:p>
          <a:p>
            <a:endParaRPr lang="en-US" dirty="0"/>
          </a:p>
          <a:p>
            <a:r>
              <a:rPr lang="en-US" dirty="0"/>
              <a:t>What is your assumption? Has tutoring ever been free for you before? Why would it be now?</a:t>
            </a:r>
          </a:p>
        </p:txBody>
      </p:sp>
      <p:sp>
        <p:nvSpPr>
          <p:cNvPr id="4" name="Slide Number Placeholder 3"/>
          <p:cNvSpPr>
            <a:spLocks noGrp="1"/>
          </p:cNvSpPr>
          <p:nvPr>
            <p:ph type="sldNum" sz="quarter" idx="5"/>
          </p:nvPr>
        </p:nvSpPr>
        <p:spPr/>
        <p:txBody>
          <a:bodyPr/>
          <a:lstStyle/>
          <a:p>
            <a:fld id="{47CC7DBA-AB27-AD4D-84C5-9771C56A1BA9}" type="slidenum">
              <a:rPr lang="en-US" smtClean="0"/>
              <a:t>11</a:t>
            </a:fld>
            <a:endParaRPr lang="en-US"/>
          </a:p>
        </p:txBody>
      </p:sp>
    </p:spTree>
    <p:extLst>
      <p:ext uri="{BB962C8B-B14F-4D97-AF65-F5344CB8AC3E}">
        <p14:creationId xmlns:p14="http://schemas.microsoft.com/office/powerpoint/2010/main" val="1153702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your first day of college, are you still feeling like you’ve got the tools to succeed?</a:t>
            </a:r>
          </a:p>
          <a:p>
            <a:endParaRPr lang="en-US" dirty="0"/>
          </a:p>
          <a:p>
            <a:r>
              <a:rPr lang="en-US" dirty="0"/>
              <a:t>Royalty-free image from </a:t>
            </a:r>
            <a:r>
              <a:rPr lang="en-US" dirty="0">
                <a:hlinkClick r:id="rId3"/>
              </a:rPr>
              <a:t>https://www.pikrepo.com/frtso/man-in-white-long-sleeve-shirt-sitting-on-chair/download</a:t>
            </a:r>
            <a:r>
              <a:rPr lang="en-US" dirty="0"/>
              <a:t>, accessed 12 May 2020.</a:t>
            </a:r>
          </a:p>
        </p:txBody>
      </p:sp>
      <p:sp>
        <p:nvSpPr>
          <p:cNvPr id="4" name="Slide Number Placeholder 3"/>
          <p:cNvSpPr>
            <a:spLocks noGrp="1"/>
          </p:cNvSpPr>
          <p:nvPr>
            <p:ph type="sldNum" sz="quarter" idx="5"/>
          </p:nvPr>
        </p:nvSpPr>
        <p:spPr/>
        <p:txBody>
          <a:bodyPr/>
          <a:lstStyle/>
          <a:p>
            <a:fld id="{47CC7DBA-AB27-AD4D-84C5-9771C56A1BA9}" type="slidenum">
              <a:rPr lang="en-US" smtClean="0"/>
              <a:t>12</a:t>
            </a:fld>
            <a:endParaRPr lang="en-US"/>
          </a:p>
        </p:txBody>
      </p:sp>
    </p:spTree>
    <p:extLst>
      <p:ext uri="{BB962C8B-B14F-4D97-AF65-F5344CB8AC3E}">
        <p14:creationId xmlns:p14="http://schemas.microsoft.com/office/powerpoint/2010/main" val="2857833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it’s true that our students’ mindsets are important in framing how they interact with our institutions, we have an important role to play in breaking down unnecessary barriers that might impede their sense of belonging.</a:t>
            </a:r>
          </a:p>
          <a:p>
            <a:endParaRPr lang="en-US" dirty="0"/>
          </a:p>
          <a:p>
            <a:endParaRPr lang="en-US" dirty="0"/>
          </a:p>
          <a:p>
            <a:r>
              <a:rPr lang="en-US" dirty="0"/>
              <a:t>Image created in Canva using royalty-free imagery.</a:t>
            </a:r>
          </a:p>
        </p:txBody>
      </p:sp>
      <p:sp>
        <p:nvSpPr>
          <p:cNvPr id="4" name="Slide Number Placeholder 3"/>
          <p:cNvSpPr>
            <a:spLocks noGrp="1"/>
          </p:cNvSpPr>
          <p:nvPr>
            <p:ph type="sldNum" sz="quarter" idx="5"/>
          </p:nvPr>
        </p:nvSpPr>
        <p:spPr/>
        <p:txBody>
          <a:bodyPr/>
          <a:lstStyle/>
          <a:p>
            <a:fld id="{47CC7DBA-AB27-AD4D-84C5-9771C56A1BA9}" type="slidenum">
              <a:rPr lang="en-US" smtClean="0"/>
              <a:t>13</a:t>
            </a:fld>
            <a:endParaRPr lang="en-US"/>
          </a:p>
        </p:txBody>
      </p:sp>
    </p:spTree>
    <p:extLst>
      <p:ext uri="{BB962C8B-B14F-4D97-AF65-F5344CB8AC3E}">
        <p14:creationId xmlns:p14="http://schemas.microsoft.com/office/powerpoint/2010/main" val="70373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CC7DBA-AB27-AD4D-84C5-9771C56A1BA9}" type="slidenum">
              <a:rPr lang="en-US" smtClean="0"/>
              <a:t>14</a:t>
            </a:fld>
            <a:endParaRPr lang="en-US"/>
          </a:p>
        </p:txBody>
      </p:sp>
    </p:spTree>
    <p:extLst>
      <p:ext uri="{BB962C8B-B14F-4D97-AF65-F5344CB8AC3E}">
        <p14:creationId xmlns:p14="http://schemas.microsoft.com/office/powerpoint/2010/main" val="107136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few years ago, educator Chris </a:t>
            </a:r>
            <a:r>
              <a:rPr lang="en-US" sz="1200" b="0" i="0" u="none" strike="noStrike" kern="1200" dirty="0" err="1">
                <a:solidFill>
                  <a:schemeClr val="tx1"/>
                </a:solidFill>
                <a:effectLst/>
                <a:latin typeface="+mn-lt"/>
                <a:ea typeface="+mn-ea"/>
                <a:cs typeface="+mn-cs"/>
              </a:rPr>
              <a:t>Emdin</a:t>
            </a:r>
            <a:r>
              <a:rPr lang="en-US" sz="1200" b="0" i="0" u="none" strike="noStrike" kern="1200" dirty="0">
                <a:solidFill>
                  <a:schemeClr val="tx1"/>
                </a:solidFill>
                <a:effectLst/>
                <a:latin typeface="+mn-lt"/>
                <a:ea typeface="+mn-ea"/>
                <a:cs typeface="+mn-cs"/>
              </a:rPr>
              <a:t> came to our campus to give an opening-of-school lecture to faculty. As the author of what he calls “reality pedagogy,” </a:t>
            </a:r>
            <a:r>
              <a:rPr lang="en-US" sz="1200" b="0" i="0" u="none" strike="noStrike" kern="1200" dirty="0" err="1">
                <a:solidFill>
                  <a:schemeClr val="tx1"/>
                </a:solidFill>
                <a:effectLst/>
                <a:latin typeface="+mn-lt"/>
                <a:ea typeface="+mn-ea"/>
                <a:cs typeface="+mn-cs"/>
              </a:rPr>
              <a:t>Emdin</a:t>
            </a:r>
            <a:r>
              <a:rPr lang="en-US" sz="1200" b="0" i="0" u="none" strike="noStrike" kern="1200" dirty="0">
                <a:solidFill>
                  <a:schemeClr val="tx1"/>
                </a:solidFill>
                <a:effectLst/>
                <a:latin typeface="+mn-lt"/>
                <a:ea typeface="+mn-ea"/>
                <a:cs typeface="+mn-cs"/>
              </a:rPr>
              <a:t> delivers a passionate, energetic call to faculty to reimagine their teaching as an act of empowering each student in the room. I distinctly remember him pulling his cell phone out of his pocket, holding it above his head, and asking, “When our students have the sum total of human knowledge in their hands, </a:t>
            </a:r>
            <a:r>
              <a:rPr lang="en-US" sz="1200" b="0" i="1" u="none" strike="noStrike" kern="1200" dirty="0">
                <a:solidFill>
                  <a:schemeClr val="tx1"/>
                </a:solidFill>
                <a:effectLst/>
                <a:latin typeface="+mn-lt"/>
                <a:ea typeface="+mn-ea"/>
                <a:cs typeface="+mn-cs"/>
              </a:rPr>
              <a:t>what do they need us for</a:t>
            </a:r>
            <a:r>
              <a:rPr lang="en-US" sz="1200" b="0" i="0" u="none" strike="noStrike" kern="1200" dirty="0">
                <a:solidFill>
                  <a:schemeClr val="tx1"/>
                </a:solidFill>
                <a:effectLst/>
                <a:latin typeface="+mn-lt"/>
                <a:ea typeface="+mn-ea"/>
                <a:cs typeface="+mn-cs"/>
              </a:rPr>
              <a:t>?”</a:t>
            </a:r>
            <a:endParaRPr lang="en-US" dirty="0"/>
          </a:p>
          <a:p>
            <a:endParaRPr lang="en-US" dirty="0"/>
          </a:p>
          <a:p>
            <a:r>
              <a:rPr lang="en-US" dirty="0"/>
              <a:t>Royalty-free photo downloaded from </a:t>
            </a:r>
            <a:r>
              <a:rPr lang="en-US" dirty="0">
                <a:hlinkClick r:id="rId3"/>
              </a:rPr>
              <a:t>https://www.pikrepo.com/fnsiy/person-holding-white-android-smartphone</a:t>
            </a:r>
            <a:r>
              <a:rPr lang="en-US" dirty="0"/>
              <a:t>, accessed 12 May 2020.</a:t>
            </a:r>
          </a:p>
        </p:txBody>
      </p:sp>
      <p:sp>
        <p:nvSpPr>
          <p:cNvPr id="4" name="Slide Number Placeholder 3"/>
          <p:cNvSpPr>
            <a:spLocks noGrp="1"/>
          </p:cNvSpPr>
          <p:nvPr>
            <p:ph type="sldNum" sz="quarter" idx="5"/>
          </p:nvPr>
        </p:nvSpPr>
        <p:spPr/>
        <p:txBody>
          <a:bodyPr/>
          <a:lstStyle/>
          <a:p>
            <a:fld id="{47CC7DBA-AB27-AD4D-84C5-9771C56A1BA9}" type="slidenum">
              <a:rPr lang="en-US" smtClean="0"/>
              <a:t>15</a:t>
            </a:fld>
            <a:endParaRPr lang="en-US"/>
          </a:p>
        </p:txBody>
      </p:sp>
    </p:spTree>
    <p:extLst>
      <p:ext uri="{BB962C8B-B14F-4D97-AF65-F5344CB8AC3E}">
        <p14:creationId xmlns:p14="http://schemas.microsoft.com/office/powerpoint/2010/main" val="508926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 on this question.</a:t>
            </a:r>
          </a:p>
          <a:p>
            <a:r>
              <a:rPr lang="en-US" dirty="0"/>
              <a:t>No, seriously, do it right now, before you move forward.</a:t>
            </a:r>
          </a:p>
          <a:p>
            <a:endParaRPr lang="en-US" dirty="0"/>
          </a:p>
          <a:p>
            <a:r>
              <a:rPr lang="en-US" dirty="0"/>
              <a:t>What was it that made them so effective? That you still remember? That made you think, maybe, you wanted to do this as a career, too?</a:t>
            </a:r>
          </a:p>
        </p:txBody>
      </p:sp>
      <p:sp>
        <p:nvSpPr>
          <p:cNvPr id="4" name="Slide Number Placeholder 3"/>
          <p:cNvSpPr>
            <a:spLocks noGrp="1"/>
          </p:cNvSpPr>
          <p:nvPr>
            <p:ph type="sldNum" sz="quarter" idx="5"/>
          </p:nvPr>
        </p:nvSpPr>
        <p:spPr/>
        <p:txBody>
          <a:bodyPr/>
          <a:lstStyle/>
          <a:p>
            <a:fld id="{47CC7DBA-AB27-AD4D-84C5-9771C56A1BA9}" type="slidenum">
              <a:rPr lang="en-US" smtClean="0"/>
              <a:t>16</a:t>
            </a:fld>
            <a:endParaRPr lang="en-US"/>
          </a:p>
        </p:txBody>
      </p:sp>
    </p:spTree>
    <p:extLst>
      <p:ext uri="{BB962C8B-B14F-4D97-AF65-F5344CB8AC3E}">
        <p14:creationId xmlns:p14="http://schemas.microsoft.com/office/powerpoint/2010/main" val="3381550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the hallmark of a great teacher was someone who could see something in me that I hadn’t seen myself.</a:t>
            </a:r>
          </a:p>
          <a:p>
            <a:r>
              <a:rPr lang="en-US" dirty="0"/>
              <a:t>And they told me.</a:t>
            </a:r>
          </a:p>
          <a:p>
            <a:endParaRPr lang="en-US" dirty="0"/>
          </a:p>
          <a:p>
            <a:r>
              <a:rPr lang="en-US" sz="1200" b="0" i="0" u="none" strike="noStrike" kern="1200" dirty="0">
                <a:solidFill>
                  <a:schemeClr val="tx1"/>
                </a:solidFill>
                <a:effectLst/>
                <a:latin typeface="+mn-lt"/>
                <a:ea typeface="+mn-ea"/>
                <a:cs typeface="+mn-cs"/>
              </a:rPr>
              <a:t>In almost every class I’ve ever taken, I’ve learned quite a lot, sometimes with ease, other times with a great deal of effort. But the teachers and moments that have stayed with me have done so because they drew out my best through encouragement, compassion, and faith in my abilities. </a:t>
            </a:r>
            <a:endParaRPr lang="en-US" dirty="0"/>
          </a:p>
          <a:p>
            <a:endParaRPr lang="en-US" dirty="0"/>
          </a:p>
          <a:p>
            <a:r>
              <a:rPr lang="en-US" dirty="0"/>
              <a:t>Royalty-free image downloaded from </a:t>
            </a:r>
            <a:r>
              <a:rPr lang="en-US" dirty="0">
                <a:hlinkClick r:id="rId3"/>
              </a:rPr>
              <a:t>https://www.pikrepo.com/fmrql/woman-in-brown-coat-sitting-beside-man-in-brown-coat</a:t>
            </a:r>
            <a:r>
              <a:rPr lang="en-US" dirty="0"/>
              <a:t>, accessed 12 May 2020.</a:t>
            </a:r>
          </a:p>
        </p:txBody>
      </p:sp>
      <p:sp>
        <p:nvSpPr>
          <p:cNvPr id="4" name="Slide Number Placeholder 3"/>
          <p:cNvSpPr>
            <a:spLocks noGrp="1"/>
          </p:cNvSpPr>
          <p:nvPr>
            <p:ph type="sldNum" sz="quarter" idx="5"/>
          </p:nvPr>
        </p:nvSpPr>
        <p:spPr/>
        <p:txBody>
          <a:bodyPr/>
          <a:lstStyle/>
          <a:p>
            <a:fld id="{47CC7DBA-AB27-AD4D-84C5-9771C56A1BA9}" type="slidenum">
              <a:rPr lang="en-US" smtClean="0"/>
              <a:t>17</a:t>
            </a:fld>
            <a:endParaRPr lang="en-US"/>
          </a:p>
        </p:txBody>
      </p:sp>
    </p:spTree>
    <p:extLst>
      <p:ext uri="{BB962C8B-B14F-4D97-AF65-F5344CB8AC3E}">
        <p14:creationId xmlns:p14="http://schemas.microsoft.com/office/powerpoint/2010/main" val="416847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wrestling with this question for two years. I’ve ultimately come to believe that our role, as higher-education faculty, is to:</a:t>
            </a:r>
          </a:p>
          <a:p>
            <a:endParaRPr lang="en-US" dirty="0"/>
          </a:p>
          <a:p>
            <a:pPr marL="171450" indent="-171450">
              <a:buFont typeface="Arial" panose="020B0604020202020204" pitchFamily="34" charset="0"/>
              <a:buChar char="•"/>
            </a:pPr>
            <a:r>
              <a:rPr lang="en-US" dirty="0"/>
              <a:t>Inspire our students with our enthusiasm for our subjects, </a:t>
            </a:r>
          </a:p>
          <a:p>
            <a:pPr marL="171450" indent="-171450">
              <a:buFont typeface="Arial" panose="020B0604020202020204" pitchFamily="34" charset="0"/>
              <a:buChar char="•"/>
            </a:pPr>
            <a:r>
              <a:rPr lang="en-US" dirty="0"/>
              <a:t>Structure the material so they can build more expertise and familiarity, and</a:t>
            </a:r>
          </a:p>
          <a:p>
            <a:pPr marL="171450" indent="-171450">
              <a:buFont typeface="Arial" panose="020B0604020202020204" pitchFamily="34" charset="0"/>
              <a:buChar char="•"/>
            </a:pPr>
            <a:r>
              <a:rPr lang="en-US" dirty="0"/>
              <a:t>Coach them to achieve the goals they have set for themselves.</a:t>
            </a:r>
          </a:p>
          <a:p>
            <a:endParaRPr lang="en-US" dirty="0"/>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18</a:t>
            </a:fld>
            <a:endParaRPr lang="en-US"/>
          </a:p>
        </p:txBody>
      </p:sp>
    </p:spTree>
    <p:extLst>
      <p:ext uri="{BB962C8B-B14F-4D97-AF65-F5344CB8AC3E}">
        <p14:creationId xmlns:p14="http://schemas.microsoft.com/office/powerpoint/2010/main" val="899980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importantly, though, we are modeling for students the traits we want to see more of in the world. Higher education is a place where our students can learn how to cultivate knowledge. To seek understanding. To get excited about learning. </a:t>
            </a:r>
          </a:p>
          <a:p>
            <a:endParaRPr lang="en-US" dirty="0"/>
          </a:p>
          <a:p>
            <a:r>
              <a:rPr lang="en-US" dirty="0"/>
              <a:t>We model for our students things like:</a:t>
            </a:r>
          </a:p>
          <a:p>
            <a:endParaRPr lang="en-US" dirty="0"/>
          </a:p>
          <a:p>
            <a:pPr marL="171450" indent="-171450">
              <a:buFont typeface="Arial" panose="020B0604020202020204" pitchFamily="34" charset="0"/>
              <a:buChar char="•"/>
            </a:pPr>
            <a:r>
              <a:rPr lang="en-US" dirty="0"/>
              <a:t>CURIOSITY – when was the last time you shared with your students what unanswered questions or puzzles you’re mulling over?</a:t>
            </a:r>
          </a:p>
          <a:p>
            <a:pPr marL="171450" indent="-171450">
              <a:buFont typeface="Arial" panose="020B0604020202020204" pitchFamily="34" charset="0"/>
              <a:buChar char="•"/>
            </a:pPr>
            <a:r>
              <a:rPr lang="en-US" dirty="0"/>
              <a:t>VULNERABILITY / HUMANITY – when we show our students that we are human, we give them permission to do the same. How did you communicate your vulnerability during covid-19?</a:t>
            </a:r>
          </a:p>
          <a:p>
            <a:pPr marL="171450" indent="-171450">
              <a:buFont typeface="Arial" panose="020B0604020202020204" pitchFamily="34" charset="0"/>
              <a:buChar char="•"/>
            </a:pPr>
            <a:r>
              <a:rPr lang="en-US" dirty="0"/>
              <a:t>IMPERFECTION – if we got everything right, 100%, on the first try, education would be pointless. True learning happens when we fail, evaluate what happened / what went wrong, and try again. How are you showing your students your own imperfections?</a:t>
            </a:r>
          </a:p>
          <a:p>
            <a:pPr marL="171450" indent="-171450">
              <a:buFont typeface="Arial" panose="020B0604020202020204" pitchFamily="34" charset="0"/>
              <a:buChar char="•"/>
            </a:pPr>
            <a:r>
              <a:rPr lang="en-US" dirty="0"/>
              <a:t>COMPASSION – think about the quote from earlier: if your students think you don’t care about them, they will not be motivated to learn from you.</a:t>
            </a:r>
          </a:p>
        </p:txBody>
      </p:sp>
      <p:sp>
        <p:nvSpPr>
          <p:cNvPr id="4" name="Slide Number Placeholder 3"/>
          <p:cNvSpPr>
            <a:spLocks noGrp="1"/>
          </p:cNvSpPr>
          <p:nvPr>
            <p:ph type="sldNum" sz="quarter" idx="5"/>
          </p:nvPr>
        </p:nvSpPr>
        <p:spPr/>
        <p:txBody>
          <a:bodyPr/>
          <a:lstStyle/>
          <a:p>
            <a:fld id="{47CC7DBA-AB27-AD4D-84C5-9771C56A1BA9}" type="slidenum">
              <a:rPr lang="en-US" smtClean="0"/>
              <a:t>19</a:t>
            </a:fld>
            <a:endParaRPr lang="en-US"/>
          </a:p>
        </p:txBody>
      </p:sp>
    </p:spTree>
    <p:extLst>
      <p:ext uri="{BB962C8B-B14F-4D97-AF65-F5344CB8AC3E}">
        <p14:creationId xmlns:p14="http://schemas.microsoft.com/office/powerpoint/2010/main" val="300973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tool this image on the last day of classes in May 2019. The flower is one my students gave me at the end of the semester. I always feel bittersweet at the end of a semester.</a:t>
            </a:r>
          </a:p>
        </p:txBody>
      </p:sp>
      <p:sp>
        <p:nvSpPr>
          <p:cNvPr id="4" name="Slide Number Placeholder 3"/>
          <p:cNvSpPr>
            <a:spLocks noGrp="1"/>
          </p:cNvSpPr>
          <p:nvPr>
            <p:ph type="sldNum" sz="quarter" idx="5"/>
          </p:nvPr>
        </p:nvSpPr>
        <p:spPr/>
        <p:txBody>
          <a:bodyPr/>
          <a:lstStyle/>
          <a:p>
            <a:fld id="{47CC7DBA-AB27-AD4D-84C5-9771C56A1BA9}" type="slidenum">
              <a:rPr lang="en-US" smtClean="0"/>
              <a:t>2</a:t>
            </a:fld>
            <a:endParaRPr lang="en-US"/>
          </a:p>
        </p:txBody>
      </p:sp>
    </p:spTree>
    <p:extLst>
      <p:ext uri="{BB962C8B-B14F-4D97-AF65-F5344CB8AC3E}">
        <p14:creationId xmlns:p14="http://schemas.microsoft.com/office/powerpoint/2010/main" val="2745160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Humans </a:t>
            </a:r>
            <a:r>
              <a:rPr lang="en-US" sz="1200" b="0" i="1" u="none" strike="noStrike" kern="1200" dirty="0">
                <a:solidFill>
                  <a:schemeClr val="tx1"/>
                </a:solidFill>
                <a:effectLst/>
                <a:latin typeface="+mn-lt"/>
                <a:ea typeface="+mn-ea"/>
                <a:cs typeface="+mn-cs"/>
              </a:rPr>
              <a:t>absolutely love</a:t>
            </a:r>
            <a:r>
              <a:rPr lang="en-US" sz="1200" b="0" i="0" u="none" strike="noStrike" kern="1200" dirty="0">
                <a:solidFill>
                  <a:schemeClr val="tx1"/>
                </a:solidFill>
                <a:effectLst/>
                <a:latin typeface="+mn-lt"/>
                <a:ea typeface="+mn-ea"/>
                <a:cs typeface="+mn-cs"/>
              </a:rPr>
              <a:t> to form groups. Social media has been as explosively popular as it is because it feeds into this most primal of our instincts, to surround ourselves with others and to figure out how we fit in with them.</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Erich Fromm, a political theorist who was motivated to understand how presumably good people could be persuaded to do heinous things during World War II. His book, </a:t>
            </a:r>
            <a:r>
              <a:rPr lang="en-US" sz="1200" b="0" i="1" u="none" strike="noStrike" kern="1200" dirty="0">
                <a:solidFill>
                  <a:schemeClr val="tx1"/>
                </a:solidFill>
                <a:effectLst/>
                <a:latin typeface="+mn-lt"/>
                <a:ea typeface="+mn-ea"/>
                <a:cs typeface="+mn-cs"/>
              </a:rPr>
              <a:t>Escape From Freedom</a:t>
            </a:r>
            <a:r>
              <a:rPr lang="en-US" sz="1200" b="0" i="0" u="none" strike="noStrike" kern="1200" dirty="0">
                <a:solidFill>
                  <a:schemeClr val="tx1"/>
                </a:solidFill>
                <a:effectLst/>
                <a:latin typeface="+mn-lt"/>
                <a:ea typeface="+mn-ea"/>
                <a:cs typeface="+mn-cs"/>
              </a:rPr>
              <a:t>, advances a radical theory: We abhor freedom, because it doesn’t give us cues about whether we belong. Give a group of people freedom, Fromm says, and it won’t take long before that group has found a leader to follow. People give up freedom willingly and eagerly, he writes, because we have a deeply ingrained need to know that others around us accept and love us. Total freedom means total independence, which the human race has specifically evolved </a:t>
            </a:r>
            <a:r>
              <a:rPr lang="en-US" sz="1200" b="0" i="1" u="none" strike="noStrike" kern="1200" dirty="0">
                <a:solidFill>
                  <a:schemeClr val="tx1"/>
                </a:solidFill>
                <a:effectLst/>
                <a:latin typeface="+mn-lt"/>
                <a:ea typeface="+mn-ea"/>
                <a:cs typeface="+mn-cs"/>
              </a:rPr>
              <a:t>not </a:t>
            </a:r>
            <a:r>
              <a:rPr lang="en-US" sz="1200" b="0" i="0" u="none" strike="noStrike" kern="1200" dirty="0">
                <a:solidFill>
                  <a:schemeClr val="tx1"/>
                </a:solidFill>
                <a:effectLst/>
                <a:latin typeface="+mn-lt"/>
                <a:ea typeface="+mn-ea"/>
                <a:cs typeface="+mn-cs"/>
              </a:rPr>
              <a:t>to value.</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20</a:t>
            </a:fld>
            <a:endParaRPr lang="en-US"/>
          </a:p>
        </p:txBody>
      </p:sp>
    </p:spTree>
    <p:extLst>
      <p:ext uri="{BB962C8B-B14F-4D97-AF65-F5344CB8AC3E}">
        <p14:creationId xmlns:p14="http://schemas.microsoft.com/office/powerpoint/2010/main" val="841187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second you put two or more people near one another, something largely invisible begins to happen. We don’t always have language to describe it, but we’ve all experienced the way that emotions, thoughts, and cultures are transmitted through the ether, even when nobody is speaking.</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isn’t just something that the highly intuitive or especially attuned among us can sense; we can </a:t>
            </a:r>
            <a:r>
              <a:rPr lang="en-US" sz="1200" b="0" i="1" u="none" strike="noStrike" kern="1200" dirty="0">
                <a:solidFill>
                  <a:schemeClr val="tx1"/>
                </a:solidFill>
                <a:effectLst/>
                <a:latin typeface="+mn-lt"/>
                <a:ea typeface="+mn-ea"/>
                <a:cs typeface="+mn-cs"/>
              </a:rPr>
              <a:t>all</a:t>
            </a:r>
            <a:r>
              <a:rPr lang="en-US" sz="1200" b="0" i="0" u="none" strike="noStrike" kern="1200" dirty="0">
                <a:solidFill>
                  <a:schemeClr val="tx1"/>
                </a:solidFill>
                <a:effectLst/>
                <a:latin typeface="+mn-lt"/>
                <a:ea typeface="+mn-ea"/>
                <a:cs typeface="+mn-cs"/>
              </a:rPr>
              <a:t> find ourselves ‘catching’ the emotions of those around us. The book </a:t>
            </a:r>
            <a:r>
              <a:rPr lang="en-US" sz="1200" b="0" i="1" u="none" strike="noStrike" kern="1200" dirty="0">
                <a:solidFill>
                  <a:schemeClr val="tx1"/>
                </a:solidFill>
                <a:effectLst/>
                <a:latin typeface="+mn-lt"/>
                <a:ea typeface="+mn-ea"/>
                <a:cs typeface="+mn-cs"/>
              </a:rPr>
              <a:t>Connected</a:t>
            </a:r>
            <a:r>
              <a:rPr lang="en-US" sz="1200" b="0" i="0" u="none" strike="noStrike" kern="1200" dirty="0">
                <a:solidFill>
                  <a:schemeClr val="tx1"/>
                </a:solidFill>
                <a:effectLst/>
                <a:latin typeface="+mn-lt"/>
                <a:ea typeface="+mn-ea"/>
                <a:cs typeface="+mn-cs"/>
              </a:rPr>
              <a:t> looks at a vast array of research studies that demonstrate just how connected we are to others, largely by forces out of our consciousness.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Royalty-free image downloaded from </a:t>
            </a:r>
            <a:r>
              <a:rPr lang="en-US" dirty="0">
                <a:hlinkClick r:id="rId3"/>
              </a:rPr>
              <a:t>https://www.pikrepo.com/fgylh/photo-of-class</a:t>
            </a:r>
            <a:r>
              <a:rPr lang="en-US" dirty="0"/>
              <a:t>, accessed 12 May 2020.</a:t>
            </a:r>
          </a:p>
        </p:txBody>
      </p:sp>
      <p:sp>
        <p:nvSpPr>
          <p:cNvPr id="4" name="Slide Number Placeholder 3"/>
          <p:cNvSpPr>
            <a:spLocks noGrp="1"/>
          </p:cNvSpPr>
          <p:nvPr>
            <p:ph type="sldNum" sz="quarter" idx="5"/>
          </p:nvPr>
        </p:nvSpPr>
        <p:spPr/>
        <p:txBody>
          <a:bodyPr/>
          <a:lstStyle/>
          <a:p>
            <a:fld id="{47CC7DBA-AB27-AD4D-84C5-9771C56A1BA9}" type="slidenum">
              <a:rPr lang="en-US" smtClean="0"/>
              <a:t>21</a:t>
            </a:fld>
            <a:endParaRPr lang="en-US"/>
          </a:p>
        </p:txBody>
      </p:sp>
    </p:spTree>
    <p:extLst>
      <p:ext uri="{BB962C8B-B14F-4D97-AF65-F5344CB8AC3E}">
        <p14:creationId xmlns:p14="http://schemas.microsoft.com/office/powerpoint/2010/main" val="1023417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For most students, it was probably at least a handful of the following concerns:</a:t>
            </a:r>
          </a:p>
          <a:p>
            <a:pPr rtl="0"/>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Am I in the right place? (right classroom/right class)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Do I belong here?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Is everyone else smarter than me?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How long will it take them to realize I’m not smart enough to be here?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Why does everyone else seem so much more confident than I feel?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the teacher be a jerk?</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the teacher like me?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 be successful in this class?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the workload be manageable?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I have time to do all the work?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Am I smart enough to do all the work?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 afford to be here?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my kid/mom/dad/grandparent/pet get sick this semester?</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my boss work around my school schedule?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How many hours of sleep do I </a:t>
            </a:r>
            <a:r>
              <a:rPr lang="en-US" sz="1200" b="0" i="1" u="none" strike="noStrike" kern="1200" dirty="0">
                <a:solidFill>
                  <a:schemeClr val="tx1"/>
                </a:solidFill>
                <a:effectLst/>
                <a:latin typeface="+mn-lt"/>
                <a:ea typeface="+mn-ea"/>
                <a:cs typeface="+mn-cs"/>
              </a:rPr>
              <a:t>really</a:t>
            </a:r>
            <a:r>
              <a:rPr lang="en-US" sz="1200" b="0" i="0" u="none" strike="noStrike" kern="1200" dirty="0">
                <a:solidFill>
                  <a:schemeClr val="tx1"/>
                </a:solidFill>
                <a:effectLst/>
                <a:latin typeface="+mn-lt"/>
                <a:ea typeface="+mn-ea"/>
                <a:cs typeface="+mn-cs"/>
              </a:rPr>
              <a:t> need every night?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Am I a fraud?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these other students like me?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Do I stand out?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Am I wearing the right clothes?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I fail at college?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Is this really going to help me get a better job?</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Have I made a horrible mistake?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my car break down before the next class?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Will I have enough money to buy food this week?</a:t>
            </a:r>
          </a:p>
          <a:p>
            <a:endParaRPr lang="en-US" dirty="0"/>
          </a:p>
          <a:p>
            <a:r>
              <a:rPr lang="en-US" dirty="0"/>
              <a:t>Royalty-free image downloaded from </a:t>
            </a:r>
            <a:r>
              <a:rPr lang="en-US" dirty="0">
                <a:hlinkClick r:id="rId3"/>
              </a:rPr>
              <a:t>https://www.pikrepo.com/fbhsn/woman-in-purple-tank-top-holding-green-book-beside-woman-in-white-button-up-shirt</a:t>
            </a:r>
            <a:r>
              <a:rPr lang="en-US" dirty="0"/>
              <a:t>, accessed 12 May 2020.</a:t>
            </a:r>
          </a:p>
        </p:txBody>
      </p:sp>
      <p:sp>
        <p:nvSpPr>
          <p:cNvPr id="4" name="Slide Number Placeholder 3"/>
          <p:cNvSpPr>
            <a:spLocks noGrp="1"/>
          </p:cNvSpPr>
          <p:nvPr>
            <p:ph type="sldNum" sz="quarter" idx="5"/>
          </p:nvPr>
        </p:nvSpPr>
        <p:spPr/>
        <p:txBody>
          <a:bodyPr/>
          <a:lstStyle/>
          <a:p>
            <a:fld id="{47CC7DBA-AB27-AD4D-84C5-9771C56A1BA9}" type="slidenum">
              <a:rPr lang="en-US" smtClean="0"/>
              <a:t>22</a:t>
            </a:fld>
            <a:endParaRPr lang="en-US"/>
          </a:p>
        </p:txBody>
      </p:sp>
    </p:spTree>
    <p:extLst>
      <p:ext uri="{BB962C8B-B14F-4D97-AF65-F5344CB8AC3E}">
        <p14:creationId xmlns:p14="http://schemas.microsoft.com/office/powerpoint/2010/main" val="1713053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UVA’s Motivate Lab has been working in partnership with several TN community colleges over the last 2-3 years, implementing interventions to try to boost one or more of these elements… especially in math.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Take a minute or two to reflect on these and think: What can you do to boost your students’ motivation by talking about each of these things?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 Can you offer students low-stakes opportunities to redo work? (I have a “Redo, Please” form that I include in my syllabus.)</a:t>
            </a:r>
          </a:p>
          <a:p>
            <a:r>
              <a:rPr lang="en-US" sz="1200" b="0" i="0" u="none" strike="noStrike" kern="1200" dirty="0">
                <a:solidFill>
                  <a:schemeClr val="tx1"/>
                </a:solidFill>
                <a:effectLst/>
                <a:latin typeface="+mn-lt"/>
                <a:ea typeface="+mn-ea"/>
                <a:cs typeface="+mn-cs"/>
              </a:rPr>
              <a:t>P: Can you design assignments (and TILT those assignments, as much as possible/feasible) to boost the clarity of their relevance?</a:t>
            </a:r>
          </a:p>
          <a:p>
            <a:r>
              <a:rPr lang="en-US" sz="1200" b="0" i="0" u="none" strike="noStrike" kern="1200" dirty="0">
                <a:solidFill>
                  <a:schemeClr val="tx1"/>
                </a:solidFill>
                <a:effectLst/>
                <a:latin typeface="+mn-lt"/>
                <a:ea typeface="+mn-ea"/>
                <a:cs typeface="+mn-cs"/>
              </a:rPr>
              <a:t>S: How do you create a culture of caring and inclusion? How do you let students know that you respect them? Care about them? (No matter what the quality of their work?)</a:t>
            </a:r>
          </a:p>
        </p:txBody>
      </p:sp>
      <p:sp>
        <p:nvSpPr>
          <p:cNvPr id="4" name="Slide Number Placeholder 3"/>
          <p:cNvSpPr>
            <a:spLocks noGrp="1"/>
          </p:cNvSpPr>
          <p:nvPr>
            <p:ph type="sldNum" sz="quarter" idx="5"/>
          </p:nvPr>
        </p:nvSpPr>
        <p:spPr/>
        <p:txBody>
          <a:bodyPr/>
          <a:lstStyle/>
          <a:p>
            <a:fld id="{47CC7DBA-AB27-AD4D-84C5-9771C56A1BA9}" type="slidenum">
              <a:rPr lang="en-US" smtClean="0"/>
              <a:t>23</a:t>
            </a:fld>
            <a:endParaRPr lang="en-US"/>
          </a:p>
        </p:txBody>
      </p:sp>
    </p:spTree>
    <p:extLst>
      <p:ext uri="{BB962C8B-B14F-4D97-AF65-F5344CB8AC3E}">
        <p14:creationId xmlns:p14="http://schemas.microsoft.com/office/powerpoint/2010/main" val="3090291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G: Growth mindset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Every syllabus, every class – I offer students the opportunity to submit a “Redo, please” form to request to resubmit work. The full form will be available as a handout… please adapt to your purposes. The goal here is to model a growth mindset.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I know you’ll ask: </a:t>
            </a:r>
            <a:r>
              <a:rPr lang="en-US" sz="1200" b="0" i="1" u="none" strike="noStrike" kern="1200" dirty="0">
                <a:solidFill>
                  <a:schemeClr val="tx1"/>
                </a:solidFill>
                <a:effectLst/>
                <a:latin typeface="+mn-lt"/>
                <a:ea typeface="+mn-ea"/>
                <a:cs typeface="+mn-cs"/>
              </a:rPr>
              <a:t>Do I get inundated with second and third attempts? </a:t>
            </a: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 Rarely, in fact. But when I do, it almost always has paid off—both in terms of the grade and in terms of the learning.</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24</a:t>
            </a:fld>
            <a:endParaRPr lang="en-US"/>
          </a:p>
        </p:txBody>
      </p:sp>
    </p:spTree>
    <p:extLst>
      <p:ext uri="{BB962C8B-B14F-4D97-AF65-F5344CB8AC3E}">
        <p14:creationId xmlns:p14="http://schemas.microsoft.com/office/powerpoint/2010/main" val="245807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P: Purpose and Relevance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Here’s an example of an assignment from my “visually easier” syllabus. A few things I’ve included in all assignments in the syllabus: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“Why are we doing this?” I explain the role this assignment plays in their learning.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Formatting requirements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Institutional Student Learning Outcomes (ISLOs) that this assignment touches 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Also note that I ask students to submit papers without names attached. I’ve enabled anonymous grading, and I explicitly tell them I don’t want to know whose work I’m evaluating. When I leave feedback, I’ll often say something like, “I’m not sure whose paper this is, but I want to commend your use of …”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To the extent possible, I’d prefer my relationship with each student be wholly independent of the grades I record for their work.</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Notice that language, by the way. My grad school advisor once said, “I don’t </a:t>
            </a:r>
            <a:r>
              <a:rPr lang="en-US" sz="1200" b="0" i="1" u="none" strike="noStrike" kern="1200" dirty="0">
                <a:solidFill>
                  <a:schemeClr val="tx1"/>
                </a:solidFill>
                <a:effectLst/>
                <a:latin typeface="+mn-lt"/>
                <a:ea typeface="+mn-ea"/>
                <a:cs typeface="+mn-cs"/>
              </a:rPr>
              <a:t>give</a:t>
            </a:r>
            <a:r>
              <a:rPr lang="en-US" sz="1200" b="0" i="0" u="none" strike="noStrike" kern="1200" dirty="0">
                <a:solidFill>
                  <a:schemeClr val="tx1"/>
                </a:solidFill>
                <a:effectLst/>
                <a:latin typeface="+mn-lt"/>
                <a:ea typeface="+mn-ea"/>
                <a:cs typeface="+mn-cs"/>
              </a:rPr>
              <a:t> grades, I </a:t>
            </a:r>
            <a:r>
              <a:rPr lang="en-US" sz="1200" b="0" i="1" u="none" strike="noStrike" kern="1200" dirty="0">
                <a:solidFill>
                  <a:schemeClr val="tx1"/>
                </a:solidFill>
                <a:effectLst/>
                <a:latin typeface="+mn-lt"/>
                <a:ea typeface="+mn-ea"/>
                <a:cs typeface="+mn-cs"/>
              </a:rPr>
              <a:t>record</a:t>
            </a:r>
            <a:r>
              <a:rPr lang="en-US" sz="1200" b="0" i="0" u="none" strike="noStrike" kern="1200" dirty="0">
                <a:solidFill>
                  <a:schemeClr val="tx1"/>
                </a:solidFill>
                <a:effectLst/>
                <a:latin typeface="+mn-lt"/>
                <a:ea typeface="+mn-ea"/>
                <a:cs typeface="+mn-cs"/>
              </a:rPr>
              <a:t> them.” I LOVE THAT.</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25</a:t>
            </a:fld>
            <a:endParaRPr lang="en-US"/>
          </a:p>
        </p:txBody>
      </p:sp>
    </p:spTree>
    <p:extLst>
      <p:ext uri="{BB962C8B-B14F-4D97-AF65-F5344CB8AC3E}">
        <p14:creationId xmlns:p14="http://schemas.microsoft.com/office/powerpoint/2010/main" val="898147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S: Social belonging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post this message in my course’s LMS shell each semester, to let students know that failure is normal. (This is just an excerpt; the full message is in a handout.)</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26</a:t>
            </a:fld>
            <a:endParaRPr lang="en-US"/>
          </a:p>
        </p:txBody>
      </p:sp>
    </p:spTree>
    <p:extLst>
      <p:ext uri="{BB962C8B-B14F-4D97-AF65-F5344CB8AC3E}">
        <p14:creationId xmlns:p14="http://schemas.microsoft.com/office/powerpoint/2010/main" val="3741345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Take a few minutes, reflect, then fill in the blanks of this sentence.</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27</a:t>
            </a:fld>
            <a:endParaRPr lang="en-US"/>
          </a:p>
        </p:txBody>
      </p:sp>
    </p:spTree>
    <p:extLst>
      <p:ext uri="{BB962C8B-B14F-4D97-AF65-F5344CB8AC3E}">
        <p14:creationId xmlns:p14="http://schemas.microsoft.com/office/powerpoint/2010/main" val="3173196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reflect on this question. </a:t>
            </a:r>
          </a:p>
          <a:p>
            <a:endParaRPr lang="en-US" dirty="0"/>
          </a:p>
          <a:p>
            <a:r>
              <a:rPr lang="en-US" dirty="0"/>
              <a:t>And if the answer is no – as I suspect it is – how could you rethink your syllabus, your course schedule, your assignments, and your approach to the class to make this goal more transparent – to you, AND to the students?</a:t>
            </a:r>
          </a:p>
        </p:txBody>
      </p:sp>
      <p:sp>
        <p:nvSpPr>
          <p:cNvPr id="4" name="Slide Number Placeholder 3"/>
          <p:cNvSpPr>
            <a:spLocks noGrp="1"/>
          </p:cNvSpPr>
          <p:nvPr>
            <p:ph type="sldNum" sz="quarter" idx="5"/>
          </p:nvPr>
        </p:nvSpPr>
        <p:spPr/>
        <p:txBody>
          <a:bodyPr/>
          <a:lstStyle/>
          <a:p>
            <a:fld id="{47CC7DBA-AB27-AD4D-84C5-9771C56A1BA9}" type="slidenum">
              <a:rPr lang="en-US" smtClean="0"/>
              <a:t>28</a:t>
            </a:fld>
            <a:endParaRPr lang="en-US"/>
          </a:p>
        </p:txBody>
      </p:sp>
    </p:spTree>
    <p:extLst>
      <p:ext uri="{BB962C8B-B14F-4D97-AF65-F5344CB8AC3E}">
        <p14:creationId xmlns:p14="http://schemas.microsoft.com/office/powerpoint/2010/main" val="512000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have a hard time imagining a more revolutionary task than assembling a group of people together to learn something new. What is more subversive than casting aside ignorance in favor of illumination?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But here’s the thing: LEARNING happens everywhere. Just because you don’t follow a 15-chapter, 15-week plan exactly the same way, semester after semester, doesn’t mean you have failed. Indeed, I would argue that the very best college classes are flashes in the pan; they seize the current moment in time and are attuned to what’s happening outside the classroom, in the students’ lives, and where the students’ (and faculty member’s) curiosities are leading.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If we can shift our mindset from “covering” a set of chapters to </a:t>
            </a:r>
            <a:r>
              <a:rPr lang="en-US" sz="1200" b="0" i="1" u="none" strike="noStrike" kern="1200" dirty="0">
                <a:solidFill>
                  <a:schemeClr val="tx1"/>
                </a:solidFill>
                <a:effectLst/>
                <a:latin typeface="+mn-lt"/>
                <a:ea typeface="+mn-ea"/>
                <a:cs typeface="+mn-cs"/>
              </a:rPr>
              <a:t>teaching </a:t>
            </a:r>
            <a:r>
              <a:rPr lang="en-US" sz="1200" b="0" i="0" u="none" strike="noStrike" kern="1200" dirty="0">
                <a:solidFill>
                  <a:schemeClr val="tx1"/>
                </a:solidFill>
                <a:effectLst/>
                <a:latin typeface="+mn-lt"/>
                <a:ea typeface="+mn-ea"/>
                <a:cs typeface="+mn-cs"/>
              </a:rPr>
              <a:t>the human beings currently in our classrooms, we will create a cascade of downstream shifts:</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content of our course will never grow stale, because every group of students is different. Not all classes need the same material. This can vary by what interests your students, what’s happening in the world, or any number of other factors.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Consequently, every new semester represents a clean slate for us as instructors. Because every new class is its own unique constellation of personalities, curiosities, and needs, each new class is also an opportunity for us to discover new nooks and crannies of the class material. Once, a student asked me about the 3/5ths Compromise in the Constitution, “But </a:t>
            </a:r>
            <a:r>
              <a:rPr lang="en-US" sz="1200" b="0" i="1" u="none" strike="noStrike" kern="1200" dirty="0">
                <a:solidFill>
                  <a:schemeClr val="tx1"/>
                </a:solidFill>
                <a:effectLst/>
                <a:latin typeface="+mn-lt"/>
                <a:ea typeface="+mn-ea"/>
                <a:cs typeface="+mn-cs"/>
              </a:rPr>
              <a:t>why</a:t>
            </a:r>
            <a:r>
              <a:rPr lang="en-US" sz="1200" b="0" i="0" u="none" strike="noStrike" kern="1200" dirty="0">
                <a:solidFill>
                  <a:schemeClr val="tx1"/>
                </a:solidFill>
                <a:effectLst/>
                <a:latin typeface="+mn-lt"/>
                <a:ea typeface="+mn-ea"/>
                <a:cs typeface="+mn-cs"/>
              </a:rPr>
              <a:t> was the ratio three-fifths? Why not one-half? Two-thirds? Five-sevenths?” It was the sort of question that would be easy to dismiss as an irrelevant one or a stalling tactic; in truth, though, it was a </a:t>
            </a:r>
            <a:r>
              <a:rPr lang="en-US" sz="1200" b="0" i="1" u="none" strike="noStrike" kern="1200" dirty="0">
                <a:solidFill>
                  <a:schemeClr val="tx1"/>
                </a:solidFill>
                <a:effectLst/>
                <a:latin typeface="+mn-lt"/>
                <a:ea typeface="+mn-ea"/>
                <a:cs typeface="+mn-cs"/>
              </a:rPr>
              <a:t>great</a:t>
            </a:r>
            <a:r>
              <a:rPr lang="en-US" sz="1200" b="0" i="0" u="none" strike="noStrike" kern="1200" dirty="0">
                <a:solidFill>
                  <a:schemeClr val="tx1"/>
                </a:solidFill>
                <a:effectLst/>
                <a:latin typeface="+mn-lt"/>
                <a:ea typeface="+mn-ea"/>
                <a:cs typeface="+mn-cs"/>
              </a:rPr>
              <a:t> question, one that nobody had thought to ask me in 17 years! The next class period began with a quiet reading of a short article I’d found on exactly that topic, followed by a class discussion of its implications.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Encouraging students’ curiosity and engaging with trying to find the answers to their questions has many, many benefits—for the students’ sense of agency over their own learning, and for keeping the material fresh for us as faculty. If higher education seeks to create generations of lifelong learnings, I can think of no better way to do so than to customize the course material to their particular interests.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Perhaps most importantly, shifting the focus to our students palpably demonstrates that </a:t>
            </a:r>
            <a:r>
              <a:rPr lang="en-US" sz="1200" b="0" i="1" u="none" strike="noStrike" kern="1200" dirty="0">
                <a:solidFill>
                  <a:schemeClr val="tx1"/>
                </a:solidFill>
                <a:effectLst/>
                <a:latin typeface="+mn-lt"/>
                <a:ea typeface="+mn-ea"/>
                <a:cs typeface="+mn-cs"/>
              </a:rPr>
              <a:t>they are important</a:t>
            </a:r>
            <a:r>
              <a:rPr lang="en-US" sz="1200" b="0" i="0" u="none" strike="noStrike" kern="1200" dirty="0">
                <a:solidFill>
                  <a:schemeClr val="tx1"/>
                </a:solidFill>
                <a:effectLst/>
                <a:latin typeface="+mn-lt"/>
                <a:ea typeface="+mn-ea"/>
                <a:cs typeface="+mn-cs"/>
              </a:rPr>
              <a:t> co-creators of their educational experience. Particularly for those students who come to college convinced they either don’t belong or are imposters, giving them the opportunity to be involved in charting the semester’s course is an exceedingly potent signal that they are not just along for a ride, possibly to be left behind. Nope, they are critical to the course and to their colleagues, including us as faculty.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Royalty-free image downloaded from </a:t>
            </a:r>
            <a:r>
              <a:rPr lang="en-US" dirty="0">
                <a:hlinkClick r:id="rId3"/>
              </a:rPr>
              <a:t>https://www.pikrepo.com/fgdod/learning-signage-illustration</a:t>
            </a:r>
            <a:r>
              <a:rPr lang="en-US" sz="1200" b="0" i="0" u="none" strike="noStrike" kern="1200" dirty="0">
                <a:solidFill>
                  <a:schemeClr val="tx1"/>
                </a:solidFill>
                <a:effectLst/>
                <a:latin typeface="+mn-lt"/>
                <a:ea typeface="+mn-ea"/>
                <a:cs typeface="+mn-cs"/>
              </a:rPr>
              <a:t>, accessed 12 May 2020.</a:t>
            </a:r>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29</a:t>
            </a:fld>
            <a:endParaRPr lang="en-US"/>
          </a:p>
        </p:txBody>
      </p:sp>
    </p:spTree>
    <p:extLst>
      <p:ext uri="{BB962C8B-B14F-4D97-AF65-F5344CB8AC3E}">
        <p14:creationId xmlns:p14="http://schemas.microsoft.com/office/powerpoint/2010/main" val="358450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teach political science – a discipline that tries to understand how institutions (including norms) can create, </a:t>
            </a:r>
            <a:r>
              <a:rPr lang="en-US" i="1" dirty="0"/>
              <a:t>or impede</a:t>
            </a:r>
            <a:r>
              <a:rPr lang="en-US" i="0" dirty="0"/>
              <a:t>, groups of people from making decisions. I got into this discipline wanting to understand how and why some people form more extreme political beliefs … and how we can use that knowledge to create a more respectful and effective world for all.</a:t>
            </a:r>
          </a:p>
          <a:p>
            <a:endParaRPr lang="en-US" i="0" dirty="0"/>
          </a:p>
          <a:p>
            <a:r>
              <a:rPr lang="en-US" i="0" dirty="0"/>
              <a:t>I’m also a yoga teacher and a life coach, so I bring to my teaching a wealth of knowledge and experience in how connected we all are, the importance of staying present and attuning to what is happening around us, and the importance of accepting others, </a:t>
            </a:r>
            <a:r>
              <a:rPr lang="en-US" i="1" dirty="0"/>
              <a:t>just as they are</a:t>
            </a:r>
            <a:r>
              <a:rPr lang="en-US" i="0" dirty="0"/>
              <a:t>, and supporting them in an ongoing process of becoming </a:t>
            </a:r>
            <a:r>
              <a:rPr lang="en-US" i="1" dirty="0"/>
              <a:t>more</a:t>
            </a:r>
            <a:r>
              <a:rPr lang="en-US" i="0" dirty="0"/>
              <a:t> of what they want to be.</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3</a:t>
            </a:fld>
            <a:endParaRPr lang="en-US"/>
          </a:p>
        </p:txBody>
      </p:sp>
    </p:spTree>
    <p:extLst>
      <p:ext uri="{BB962C8B-B14F-4D97-AF65-F5344CB8AC3E}">
        <p14:creationId xmlns:p14="http://schemas.microsoft.com/office/powerpoint/2010/main" val="2734183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mentioned in this presentation</a:t>
            </a:r>
          </a:p>
        </p:txBody>
      </p:sp>
      <p:sp>
        <p:nvSpPr>
          <p:cNvPr id="4" name="Slide Number Placeholder 3"/>
          <p:cNvSpPr>
            <a:spLocks noGrp="1"/>
          </p:cNvSpPr>
          <p:nvPr>
            <p:ph type="sldNum" sz="quarter" idx="5"/>
          </p:nvPr>
        </p:nvSpPr>
        <p:spPr/>
        <p:txBody>
          <a:bodyPr/>
          <a:lstStyle/>
          <a:p>
            <a:fld id="{47CC7DBA-AB27-AD4D-84C5-9771C56A1BA9}" type="slidenum">
              <a:rPr lang="en-US" smtClean="0"/>
              <a:t>30</a:t>
            </a:fld>
            <a:endParaRPr lang="en-US"/>
          </a:p>
        </p:txBody>
      </p:sp>
    </p:spTree>
    <p:extLst>
      <p:ext uri="{BB962C8B-B14F-4D97-AF65-F5344CB8AC3E}">
        <p14:creationId xmlns:p14="http://schemas.microsoft.com/office/powerpoint/2010/main" val="1352025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other resources I’ve found to be invaluable</a:t>
            </a:r>
          </a:p>
        </p:txBody>
      </p:sp>
      <p:sp>
        <p:nvSpPr>
          <p:cNvPr id="4" name="Slide Number Placeholder 3"/>
          <p:cNvSpPr>
            <a:spLocks noGrp="1"/>
          </p:cNvSpPr>
          <p:nvPr>
            <p:ph type="sldNum" sz="quarter" idx="5"/>
          </p:nvPr>
        </p:nvSpPr>
        <p:spPr/>
        <p:txBody>
          <a:bodyPr/>
          <a:lstStyle/>
          <a:p>
            <a:fld id="{47CC7DBA-AB27-AD4D-84C5-9771C56A1BA9}" type="slidenum">
              <a:rPr lang="en-US" smtClean="0"/>
              <a:t>31</a:t>
            </a:fld>
            <a:endParaRPr lang="en-US"/>
          </a:p>
        </p:txBody>
      </p:sp>
    </p:spTree>
    <p:extLst>
      <p:ext uri="{BB962C8B-B14F-4D97-AF65-F5344CB8AC3E}">
        <p14:creationId xmlns:p14="http://schemas.microsoft.com/office/powerpoint/2010/main" val="2692129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so, so much more I want to say, but I think I’ll leave that there. </a:t>
            </a:r>
          </a:p>
          <a:p>
            <a:endParaRPr lang="en-US" dirty="0"/>
          </a:p>
          <a:p>
            <a:r>
              <a:rPr lang="en-US" dirty="0"/>
              <a:t>I hope you’ve found some takeaways to make your classrooms more student-centered, in lots of different ways, and found opportunities to improve student success, your professional satisfaction, and a more socially connected atmosphere.</a:t>
            </a:r>
          </a:p>
          <a:p>
            <a:endParaRPr lang="en-US" dirty="0"/>
          </a:p>
          <a:p>
            <a:r>
              <a:rPr lang="en-US" dirty="0"/>
              <a:t>Thank you for your attention. I’d love to hear your feedback! </a:t>
            </a:r>
          </a:p>
          <a:p>
            <a:endParaRPr lang="en-US" dirty="0"/>
          </a:p>
          <a:p>
            <a:endParaRPr lang="en-US" dirty="0"/>
          </a:p>
          <a:p>
            <a:r>
              <a:rPr lang="en-US" dirty="0"/>
              <a:t>Image from Chattanooga State Community College social media, posted during final exam week, Spring 2020.</a:t>
            </a:r>
          </a:p>
        </p:txBody>
      </p:sp>
      <p:sp>
        <p:nvSpPr>
          <p:cNvPr id="4" name="Slide Number Placeholder 3"/>
          <p:cNvSpPr>
            <a:spLocks noGrp="1"/>
          </p:cNvSpPr>
          <p:nvPr>
            <p:ph type="sldNum" sz="quarter" idx="5"/>
          </p:nvPr>
        </p:nvSpPr>
        <p:spPr/>
        <p:txBody>
          <a:bodyPr/>
          <a:lstStyle/>
          <a:p>
            <a:fld id="{47CC7DBA-AB27-AD4D-84C5-9771C56A1BA9}" type="slidenum">
              <a:rPr lang="en-US" smtClean="0"/>
              <a:t>32</a:t>
            </a:fld>
            <a:endParaRPr lang="en-US"/>
          </a:p>
        </p:txBody>
      </p:sp>
    </p:spTree>
    <p:extLst>
      <p:ext uri="{BB962C8B-B14F-4D97-AF65-F5344CB8AC3E}">
        <p14:creationId xmlns:p14="http://schemas.microsoft.com/office/powerpoint/2010/main" val="170695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do a little exercise on what commonly-used higher ed lingo might communicate to us if we had never stepped foot on a college campus before.</a:t>
            </a:r>
          </a:p>
        </p:txBody>
      </p:sp>
      <p:sp>
        <p:nvSpPr>
          <p:cNvPr id="4" name="Slide Number Placeholder 3"/>
          <p:cNvSpPr>
            <a:spLocks noGrp="1"/>
          </p:cNvSpPr>
          <p:nvPr>
            <p:ph type="sldNum" sz="quarter" idx="5"/>
          </p:nvPr>
        </p:nvSpPr>
        <p:spPr/>
        <p:txBody>
          <a:bodyPr/>
          <a:lstStyle/>
          <a:p>
            <a:fld id="{47CC7DBA-AB27-AD4D-84C5-9771C56A1BA9}" type="slidenum">
              <a:rPr lang="en-US" smtClean="0"/>
              <a:t>4</a:t>
            </a:fld>
            <a:endParaRPr lang="en-US"/>
          </a:p>
        </p:txBody>
      </p:sp>
    </p:spTree>
    <p:extLst>
      <p:ext uri="{BB962C8B-B14F-4D97-AF65-F5344CB8AC3E}">
        <p14:creationId xmlns:p14="http://schemas.microsoft.com/office/powerpoint/2010/main" val="105683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you’re a first-generation college student. It’s your first day on a college campus, and you’re trying to figure out what building is “KOM,” which is what’s on your schedule, but there’s no building that starts with the letters K-O-M.  How would you figure this out?</a:t>
            </a:r>
          </a:p>
          <a:p>
            <a:endParaRPr lang="en-US" dirty="0"/>
          </a:p>
          <a:p>
            <a:r>
              <a:rPr lang="en-US" dirty="0"/>
              <a:t>(By the way, it’s Kirksey Old Main. You totally figured that out, though, right?)</a:t>
            </a:r>
          </a:p>
        </p:txBody>
      </p:sp>
      <p:sp>
        <p:nvSpPr>
          <p:cNvPr id="4" name="Slide Number Placeholder 3"/>
          <p:cNvSpPr>
            <a:spLocks noGrp="1"/>
          </p:cNvSpPr>
          <p:nvPr>
            <p:ph type="sldNum" sz="quarter" idx="5"/>
          </p:nvPr>
        </p:nvSpPr>
        <p:spPr/>
        <p:txBody>
          <a:bodyPr/>
          <a:lstStyle/>
          <a:p>
            <a:fld id="{47CC7DBA-AB27-AD4D-84C5-9771C56A1BA9}" type="slidenum">
              <a:rPr lang="en-US" smtClean="0"/>
              <a:t>5</a:t>
            </a:fld>
            <a:endParaRPr lang="en-US"/>
          </a:p>
        </p:txBody>
      </p:sp>
    </p:spTree>
    <p:extLst>
      <p:ext uri="{BB962C8B-B14F-4D97-AF65-F5344CB8AC3E}">
        <p14:creationId xmlns:p14="http://schemas.microsoft.com/office/powerpoint/2010/main" val="21623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class schedule meets on TR from 11:00-12:15. What does TR mean?</a:t>
            </a:r>
          </a:p>
          <a:p>
            <a:endParaRPr lang="en-US" dirty="0"/>
          </a:p>
          <a:p>
            <a:r>
              <a:rPr lang="en-US" dirty="0"/>
              <a:t>MWF is pretty clear, but wouldn’t “T” be Tuesday and “TR” be Thursday? That would make sense, wouldn’t it?</a:t>
            </a:r>
          </a:p>
        </p:txBody>
      </p:sp>
      <p:sp>
        <p:nvSpPr>
          <p:cNvPr id="4" name="Slide Number Placeholder 3"/>
          <p:cNvSpPr>
            <a:spLocks noGrp="1"/>
          </p:cNvSpPr>
          <p:nvPr>
            <p:ph type="sldNum" sz="quarter" idx="5"/>
          </p:nvPr>
        </p:nvSpPr>
        <p:spPr/>
        <p:txBody>
          <a:bodyPr/>
          <a:lstStyle/>
          <a:p>
            <a:fld id="{47CC7DBA-AB27-AD4D-84C5-9771C56A1BA9}" type="slidenum">
              <a:rPr lang="en-US" smtClean="0"/>
              <a:t>6</a:t>
            </a:fld>
            <a:endParaRPr lang="en-US"/>
          </a:p>
        </p:txBody>
      </p:sp>
    </p:spTree>
    <p:extLst>
      <p:ext uri="{BB962C8B-B14F-4D97-AF65-F5344CB8AC3E}">
        <p14:creationId xmlns:p14="http://schemas.microsoft.com/office/powerpoint/2010/main" val="24143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finally arrive, your professor hands you a syllabus (if you’re lucky) or pulls up the syllabus on the projector (assuming the tech is working), and the first thing you hear is “my office hours are _____”</a:t>
            </a:r>
          </a:p>
          <a:p>
            <a:endParaRPr lang="en-US" dirty="0"/>
          </a:p>
          <a:p>
            <a:r>
              <a:rPr lang="en-US" dirty="0"/>
              <a:t>If you’ve never heard of office hours, what would your first instinct be about what that means? Does it </a:t>
            </a:r>
            <a:r>
              <a:rPr lang="en-US" i="1" dirty="0"/>
              <a:t>sound</a:t>
            </a:r>
            <a:r>
              <a:rPr lang="en-US" i="0" dirty="0"/>
              <a:t> like time your professor is sitting in his/her office, waiting for you to show up? Or might it sound like time when your professor doesn’t want to be interrupted?</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7</a:t>
            </a:fld>
            <a:endParaRPr lang="en-US"/>
          </a:p>
        </p:txBody>
      </p:sp>
    </p:spTree>
    <p:extLst>
      <p:ext uri="{BB962C8B-B14F-4D97-AF65-F5344CB8AC3E}">
        <p14:creationId xmlns:p14="http://schemas.microsoft.com/office/powerpoint/2010/main" val="55793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at a pretty hip-to-students college and get a text message saying you need to see the bursar about your student account. What the heck is a bursar?</a:t>
            </a:r>
          </a:p>
        </p:txBody>
      </p:sp>
      <p:sp>
        <p:nvSpPr>
          <p:cNvPr id="4" name="Slide Number Placeholder 3"/>
          <p:cNvSpPr>
            <a:spLocks noGrp="1"/>
          </p:cNvSpPr>
          <p:nvPr>
            <p:ph type="sldNum" sz="quarter" idx="5"/>
          </p:nvPr>
        </p:nvSpPr>
        <p:spPr/>
        <p:txBody>
          <a:bodyPr/>
          <a:lstStyle/>
          <a:p>
            <a:fld id="{47CC7DBA-AB27-AD4D-84C5-9771C56A1BA9}" type="slidenum">
              <a:rPr lang="en-US" smtClean="0"/>
              <a:t>8</a:t>
            </a:fld>
            <a:endParaRPr lang="en-US"/>
          </a:p>
        </p:txBody>
      </p:sp>
    </p:spTree>
    <p:extLst>
      <p:ext uri="{BB962C8B-B14F-4D97-AF65-F5344CB8AC3E}">
        <p14:creationId xmlns:p14="http://schemas.microsoft.com/office/powerpoint/2010/main" val="197354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teacher really emphasizes that you’re going to need your books before the next class meeting, so make sure you get those. You’ve never had to get your own books before. Where do you go?</a:t>
            </a:r>
          </a:p>
          <a:p>
            <a:endParaRPr lang="en-US" dirty="0"/>
          </a:p>
          <a:p>
            <a:r>
              <a:rPr lang="en-US" dirty="0"/>
              <a:t>The library, right?</a:t>
            </a:r>
          </a:p>
        </p:txBody>
      </p:sp>
      <p:sp>
        <p:nvSpPr>
          <p:cNvPr id="4" name="Slide Number Placeholder 3"/>
          <p:cNvSpPr>
            <a:spLocks noGrp="1"/>
          </p:cNvSpPr>
          <p:nvPr>
            <p:ph type="sldNum" sz="quarter" idx="5"/>
          </p:nvPr>
        </p:nvSpPr>
        <p:spPr/>
        <p:txBody>
          <a:bodyPr/>
          <a:lstStyle/>
          <a:p>
            <a:fld id="{47CC7DBA-AB27-AD4D-84C5-9771C56A1BA9}" type="slidenum">
              <a:rPr lang="en-US" smtClean="0"/>
              <a:t>9</a:t>
            </a:fld>
            <a:endParaRPr lang="en-US"/>
          </a:p>
        </p:txBody>
      </p:sp>
    </p:spTree>
    <p:extLst>
      <p:ext uri="{BB962C8B-B14F-4D97-AF65-F5344CB8AC3E}">
        <p14:creationId xmlns:p14="http://schemas.microsoft.com/office/powerpoint/2010/main" val="168211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3308808"/>
            <a:ext cx="9144000" cy="2406192"/>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828463"/>
            <a:ext cx="8229600" cy="1225021"/>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457200" y="3581135"/>
            <a:ext cx="6400800" cy="14605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The 2020 Teaching Professor Conference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226CCDC-3057-A845-8B73-831E010D3BA8}" type="slidenum">
              <a:rPr lang="en-US" smtClean="0"/>
              <a:pPr/>
              <a:t>‹#›</a:t>
            </a:fld>
            <a:endParaRPr lang="en-US" dirty="0"/>
          </a:p>
        </p:txBody>
      </p:sp>
    </p:spTree>
    <p:extLst>
      <p:ext uri="{BB962C8B-B14F-4D97-AF65-F5344CB8AC3E}">
        <p14:creationId xmlns:p14="http://schemas.microsoft.com/office/powerpoint/2010/main" val="449235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The 2020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40808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The 2020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457029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66100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7000">
              <a:srgbClr val="BAD2D1"/>
            </a:gs>
            <a:gs pos="0">
              <a:schemeClr val="accent2"/>
            </a:gs>
            <a:gs pos="100000">
              <a:schemeClr val="bg1"/>
            </a:gs>
          </a:gsLst>
          <a:lin ang="16200000" scaled="0"/>
        </a:gradFill>
        <a:effectLst/>
      </p:bgPr>
    </p:bg>
    <p:spTree>
      <p:nvGrpSpPr>
        <p:cNvPr id="1" name=""/>
        <p:cNvGrpSpPr/>
        <p:nvPr/>
      </p:nvGrpSpPr>
      <p:grpSpPr>
        <a:xfrm>
          <a:off x="0" y="0"/>
          <a:ext cx="0" cy="0"/>
          <a:chOff x="0" y="0"/>
          <a:chExt cx="0" cy="0"/>
        </a:xfrm>
      </p:grpSpPr>
      <p:sp>
        <p:nvSpPr>
          <p:cNvPr id="4" name="Rectangle 3"/>
          <p:cNvSpPr/>
          <p:nvPr userDrawn="1"/>
        </p:nvSpPr>
        <p:spPr>
          <a:xfrm>
            <a:off x="0" y="5166360"/>
            <a:ext cx="9144000" cy="548639"/>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828463"/>
            <a:ext cx="8229600" cy="1225021"/>
          </a:xfrm>
        </p:spPr>
        <p:txBody>
          <a:bodyPr/>
          <a:lstStyle>
            <a:lvl1pPr algn="l">
              <a:defRPr>
                <a:solidFill>
                  <a:schemeClr val="tx2">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457200" y="3218603"/>
            <a:ext cx="6400800" cy="14605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The 20120 Teaching Professor Conference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226CCDC-3057-A845-8B73-831E010D3BA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812"/>
            <a:ext cx="8229600" cy="952500"/>
          </a:xfrm>
          <a:noFill/>
        </p:spPr>
        <p:txBody>
          <a:bodyPr/>
          <a:lstStyle/>
          <a:p>
            <a:r>
              <a:rPr lang="en-US" dirty="0"/>
              <a:t>Click to edit Master title style</a:t>
            </a:r>
          </a:p>
        </p:txBody>
      </p:sp>
      <p:sp>
        <p:nvSpPr>
          <p:cNvPr id="3" name="Content Placeholder 2"/>
          <p:cNvSpPr>
            <a:spLocks noGrp="1"/>
          </p:cNvSpPr>
          <p:nvPr>
            <p:ph idx="1"/>
          </p:nvPr>
        </p:nvSpPr>
        <p:spPr>
          <a:xfrm>
            <a:off x="457200" y="1992312"/>
            <a:ext cx="8229600" cy="3112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83167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812"/>
            <a:ext cx="8229600" cy="952500"/>
          </a:xfrm>
        </p:spPr>
        <p:txBody>
          <a:bodyPr/>
          <a:lstStyle/>
          <a:p>
            <a:r>
              <a:rPr lang="en-US" dirty="0"/>
              <a:t>Click to edit Master title style</a:t>
            </a:r>
          </a:p>
        </p:txBody>
      </p:sp>
      <p:sp>
        <p:nvSpPr>
          <p:cNvPr id="3" name="Content Placeholder 2"/>
          <p:cNvSpPr>
            <a:spLocks noGrp="1"/>
          </p:cNvSpPr>
          <p:nvPr>
            <p:ph idx="1"/>
          </p:nvPr>
        </p:nvSpPr>
        <p:spPr>
          <a:xfrm>
            <a:off x="457200" y="1992312"/>
            <a:ext cx="8229600" cy="3112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93481" y="3745569"/>
            <a:ext cx="6502400" cy="1135063"/>
          </a:xfrm>
        </p:spPr>
        <p:txBody>
          <a:bodyPr anchor="t">
            <a:normAutofit/>
          </a:bodyPr>
          <a:lstStyle>
            <a:lvl1pPr algn="l">
              <a:defRPr sz="3600" b="0" i="0" cap="none">
                <a:latin typeface="Georgia" charset="0"/>
                <a:ea typeface="Georgia" charset="0"/>
                <a:cs typeface="Georgia" charset="0"/>
              </a:defRPr>
            </a:lvl1pPr>
          </a:lstStyle>
          <a:p>
            <a:r>
              <a:rPr lang="en-US" dirty="0"/>
              <a:t>Click to edit master title style</a:t>
            </a:r>
          </a:p>
        </p:txBody>
      </p:sp>
      <p:sp>
        <p:nvSpPr>
          <p:cNvPr id="3" name="Text Placeholder 2"/>
          <p:cNvSpPr>
            <a:spLocks noGrp="1"/>
          </p:cNvSpPr>
          <p:nvPr>
            <p:ph type="body" idx="1"/>
          </p:nvPr>
        </p:nvSpPr>
        <p:spPr>
          <a:xfrm>
            <a:off x="2193481" y="2495413"/>
            <a:ext cx="650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8802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62498"/>
            <a:ext cx="3907410" cy="1370540"/>
          </a:xfrm>
        </p:spPr>
        <p:txBody>
          <a:bodyPr/>
          <a:lstStyle/>
          <a:p>
            <a:r>
              <a:rPr lang="en-US" dirty="0"/>
              <a:t>Click to edit Master title style</a:t>
            </a:r>
          </a:p>
        </p:txBody>
      </p:sp>
      <p:sp>
        <p:nvSpPr>
          <p:cNvPr id="3" name="Content Placeholder 2"/>
          <p:cNvSpPr>
            <a:spLocks noGrp="1"/>
          </p:cNvSpPr>
          <p:nvPr>
            <p:ph sz="half" idx="1"/>
          </p:nvPr>
        </p:nvSpPr>
        <p:spPr>
          <a:xfrm>
            <a:off x="457200" y="2441541"/>
            <a:ext cx="4038600" cy="25782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60536" y="0"/>
            <a:ext cx="4383464" cy="5715000"/>
          </a:xfrm>
          <a:solidFill>
            <a:schemeClr val="accent1">
              <a:lumMod val="50000"/>
            </a:schemeClr>
          </a:solidFill>
        </p:spPr>
        <p:txBody>
          <a:bodyPr/>
          <a:lstStyle>
            <a:lvl1pPr>
              <a:defRPr sz="2800"/>
            </a:lvl1pPr>
            <a:lvl2pPr marL="457200" indent="0">
              <a:buNone/>
              <a:defRPr sz="2400">
                <a:solidFill>
                  <a:schemeClr val="bg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a:p>
            <a:pPr lvl="1"/>
            <a:r>
              <a:rPr lang="en-US" dirty="0"/>
              <a:t>Second level</a:t>
            </a:r>
          </a:p>
        </p:txBody>
      </p:sp>
      <p:sp>
        <p:nvSpPr>
          <p:cNvPr id="6" name="Footer Placeholder 5"/>
          <p:cNvSpPr>
            <a:spLocks noGrp="1"/>
          </p:cNvSpPr>
          <p:nvPr>
            <p:ph type="ftr" sz="quarter" idx="11"/>
          </p:nvPr>
        </p:nvSpPr>
        <p:spPr/>
        <p:txBody>
          <a:bodyPr/>
          <a:lstStyle/>
          <a:p>
            <a:r>
              <a:rPr lang="en-US" dirty="0"/>
              <a:t>The 2020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417148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The 2020 Teaching Professor Conference</a:t>
            </a:r>
          </a:p>
        </p:txBody>
      </p:sp>
      <p:sp>
        <p:nvSpPr>
          <p:cNvPr id="9" name="Slide Number Placeholder 8"/>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373253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The 2020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411111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41211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5296959"/>
            <a:ext cx="5562600" cy="304271"/>
          </a:xfrm>
          <a:prstGeom prst="rect">
            <a:avLst/>
          </a:prstGeom>
        </p:spPr>
        <p:txBody>
          <a:bodyPr vert="horz" lIns="91440" tIns="45720" rIns="91440" bIns="45720" rtlCol="0" anchor="ctr"/>
          <a:lstStyle>
            <a:lvl1pPr algn="l">
              <a:defRPr sz="1100" b="1" i="0" spc="0">
                <a:solidFill>
                  <a:schemeClr val="tx1">
                    <a:tint val="75000"/>
                  </a:schemeClr>
                </a:solidFill>
                <a:latin typeface="Times New Roman"/>
                <a:cs typeface="Times New Roman"/>
              </a:defRPr>
            </a:lvl1pPr>
          </a:lstStyle>
          <a:p>
            <a:r>
              <a:rPr lang="en-US" dirty="0"/>
              <a:t>The 2020 Teaching Professor Conference</a:t>
            </a: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226CCDC-3057-A845-8B73-831E010D3BA8}" type="slidenum">
              <a:rPr lang="en-US" smtClean="0"/>
              <a:t>‹#›</a:t>
            </a:fld>
            <a:endParaRPr lang="en-US"/>
          </a:p>
        </p:txBody>
      </p:sp>
    </p:spTree>
    <p:extLst>
      <p:ext uri="{BB962C8B-B14F-4D97-AF65-F5344CB8AC3E}">
        <p14:creationId xmlns:p14="http://schemas.microsoft.com/office/powerpoint/2010/main" val="4696816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Lst>
  <p:hf hdr="0" dt="0"/>
  <p:txStyles>
    <p:titleStyle>
      <a:lvl1pPr algn="l" defTabSz="457200" rtl="0" eaLnBrk="1" latinLnBrk="0" hangingPunct="1">
        <a:spcBef>
          <a:spcPct val="0"/>
        </a:spcBef>
        <a:buNone/>
        <a:defRPr sz="4400" b="0" i="0" kern="1200">
          <a:solidFill>
            <a:schemeClr val="tx2">
              <a:lumMod val="50000"/>
            </a:schemeClr>
          </a:solidFill>
          <a:latin typeface="Georgia" charset="0"/>
          <a:ea typeface="Georgia" charset="0"/>
          <a:cs typeface="Georgia" charset="0"/>
        </a:defRPr>
      </a:lvl1pPr>
    </p:titleStyle>
    <p:bodyStyle>
      <a:lvl1pPr marL="342900" indent="-342900" algn="l" defTabSz="457200" rtl="0" eaLnBrk="1" latinLnBrk="0" hangingPunct="1">
        <a:spcBef>
          <a:spcPct val="20000"/>
        </a:spcBef>
        <a:buFont typeface="Arial"/>
        <a:buChar char="•"/>
        <a:defRPr sz="3200" kern="1200">
          <a:solidFill>
            <a:schemeClr val="tx2">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83471" y="2157412"/>
            <a:ext cx="6900273" cy="1104262"/>
          </a:xfrm>
        </p:spPr>
        <p:txBody>
          <a:bodyPr/>
          <a:lstStyle/>
          <a:p>
            <a:r>
              <a:rPr lang="en-US" dirty="0"/>
              <a:t>Stop Blaming Students!</a:t>
            </a:r>
          </a:p>
        </p:txBody>
      </p:sp>
      <p:sp>
        <p:nvSpPr>
          <p:cNvPr id="3" name="Subtitle 2"/>
          <p:cNvSpPr>
            <a:spLocks noGrp="1"/>
          </p:cNvSpPr>
          <p:nvPr>
            <p:ph type="subTitle" idx="4294967295"/>
          </p:nvPr>
        </p:nvSpPr>
        <p:spPr>
          <a:xfrm>
            <a:off x="2182453" y="3576442"/>
            <a:ext cx="6386512" cy="1174750"/>
          </a:xfrm>
        </p:spPr>
        <p:txBody>
          <a:bodyPr>
            <a:normAutofit/>
          </a:bodyPr>
          <a:lstStyle/>
          <a:p>
            <a:pPr marL="0" indent="0" algn="l">
              <a:buNone/>
            </a:pPr>
            <a:r>
              <a:rPr lang="en-US" sz="1800" b="1" spc="300" dirty="0">
                <a:solidFill>
                  <a:schemeClr val="bg1">
                    <a:lumMod val="50000"/>
                  </a:schemeClr>
                </a:solidFill>
                <a:latin typeface="Times New Roman"/>
                <a:cs typeface="Times New Roman"/>
              </a:rPr>
              <a:t>Why We Must Teach Students, Not Content</a:t>
            </a:r>
          </a:p>
        </p:txBody>
      </p:sp>
    </p:spTree>
    <p:extLst>
      <p:ext uri="{BB962C8B-B14F-4D97-AF65-F5344CB8AC3E}">
        <p14:creationId xmlns:p14="http://schemas.microsoft.com/office/powerpoint/2010/main" val="4145460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does this mean?</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10</a:t>
            </a:fld>
            <a:endParaRPr lang="en-US"/>
          </a:p>
        </p:txBody>
      </p:sp>
      <p:sp>
        <p:nvSpPr>
          <p:cNvPr id="9" name="Content Placeholder 8">
            <a:extLst>
              <a:ext uri="{FF2B5EF4-FFF2-40B4-BE49-F238E27FC236}">
                <a16:creationId xmlns:a16="http://schemas.microsoft.com/office/drawing/2014/main" id="{BDF186D7-C155-49E7-B344-A77BD1CF336D}"/>
              </a:ext>
            </a:extLst>
          </p:cNvPr>
          <p:cNvSpPr>
            <a:spLocks noGrp="1"/>
          </p:cNvSpPr>
          <p:nvPr>
            <p:ph idx="1"/>
          </p:nvPr>
        </p:nvSpPr>
        <p:spPr/>
        <p:txBody>
          <a:bodyPr>
            <a:normAutofit/>
          </a:bodyPr>
          <a:lstStyle/>
          <a:p>
            <a:pPr marL="0" indent="0" algn="ctr">
              <a:buNone/>
            </a:pPr>
            <a:endParaRPr lang="en-US" dirty="0"/>
          </a:p>
          <a:p>
            <a:pPr marL="0" indent="0" algn="ctr">
              <a:buNone/>
            </a:pPr>
            <a:r>
              <a:rPr lang="en-US" sz="7200" dirty="0"/>
              <a:t>student resources</a:t>
            </a:r>
            <a:endParaRPr lang="en-US" sz="6600" dirty="0"/>
          </a:p>
        </p:txBody>
      </p:sp>
    </p:spTree>
    <p:extLst>
      <p:ext uri="{BB962C8B-B14F-4D97-AF65-F5344CB8AC3E}">
        <p14:creationId xmlns:p14="http://schemas.microsoft.com/office/powerpoint/2010/main" val="4080921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does this mean?</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11</a:t>
            </a:fld>
            <a:endParaRPr lang="en-US"/>
          </a:p>
        </p:txBody>
      </p:sp>
      <p:sp>
        <p:nvSpPr>
          <p:cNvPr id="9" name="Content Placeholder 8">
            <a:extLst>
              <a:ext uri="{FF2B5EF4-FFF2-40B4-BE49-F238E27FC236}">
                <a16:creationId xmlns:a16="http://schemas.microsoft.com/office/drawing/2014/main" id="{BDF186D7-C155-49E7-B344-A77BD1CF336D}"/>
              </a:ext>
            </a:extLst>
          </p:cNvPr>
          <p:cNvSpPr>
            <a:spLocks noGrp="1"/>
          </p:cNvSpPr>
          <p:nvPr>
            <p:ph idx="1"/>
          </p:nvPr>
        </p:nvSpPr>
        <p:spPr/>
        <p:txBody>
          <a:bodyPr/>
          <a:lstStyle/>
          <a:p>
            <a:pPr marL="0" indent="0" algn="ctr">
              <a:buNone/>
            </a:pPr>
            <a:endParaRPr lang="en-US" dirty="0"/>
          </a:p>
          <a:p>
            <a:pPr marL="0" indent="0" algn="ctr">
              <a:buNone/>
            </a:pPr>
            <a:r>
              <a:rPr lang="en-US" sz="8000" dirty="0"/>
              <a:t>tutoring</a:t>
            </a:r>
            <a:endParaRPr lang="en-US" sz="6600" dirty="0"/>
          </a:p>
        </p:txBody>
      </p:sp>
    </p:spTree>
    <p:extLst>
      <p:ext uri="{BB962C8B-B14F-4D97-AF65-F5344CB8AC3E}">
        <p14:creationId xmlns:p14="http://schemas.microsoft.com/office/powerpoint/2010/main" val="3368924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12</a:t>
            </a:fld>
            <a:endParaRPr lang="en-US"/>
          </a:p>
        </p:txBody>
      </p:sp>
      <p:pic>
        <p:nvPicPr>
          <p:cNvPr id="11" name="Content Placeholder 10" descr="A photo of a student looking at a laptop, clearly feeling frustrated">
            <a:extLst>
              <a:ext uri="{FF2B5EF4-FFF2-40B4-BE49-F238E27FC236}">
                <a16:creationId xmlns:a16="http://schemas.microsoft.com/office/drawing/2014/main" id="{D19D297E-7E0F-4704-BDC7-81057B5C76DA}"/>
              </a:ext>
            </a:extLst>
          </p:cNvPr>
          <p:cNvPicPr>
            <a:picLocks noGrp="1" noChangeAspect="1"/>
          </p:cNvPicPr>
          <p:nvPr>
            <p:ph idx="1"/>
          </p:nvPr>
        </p:nvPicPr>
        <p:blipFill>
          <a:blip r:embed="rId3"/>
          <a:stretch>
            <a:fillRect/>
          </a:stretch>
        </p:blipFill>
        <p:spPr>
          <a:xfrm>
            <a:off x="1487528" y="1017953"/>
            <a:ext cx="6168943" cy="4123674"/>
          </a:xfrm>
          <a:ln>
            <a:solidFill>
              <a:schemeClr val="tx1"/>
            </a:solidFill>
          </a:ln>
        </p:spPr>
      </p:pic>
    </p:spTree>
    <p:extLst>
      <p:ext uri="{BB962C8B-B14F-4D97-AF65-F5344CB8AC3E}">
        <p14:creationId xmlns:p14="http://schemas.microsoft.com/office/powerpoint/2010/main" val="409468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quot;Stop walking through the world looking for confirmation that you don't belong. You will always find it, because you've made that your mission.&quot; -- Brene Brown quote">
            <a:extLst>
              <a:ext uri="{FF2B5EF4-FFF2-40B4-BE49-F238E27FC236}">
                <a16:creationId xmlns:a16="http://schemas.microsoft.com/office/drawing/2014/main" id="{C7A1F1BA-3E38-40F0-B4EC-B1F558E7A0B0}"/>
              </a:ext>
            </a:extLst>
          </p:cNvPr>
          <p:cNvPicPr>
            <a:picLocks noGrp="1" noChangeAspect="1"/>
          </p:cNvPicPr>
          <p:nvPr>
            <p:ph idx="1"/>
          </p:nvPr>
        </p:nvPicPr>
        <p:blipFill>
          <a:blip r:embed="rId3"/>
          <a:stretch>
            <a:fillRect/>
          </a:stretch>
        </p:blipFill>
        <p:spPr>
          <a:xfrm>
            <a:off x="2552014" y="873558"/>
            <a:ext cx="4039971" cy="4039971"/>
          </a:xfrm>
          <a:ln>
            <a:solidFill>
              <a:schemeClr val="tx1"/>
            </a:solidFill>
          </a:ln>
        </p:spPr>
      </p:pic>
      <p:sp>
        <p:nvSpPr>
          <p:cNvPr id="4" name="Footer Placeholder 3">
            <a:extLst>
              <a:ext uri="{FF2B5EF4-FFF2-40B4-BE49-F238E27FC236}">
                <a16:creationId xmlns:a16="http://schemas.microsoft.com/office/drawing/2014/main" id="{718867FD-4E09-4F65-85BF-1FA7BC6BEFBA}"/>
              </a:ext>
            </a:extLst>
          </p:cNvPr>
          <p:cNvSpPr>
            <a:spLocks noGrp="1"/>
          </p:cNvSpPr>
          <p:nvPr>
            <p:ph type="ftr" sz="quarter" idx="11"/>
          </p:nvPr>
        </p:nvSpPr>
        <p:spPr/>
        <p:txBody>
          <a:bodyPr/>
          <a:lstStyle/>
          <a:p>
            <a:r>
              <a:rPr lang="en-US"/>
              <a:t>The 2020 Teaching Professor Conference</a:t>
            </a:r>
            <a:endParaRPr lang="en-US" dirty="0"/>
          </a:p>
        </p:txBody>
      </p:sp>
      <p:sp>
        <p:nvSpPr>
          <p:cNvPr id="5" name="Slide Number Placeholder 4">
            <a:extLst>
              <a:ext uri="{FF2B5EF4-FFF2-40B4-BE49-F238E27FC236}">
                <a16:creationId xmlns:a16="http://schemas.microsoft.com/office/drawing/2014/main" id="{740373D9-5553-428E-B6EB-11F589B043F5}"/>
              </a:ext>
            </a:extLst>
          </p:cNvPr>
          <p:cNvSpPr>
            <a:spLocks noGrp="1"/>
          </p:cNvSpPr>
          <p:nvPr>
            <p:ph type="sldNum" sz="quarter" idx="12"/>
          </p:nvPr>
        </p:nvSpPr>
        <p:spPr/>
        <p:txBody>
          <a:bodyPr/>
          <a:lstStyle/>
          <a:p>
            <a:fld id="{0226CCDC-3057-A845-8B73-831E010D3BA8}" type="slidenum">
              <a:rPr lang="en-US" smtClean="0"/>
              <a:t>13</a:t>
            </a:fld>
            <a:endParaRPr lang="en-US"/>
          </a:p>
        </p:txBody>
      </p:sp>
    </p:spTree>
    <p:extLst>
      <p:ext uri="{BB962C8B-B14F-4D97-AF65-F5344CB8AC3E}">
        <p14:creationId xmlns:p14="http://schemas.microsoft.com/office/powerpoint/2010/main" val="536801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14</a:t>
            </a:fld>
            <a:endParaRPr lang="en-US"/>
          </a:p>
        </p:txBody>
      </p:sp>
      <p:sp>
        <p:nvSpPr>
          <p:cNvPr id="12" name="Title 5">
            <a:extLst>
              <a:ext uri="{FF2B5EF4-FFF2-40B4-BE49-F238E27FC236}">
                <a16:creationId xmlns:a16="http://schemas.microsoft.com/office/drawing/2014/main" id="{D7D5D337-4A99-44FD-9EB3-CEA6FC768BB6}"/>
              </a:ext>
            </a:extLst>
          </p:cNvPr>
          <p:cNvSpPr txBox="1">
            <a:spLocks/>
          </p:cNvSpPr>
          <p:nvPr/>
        </p:nvSpPr>
        <p:spPr>
          <a:xfrm>
            <a:off x="457200" y="1039812"/>
            <a:ext cx="2907792" cy="3413316"/>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tx2">
                    <a:lumMod val="50000"/>
                  </a:schemeClr>
                </a:solidFill>
                <a:latin typeface="Georgia" charset="0"/>
                <a:ea typeface="Georgia" charset="0"/>
                <a:cs typeface="Georgia" charset="0"/>
              </a:defRPr>
            </a:lvl1pPr>
          </a:lstStyle>
          <a:p>
            <a:r>
              <a:rPr lang="en-US"/>
              <a:t>First principle of teaching</a:t>
            </a:r>
            <a:endParaRPr lang="en-US" dirty="0"/>
          </a:p>
        </p:txBody>
      </p:sp>
      <p:pic>
        <p:nvPicPr>
          <p:cNvPr id="13" name="Content Placeholder 10" descr="No matter how much pedagogy we know, no matter how many degrees we have, unless our students know that we care, they will not learn from us.">
            <a:extLst>
              <a:ext uri="{FF2B5EF4-FFF2-40B4-BE49-F238E27FC236}">
                <a16:creationId xmlns:a16="http://schemas.microsoft.com/office/drawing/2014/main" id="{790F2FF1-5819-49CD-8516-0C2D1C208AFB}"/>
              </a:ext>
            </a:extLst>
          </p:cNvPr>
          <p:cNvPicPr>
            <a:picLocks noChangeAspect="1"/>
          </p:cNvPicPr>
          <p:nvPr/>
        </p:nvPicPr>
        <p:blipFill>
          <a:blip r:embed="rId3"/>
          <a:stretch>
            <a:fillRect/>
          </a:stretch>
        </p:blipFill>
        <p:spPr>
          <a:xfrm>
            <a:off x="4109613" y="930084"/>
            <a:ext cx="4257147" cy="4257147"/>
          </a:xfrm>
          <a:prstGeom prst="rect">
            <a:avLst/>
          </a:prstGeom>
          <a:ln>
            <a:solidFill>
              <a:schemeClr val="tx1"/>
            </a:solidFill>
          </a:ln>
        </p:spPr>
      </p:pic>
    </p:spTree>
    <p:extLst>
      <p:ext uri="{BB962C8B-B14F-4D97-AF65-F5344CB8AC3E}">
        <p14:creationId xmlns:p14="http://schemas.microsoft.com/office/powerpoint/2010/main" val="529017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our value?</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15</a:t>
            </a:fld>
            <a:endParaRPr lang="en-US"/>
          </a:p>
        </p:txBody>
      </p:sp>
      <p:pic>
        <p:nvPicPr>
          <p:cNvPr id="3" name="Content Placeholder 2" descr="A photo of a woman holding an android phone">
            <a:extLst>
              <a:ext uri="{FF2B5EF4-FFF2-40B4-BE49-F238E27FC236}">
                <a16:creationId xmlns:a16="http://schemas.microsoft.com/office/drawing/2014/main" id="{3E7782BC-2014-4761-82DA-6F23C2CA28E1}"/>
              </a:ext>
            </a:extLst>
          </p:cNvPr>
          <p:cNvPicPr>
            <a:picLocks noGrp="1" noChangeAspect="1"/>
          </p:cNvPicPr>
          <p:nvPr>
            <p:ph idx="1"/>
          </p:nvPr>
        </p:nvPicPr>
        <p:blipFill>
          <a:blip r:embed="rId3"/>
          <a:stretch>
            <a:fillRect/>
          </a:stretch>
        </p:blipFill>
        <p:spPr>
          <a:xfrm>
            <a:off x="2237185" y="1992313"/>
            <a:ext cx="4669630" cy="3113087"/>
          </a:xfrm>
          <a:ln>
            <a:solidFill>
              <a:schemeClr val="tx1"/>
            </a:solidFill>
          </a:ln>
        </p:spPr>
      </p:pic>
    </p:spTree>
    <p:extLst>
      <p:ext uri="{BB962C8B-B14F-4D97-AF65-F5344CB8AC3E}">
        <p14:creationId xmlns:p14="http://schemas.microsoft.com/office/powerpoint/2010/main" val="1707146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hought">
            <a:extLst>
              <a:ext uri="{FF2B5EF4-FFF2-40B4-BE49-F238E27FC236}">
                <a16:creationId xmlns:a16="http://schemas.microsoft.com/office/drawing/2014/main" id="{A1AAEF7F-8BD6-45E4-B770-84DFC004B708}"/>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1011381" y="568853"/>
            <a:ext cx="3127375" cy="3127375"/>
          </a:xfrm>
        </p:spPr>
      </p:pic>
      <p:sp>
        <p:nvSpPr>
          <p:cNvPr id="8" name="Content Placeholder 7"/>
          <p:cNvSpPr>
            <a:spLocks noGrp="1"/>
          </p:cNvSpPr>
          <p:nvPr>
            <p:ph sz="half" idx="2"/>
          </p:nvPr>
        </p:nvSpPr>
        <p:spPr/>
        <p:txBody>
          <a:bodyPr anchor="ctr">
            <a:normAutofit/>
          </a:bodyPr>
          <a:lstStyle/>
          <a:p>
            <a:pPr marL="114300" lvl="1"/>
            <a:r>
              <a:rPr lang="en-US" sz="6800" dirty="0">
                <a:solidFill>
                  <a:schemeClr val="bg1"/>
                </a:solidFill>
              </a:rPr>
              <a:t>Reflect</a:t>
            </a:r>
          </a:p>
        </p:txBody>
      </p:sp>
      <p:sp>
        <p:nvSpPr>
          <p:cNvPr id="4" name="Footer Placeholder 3"/>
          <p:cNvSpPr>
            <a:spLocks noGrp="1"/>
          </p:cNvSpPr>
          <p:nvPr>
            <p:ph type="ftr" sz="quarter" idx="11"/>
          </p:nvPr>
        </p:nvSpPr>
        <p:spPr/>
        <p:txBody>
          <a:bodyPr/>
          <a:lstStyle/>
          <a:p>
            <a:r>
              <a:rPr lang="en-US" dirty="0"/>
              <a:t>The 2020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pPr/>
              <a:t>16</a:t>
            </a:fld>
            <a:endParaRPr lang="en-US" dirty="0"/>
          </a:p>
        </p:txBody>
      </p:sp>
      <p:sp>
        <p:nvSpPr>
          <p:cNvPr id="9" name="Rectangle 8">
            <a:extLst>
              <a:ext uri="{FF2B5EF4-FFF2-40B4-BE49-F238E27FC236}">
                <a16:creationId xmlns:a16="http://schemas.microsoft.com/office/drawing/2014/main" id="{A4DA464B-C332-4586-B8BA-1E82941ADD14}"/>
              </a:ext>
            </a:extLst>
          </p:cNvPr>
          <p:cNvSpPr/>
          <p:nvPr/>
        </p:nvSpPr>
        <p:spPr>
          <a:xfrm>
            <a:off x="449983" y="3940225"/>
            <a:ext cx="3688773" cy="646331"/>
          </a:xfrm>
          <a:prstGeom prst="rect">
            <a:avLst/>
          </a:prstGeom>
        </p:spPr>
        <p:txBody>
          <a:bodyPr wrap="square">
            <a:spAutoFit/>
          </a:bodyPr>
          <a:lstStyle/>
          <a:p>
            <a:pPr algn="ctr"/>
            <a:r>
              <a:rPr lang="en-US" dirty="0">
                <a:solidFill>
                  <a:schemeClr val="accent1"/>
                </a:solidFill>
              </a:rPr>
              <a:t>What did your best teachers do that made them so effective? </a:t>
            </a:r>
          </a:p>
        </p:txBody>
      </p:sp>
    </p:spTree>
    <p:extLst>
      <p:ext uri="{BB962C8B-B14F-4D97-AF65-F5344CB8AC3E}">
        <p14:creationId xmlns:p14="http://schemas.microsoft.com/office/powerpoint/2010/main" val="2391079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17</a:t>
            </a:fld>
            <a:endParaRPr lang="en-US"/>
          </a:p>
        </p:txBody>
      </p:sp>
      <p:pic>
        <p:nvPicPr>
          <p:cNvPr id="21" name="Picture 20" descr="A teacher points at a laptop while explaining something to an adult student">
            <a:extLst>
              <a:ext uri="{FF2B5EF4-FFF2-40B4-BE49-F238E27FC236}">
                <a16:creationId xmlns:a16="http://schemas.microsoft.com/office/drawing/2014/main" id="{27C452F6-994D-425D-9E18-48F43C283496}"/>
              </a:ext>
            </a:extLst>
          </p:cNvPr>
          <p:cNvPicPr>
            <a:picLocks noChangeAspect="1"/>
          </p:cNvPicPr>
          <p:nvPr/>
        </p:nvPicPr>
        <p:blipFill>
          <a:blip r:embed="rId3"/>
          <a:stretch>
            <a:fillRect/>
          </a:stretch>
        </p:blipFill>
        <p:spPr>
          <a:xfrm>
            <a:off x="1613456" y="1051145"/>
            <a:ext cx="5917087" cy="3945218"/>
          </a:xfrm>
          <a:prstGeom prst="rect">
            <a:avLst/>
          </a:prstGeom>
          <a:ln>
            <a:solidFill>
              <a:schemeClr val="tx1"/>
            </a:solidFill>
          </a:ln>
        </p:spPr>
      </p:pic>
    </p:spTree>
    <p:extLst>
      <p:ext uri="{BB962C8B-B14F-4D97-AF65-F5344CB8AC3E}">
        <p14:creationId xmlns:p14="http://schemas.microsoft.com/office/powerpoint/2010/main" val="1841574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18</a:t>
            </a:fld>
            <a:endParaRPr lang="en-US"/>
          </a:p>
        </p:txBody>
      </p:sp>
      <p:grpSp>
        <p:nvGrpSpPr>
          <p:cNvPr id="17" name="Group 16">
            <a:extLst>
              <a:ext uri="{FF2B5EF4-FFF2-40B4-BE49-F238E27FC236}">
                <a16:creationId xmlns:a16="http://schemas.microsoft.com/office/drawing/2014/main" id="{9EB15555-5BAD-4B24-B8CD-AB0B88D535E2}"/>
              </a:ext>
            </a:extLst>
          </p:cNvPr>
          <p:cNvGrpSpPr/>
          <p:nvPr/>
        </p:nvGrpSpPr>
        <p:grpSpPr>
          <a:xfrm>
            <a:off x="645284" y="1816111"/>
            <a:ext cx="2418750" cy="2655000"/>
            <a:chOff x="520593" y="2221356"/>
            <a:chExt cx="2418750" cy="2655000"/>
          </a:xfrm>
        </p:grpSpPr>
        <p:sp>
          <p:nvSpPr>
            <p:cNvPr id="3" name="Oval 2">
              <a:extLst>
                <a:ext uri="{FF2B5EF4-FFF2-40B4-BE49-F238E27FC236}">
                  <a16:creationId xmlns:a16="http://schemas.microsoft.com/office/drawing/2014/main" id="{556AD71B-210C-4A9F-9B15-B3B78293A8E6}"/>
                </a:ext>
              </a:extLst>
            </p:cNvPr>
            <p:cNvSpPr/>
            <p:nvPr/>
          </p:nvSpPr>
          <p:spPr>
            <a:xfrm>
              <a:off x="992249" y="2221356"/>
              <a:ext cx="1475437" cy="1475437"/>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Rectangle 7" descr="Lightbulb">
              <a:extLst>
                <a:ext uri="{FF2B5EF4-FFF2-40B4-BE49-F238E27FC236}">
                  <a16:creationId xmlns:a16="http://schemas.microsoft.com/office/drawing/2014/main" id="{7939F997-D461-4298-B8D5-6758DD8C4479}"/>
                </a:ext>
              </a:extLst>
            </p:cNvPr>
            <p:cNvSpPr/>
            <p:nvPr/>
          </p:nvSpPr>
          <p:spPr>
            <a:xfrm>
              <a:off x="1306687" y="2535794"/>
              <a:ext cx="846562" cy="84656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6AF1E2E5-733C-4014-B031-FE43D223FCEC}"/>
                </a:ext>
              </a:extLst>
            </p:cNvPr>
            <p:cNvSpPr/>
            <p:nvPr/>
          </p:nvSpPr>
          <p:spPr>
            <a:xfrm>
              <a:off x="520593" y="4156356"/>
              <a:ext cx="2418750" cy="720000"/>
            </a:xfrm>
            <a:custGeom>
              <a:avLst/>
              <a:gdLst>
                <a:gd name="connsiteX0" fmla="*/ 0 w 2418750"/>
                <a:gd name="connsiteY0" fmla="*/ 0 h 720000"/>
                <a:gd name="connsiteX1" fmla="*/ 2418750 w 2418750"/>
                <a:gd name="connsiteY1" fmla="*/ 0 h 720000"/>
                <a:gd name="connsiteX2" fmla="*/ 2418750 w 2418750"/>
                <a:gd name="connsiteY2" fmla="*/ 720000 h 720000"/>
                <a:gd name="connsiteX3" fmla="*/ 0 w 2418750"/>
                <a:gd name="connsiteY3" fmla="*/ 720000 h 720000"/>
                <a:gd name="connsiteX4" fmla="*/ 0 w 2418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750" h="720000">
                  <a:moveTo>
                    <a:pt x="0" y="0"/>
                  </a:moveTo>
                  <a:lnTo>
                    <a:pt x="2418750" y="0"/>
                  </a:lnTo>
                  <a:lnTo>
                    <a:pt x="2418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dirty="0">
                  <a:solidFill>
                    <a:schemeClr val="accent1"/>
                  </a:solidFill>
                </a:rPr>
                <a:t>Inspire</a:t>
              </a:r>
            </a:p>
          </p:txBody>
        </p:sp>
      </p:grpSp>
      <p:grpSp>
        <p:nvGrpSpPr>
          <p:cNvPr id="18" name="Group 17">
            <a:extLst>
              <a:ext uri="{FF2B5EF4-FFF2-40B4-BE49-F238E27FC236}">
                <a16:creationId xmlns:a16="http://schemas.microsoft.com/office/drawing/2014/main" id="{6CDA4BD6-3FD5-43DF-A4BE-42DE24371390}"/>
              </a:ext>
            </a:extLst>
          </p:cNvPr>
          <p:cNvGrpSpPr/>
          <p:nvPr/>
        </p:nvGrpSpPr>
        <p:grpSpPr>
          <a:xfrm>
            <a:off x="3487316" y="1816111"/>
            <a:ext cx="2418750" cy="2655000"/>
            <a:chOff x="3362625" y="2221356"/>
            <a:chExt cx="2418750" cy="2655000"/>
          </a:xfrm>
        </p:grpSpPr>
        <p:sp>
          <p:nvSpPr>
            <p:cNvPr id="11" name="Oval 10">
              <a:extLst>
                <a:ext uri="{FF2B5EF4-FFF2-40B4-BE49-F238E27FC236}">
                  <a16:creationId xmlns:a16="http://schemas.microsoft.com/office/drawing/2014/main" id="{87EAF189-4A36-4A08-AC01-52934B3A9638}"/>
                </a:ext>
              </a:extLst>
            </p:cNvPr>
            <p:cNvSpPr/>
            <p:nvPr/>
          </p:nvSpPr>
          <p:spPr>
            <a:xfrm>
              <a:off x="3834281" y="2221356"/>
              <a:ext cx="1475437" cy="1475437"/>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2" name="Rectangle 11" descr="Hierarchy">
              <a:extLst>
                <a:ext uri="{FF2B5EF4-FFF2-40B4-BE49-F238E27FC236}">
                  <a16:creationId xmlns:a16="http://schemas.microsoft.com/office/drawing/2014/main" id="{E2BAD219-928A-45B2-8E00-3CE908494E0C}"/>
                </a:ext>
              </a:extLst>
            </p:cNvPr>
            <p:cNvSpPr/>
            <p:nvPr/>
          </p:nvSpPr>
          <p:spPr>
            <a:xfrm>
              <a:off x="4148718" y="2535794"/>
              <a:ext cx="846562" cy="84656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11AD55EE-34F3-4A7A-941C-E3950BBF0BAD}"/>
                </a:ext>
              </a:extLst>
            </p:cNvPr>
            <p:cNvSpPr/>
            <p:nvPr/>
          </p:nvSpPr>
          <p:spPr>
            <a:xfrm>
              <a:off x="3362625" y="4156356"/>
              <a:ext cx="2418750" cy="720000"/>
            </a:xfrm>
            <a:custGeom>
              <a:avLst/>
              <a:gdLst>
                <a:gd name="connsiteX0" fmla="*/ 0 w 2418750"/>
                <a:gd name="connsiteY0" fmla="*/ 0 h 720000"/>
                <a:gd name="connsiteX1" fmla="*/ 2418750 w 2418750"/>
                <a:gd name="connsiteY1" fmla="*/ 0 h 720000"/>
                <a:gd name="connsiteX2" fmla="*/ 2418750 w 2418750"/>
                <a:gd name="connsiteY2" fmla="*/ 720000 h 720000"/>
                <a:gd name="connsiteX3" fmla="*/ 0 w 2418750"/>
                <a:gd name="connsiteY3" fmla="*/ 720000 h 720000"/>
                <a:gd name="connsiteX4" fmla="*/ 0 w 2418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750" h="720000">
                  <a:moveTo>
                    <a:pt x="0" y="0"/>
                  </a:moveTo>
                  <a:lnTo>
                    <a:pt x="2418750" y="0"/>
                  </a:lnTo>
                  <a:lnTo>
                    <a:pt x="2418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dirty="0">
                  <a:solidFill>
                    <a:schemeClr val="accent1"/>
                  </a:solidFill>
                </a:rPr>
                <a:t>Structure</a:t>
              </a:r>
            </a:p>
          </p:txBody>
        </p:sp>
      </p:grpSp>
      <p:grpSp>
        <p:nvGrpSpPr>
          <p:cNvPr id="19" name="Group 18">
            <a:extLst>
              <a:ext uri="{FF2B5EF4-FFF2-40B4-BE49-F238E27FC236}">
                <a16:creationId xmlns:a16="http://schemas.microsoft.com/office/drawing/2014/main" id="{7E993452-9063-4F53-BCB0-B49C9DE6A5D4}"/>
              </a:ext>
            </a:extLst>
          </p:cNvPr>
          <p:cNvGrpSpPr/>
          <p:nvPr/>
        </p:nvGrpSpPr>
        <p:grpSpPr>
          <a:xfrm>
            <a:off x="6329347" y="1816111"/>
            <a:ext cx="2418750" cy="2655000"/>
            <a:chOff x="6204656" y="2221356"/>
            <a:chExt cx="2418750" cy="2655000"/>
          </a:xfrm>
        </p:grpSpPr>
        <p:sp>
          <p:nvSpPr>
            <p:cNvPr id="14" name="Oval 13">
              <a:extLst>
                <a:ext uri="{FF2B5EF4-FFF2-40B4-BE49-F238E27FC236}">
                  <a16:creationId xmlns:a16="http://schemas.microsoft.com/office/drawing/2014/main" id="{74275BB6-3DF7-435F-9616-7E7B539C7561}"/>
                </a:ext>
              </a:extLst>
            </p:cNvPr>
            <p:cNvSpPr/>
            <p:nvPr/>
          </p:nvSpPr>
          <p:spPr>
            <a:xfrm>
              <a:off x="6676312" y="2221356"/>
              <a:ext cx="1475437" cy="1475437"/>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5" name="Rectangle 14" descr="Soccer Player">
              <a:extLst>
                <a:ext uri="{FF2B5EF4-FFF2-40B4-BE49-F238E27FC236}">
                  <a16:creationId xmlns:a16="http://schemas.microsoft.com/office/drawing/2014/main" id="{DDD32EA8-C55C-4C64-BEF7-EBAE8428C9E7}"/>
                </a:ext>
              </a:extLst>
            </p:cNvPr>
            <p:cNvSpPr/>
            <p:nvPr/>
          </p:nvSpPr>
          <p:spPr>
            <a:xfrm>
              <a:off x="6990750" y="2535794"/>
              <a:ext cx="846562" cy="84656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749F463C-41D7-4F29-8ADB-EF76DCD91415}"/>
                </a:ext>
              </a:extLst>
            </p:cNvPr>
            <p:cNvSpPr/>
            <p:nvPr/>
          </p:nvSpPr>
          <p:spPr>
            <a:xfrm>
              <a:off x="6204656" y="4156356"/>
              <a:ext cx="2418750" cy="720000"/>
            </a:xfrm>
            <a:custGeom>
              <a:avLst/>
              <a:gdLst>
                <a:gd name="connsiteX0" fmla="*/ 0 w 2418750"/>
                <a:gd name="connsiteY0" fmla="*/ 0 h 720000"/>
                <a:gd name="connsiteX1" fmla="*/ 2418750 w 2418750"/>
                <a:gd name="connsiteY1" fmla="*/ 0 h 720000"/>
                <a:gd name="connsiteX2" fmla="*/ 2418750 w 2418750"/>
                <a:gd name="connsiteY2" fmla="*/ 720000 h 720000"/>
                <a:gd name="connsiteX3" fmla="*/ 0 w 2418750"/>
                <a:gd name="connsiteY3" fmla="*/ 720000 h 720000"/>
                <a:gd name="connsiteX4" fmla="*/ 0 w 2418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750" h="720000">
                  <a:moveTo>
                    <a:pt x="0" y="0"/>
                  </a:moveTo>
                  <a:lnTo>
                    <a:pt x="2418750" y="0"/>
                  </a:lnTo>
                  <a:lnTo>
                    <a:pt x="2418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dirty="0">
                  <a:solidFill>
                    <a:schemeClr val="accent1"/>
                  </a:solidFill>
                </a:rPr>
                <a:t>Coach</a:t>
              </a:r>
            </a:p>
          </p:txBody>
        </p:sp>
      </p:grpSp>
    </p:spTree>
    <p:extLst>
      <p:ext uri="{BB962C8B-B14F-4D97-AF65-F5344CB8AC3E}">
        <p14:creationId xmlns:p14="http://schemas.microsoft.com/office/powerpoint/2010/main" val="286532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19</a:t>
            </a:fld>
            <a:endParaRPr lang="en-US"/>
          </a:p>
        </p:txBody>
      </p:sp>
      <p:pic>
        <p:nvPicPr>
          <p:cNvPr id="7" name="Picture 6" descr="A close up of a sign&#10;&#10;Description automatically generated">
            <a:extLst>
              <a:ext uri="{FF2B5EF4-FFF2-40B4-BE49-F238E27FC236}">
                <a16:creationId xmlns:a16="http://schemas.microsoft.com/office/drawing/2014/main" id="{C616EC27-83F6-489A-9169-D11362C2D7A3}"/>
              </a:ext>
            </a:extLst>
          </p:cNvPr>
          <p:cNvPicPr>
            <a:picLocks noChangeAspect="1"/>
          </p:cNvPicPr>
          <p:nvPr/>
        </p:nvPicPr>
        <p:blipFill>
          <a:blip r:embed="rId3"/>
          <a:stretch>
            <a:fillRect/>
          </a:stretch>
        </p:blipFill>
        <p:spPr>
          <a:xfrm>
            <a:off x="2447059" y="914399"/>
            <a:ext cx="4249882" cy="4249882"/>
          </a:xfrm>
          <a:prstGeom prst="rect">
            <a:avLst/>
          </a:prstGeom>
          <a:ln>
            <a:solidFill>
              <a:schemeClr val="tx1"/>
            </a:solidFill>
          </a:ln>
        </p:spPr>
      </p:pic>
    </p:spTree>
    <p:extLst>
      <p:ext uri="{BB962C8B-B14F-4D97-AF65-F5344CB8AC3E}">
        <p14:creationId xmlns:p14="http://schemas.microsoft.com/office/powerpoint/2010/main" val="889833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5715000"/>
          </a:xfrm>
          <a:prstGeom prst="rect">
            <a:avLst/>
          </a:prstGeom>
          <a:gradFill>
            <a:gsLst>
              <a:gs pos="0">
                <a:schemeClr val="bg1"/>
              </a:gs>
              <a:gs pos="74000">
                <a:schemeClr val="bg1">
                  <a:lumMod val="85000"/>
                </a:schemeClr>
              </a:gs>
              <a:gs pos="94000">
                <a:schemeClr val="bg1">
                  <a:lumMod val="65000"/>
                </a:schemeClr>
              </a:gs>
            </a:gsLst>
            <a:lin ang="168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fld id="{0226CCDC-3057-A845-8B73-831E010D3BA8}" type="slidenum">
              <a:rPr lang="en-US" smtClean="0"/>
              <a:pPr/>
              <a:t>2</a:t>
            </a:fld>
            <a:endParaRPr lang="en-US" dirty="0"/>
          </a:p>
        </p:txBody>
      </p:sp>
      <p:sp>
        <p:nvSpPr>
          <p:cNvPr id="4" name="Footer Placeholder 3"/>
          <p:cNvSpPr>
            <a:spLocks noGrp="1"/>
          </p:cNvSpPr>
          <p:nvPr>
            <p:ph type="ftr" sz="quarter" idx="4294967295"/>
          </p:nvPr>
        </p:nvSpPr>
        <p:spPr>
          <a:xfrm>
            <a:off x="480766" y="5297488"/>
            <a:ext cx="5081833" cy="303212"/>
          </a:xfrm>
        </p:spPr>
        <p:txBody>
          <a:bodyPr/>
          <a:lstStyle/>
          <a:p>
            <a:r>
              <a:rPr lang="en-US" dirty="0"/>
              <a:t>The 2020 Teaching Professor Conference</a:t>
            </a:r>
          </a:p>
        </p:txBody>
      </p:sp>
      <p:sp>
        <p:nvSpPr>
          <p:cNvPr id="6" name="Rectangle 5"/>
          <p:cNvSpPr/>
          <p:nvPr/>
        </p:nvSpPr>
        <p:spPr>
          <a:xfrm>
            <a:off x="5007204" y="772998"/>
            <a:ext cx="3091992" cy="4034672"/>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80766" y="678729"/>
            <a:ext cx="4265561" cy="2394408"/>
          </a:xfrm>
          <a:prstGeom prst="rect">
            <a:avLst/>
          </a:prstGeom>
        </p:spPr>
        <p:txBody>
          <a:bodyPr/>
          <a:lstStyle>
            <a:lvl1pPr algn="l" defTabSz="457200" rtl="0" eaLnBrk="1" latinLnBrk="0" hangingPunct="1">
              <a:spcBef>
                <a:spcPct val="0"/>
              </a:spcBef>
              <a:buNone/>
              <a:defRPr sz="4400" b="0" i="0" kern="1200">
                <a:solidFill>
                  <a:schemeClr val="tx2">
                    <a:lumMod val="50000"/>
                  </a:schemeClr>
                </a:solidFill>
                <a:latin typeface="Georgia" charset="0"/>
                <a:ea typeface="Georgia" charset="0"/>
                <a:cs typeface="Georgia" charset="0"/>
              </a:defRPr>
            </a:lvl1pPr>
          </a:lstStyle>
          <a:p>
            <a:r>
              <a:rPr lang="en-US" sz="3600" dirty="0">
                <a:solidFill>
                  <a:schemeClr val="accent1"/>
                </a:solidFill>
              </a:rPr>
              <a:t>Presented by</a:t>
            </a:r>
          </a:p>
          <a:p>
            <a:endParaRPr lang="en-US" sz="3600" dirty="0">
              <a:solidFill>
                <a:schemeClr val="accent1"/>
              </a:solidFill>
            </a:endParaRPr>
          </a:p>
          <a:p>
            <a:endParaRPr lang="en-US" sz="3600" dirty="0">
              <a:solidFill>
                <a:schemeClr val="accent1"/>
              </a:solidFill>
            </a:endParaRPr>
          </a:p>
          <a:p>
            <a:endParaRPr lang="en-US" sz="3600" dirty="0">
              <a:solidFill>
                <a:schemeClr val="accent1"/>
              </a:solidFill>
            </a:endParaRPr>
          </a:p>
          <a:p>
            <a:endParaRPr lang="en-US" sz="3600" dirty="0">
              <a:solidFill>
                <a:schemeClr val="accent1"/>
              </a:solidFill>
            </a:endParaRPr>
          </a:p>
          <a:p>
            <a:r>
              <a:rPr lang="en-US" sz="3600" dirty="0">
                <a:solidFill>
                  <a:schemeClr val="accent1"/>
                </a:solidFill>
              </a:rPr>
              <a:t>Dr. Liz Norell</a:t>
            </a:r>
          </a:p>
          <a:p>
            <a:r>
              <a:rPr lang="en-US" sz="1800" dirty="0">
                <a:solidFill>
                  <a:schemeClr val="accent1"/>
                </a:solidFill>
              </a:rPr>
              <a:t>Assistant Professor, Political Science</a:t>
            </a:r>
          </a:p>
          <a:p>
            <a:r>
              <a:rPr lang="en-US" sz="1800" dirty="0">
                <a:solidFill>
                  <a:schemeClr val="accent1"/>
                </a:solidFill>
              </a:rPr>
              <a:t>Chattanooga State Community College</a:t>
            </a:r>
            <a:endParaRPr lang="en-US" sz="3600" dirty="0">
              <a:solidFill>
                <a:schemeClr val="accent1"/>
              </a:solidFill>
            </a:endParaRPr>
          </a:p>
        </p:txBody>
      </p:sp>
      <p:pic>
        <p:nvPicPr>
          <p:cNvPr id="12" name="Picture 11" descr="Liz Norell standing outside of a Chattanooga State building with a lily given by students">
            <a:extLst>
              <a:ext uri="{FF2B5EF4-FFF2-40B4-BE49-F238E27FC236}">
                <a16:creationId xmlns:a16="http://schemas.microsoft.com/office/drawing/2014/main" id="{73E42F4B-B96E-450E-9E0E-7B7AB9EF5E7E}"/>
              </a:ext>
            </a:extLst>
          </p:cNvPr>
          <p:cNvPicPr>
            <a:picLocks noChangeAspect="1"/>
          </p:cNvPicPr>
          <p:nvPr/>
        </p:nvPicPr>
        <p:blipFill>
          <a:blip r:embed="rId3"/>
          <a:stretch>
            <a:fillRect/>
          </a:stretch>
        </p:blipFill>
        <p:spPr>
          <a:xfrm>
            <a:off x="5007204" y="772998"/>
            <a:ext cx="3126753" cy="4169004"/>
          </a:xfrm>
          <a:prstGeom prst="rect">
            <a:avLst/>
          </a:prstGeom>
          <a:ln>
            <a:solidFill>
              <a:schemeClr val="tx1"/>
            </a:solidFill>
          </a:ln>
        </p:spPr>
      </p:pic>
    </p:spTree>
    <p:extLst>
      <p:ext uri="{BB962C8B-B14F-4D97-AF65-F5344CB8AC3E}">
        <p14:creationId xmlns:p14="http://schemas.microsoft.com/office/powerpoint/2010/main" val="1012645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9400" y="1255712"/>
            <a:ext cx="2755900" cy="3635376"/>
          </a:xfrm>
        </p:spPr>
        <p:txBody>
          <a:bodyPr/>
          <a:lstStyle/>
          <a:p>
            <a:r>
              <a:rPr lang="en-US" dirty="0"/>
              <a:t>We are social creatures.</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20</a:t>
            </a:fld>
            <a:endParaRPr lang="en-US"/>
          </a:p>
        </p:txBody>
      </p:sp>
      <p:pic>
        <p:nvPicPr>
          <p:cNvPr id="2" name="Picture 1" descr="Screen shot of a TED Talk by Jonathan Haidt, &quot;The moral roots of liberals and conservatives.&quot;">
            <a:extLst>
              <a:ext uri="{FF2B5EF4-FFF2-40B4-BE49-F238E27FC236}">
                <a16:creationId xmlns:a16="http://schemas.microsoft.com/office/drawing/2014/main" id="{5B958519-6174-4626-BCDB-26F9FC508B64}"/>
              </a:ext>
            </a:extLst>
          </p:cNvPr>
          <p:cNvPicPr>
            <a:picLocks noChangeAspect="1"/>
          </p:cNvPicPr>
          <p:nvPr/>
        </p:nvPicPr>
        <p:blipFill rotWithShape="1">
          <a:blip r:embed="rId3"/>
          <a:srcRect r="12702"/>
          <a:stretch/>
        </p:blipFill>
        <p:spPr>
          <a:xfrm>
            <a:off x="3159413" y="1255712"/>
            <a:ext cx="5720773" cy="3701238"/>
          </a:xfrm>
          <a:prstGeom prst="rect">
            <a:avLst/>
          </a:prstGeom>
          <a:ln>
            <a:solidFill>
              <a:schemeClr val="tx1"/>
            </a:solidFill>
          </a:ln>
        </p:spPr>
      </p:pic>
    </p:spTree>
    <p:extLst>
      <p:ext uri="{BB962C8B-B14F-4D97-AF65-F5344CB8AC3E}">
        <p14:creationId xmlns:p14="http://schemas.microsoft.com/office/powerpoint/2010/main" val="1867243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21</a:t>
            </a:fld>
            <a:endParaRPr lang="en-US"/>
          </a:p>
        </p:txBody>
      </p:sp>
      <p:pic>
        <p:nvPicPr>
          <p:cNvPr id="7" name="Picture 6" descr="A large college lecture hall">
            <a:extLst>
              <a:ext uri="{FF2B5EF4-FFF2-40B4-BE49-F238E27FC236}">
                <a16:creationId xmlns:a16="http://schemas.microsoft.com/office/drawing/2014/main" id="{4F0B1EC5-9FB3-4748-BAA0-75860166F006}"/>
              </a:ext>
            </a:extLst>
          </p:cNvPr>
          <p:cNvPicPr>
            <a:picLocks noChangeAspect="1"/>
          </p:cNvPicPr>
          <p:nvPr/>
        </p:nvPicPr>
        <p:blipFill>
          <a:blip r:embed="rId3"/>
          <a:stretch>
            <a:fillRect/>
          </a:stretch>
        </p:blipFill>
        <p:spPr>
          <a:xfrm>
            <a:off x="1838325" y="1011815"/>
            <a:ext cx="5467350" cy="4100512"/>
          </a:xfrm>
          <a:prstGeom prst="rect">
            <a:avLst/>
          </a:prstGeom>
          <a:ln>
            <a:solidFill>
              <a:schemeClr val="tx1"/>
            </a:solidFill>
          </a:ln>
        </p:spPr>
      </p:pic>
    </p:spTree>
    <p:extLst>
      <p:ext uri="{BB962C8B-B14F-4D97-AF65-F5344CB8AC3E}">
        <p14:creationId xmlns:p14="http://schemas.microsoft.com/office/powerpoint/2010/main" val="2191770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22</a:t>
            </a:fld>
            <a:endParaRPr lang="en-US"/>
          </a:p>
        </p:txBody>
      </p:sp>
      <p:pic>
        <p:nvPicPr>
          <p:cNvPr id="3" name="Picture 2" descr="Three students in front of a building">
            <a:extLst>
              <a:ext uri="{FF2B5EF4-FFF2-40B4-BE49-F238E27FC236}">
                <a16:creationId xmlns:a16="http://schemas.microsoft.com/office/drawing/2014/main" id="{E195E72E-AEA4-47CB-95BF-19242C048A26}"/>
              </a:ext>
            </a:extLst>
          </p:cNvPr>
          <p:cNvPicPr>
            <a:picLocks noChangeAspect="1"/>
          </p:cNvPicPr>
          <p:nvPr/>
        </p:nvPicPr>
        <p:blipFill>
          <a:blip r:embed="rId3"/>
          <a:stretch>
            <a:fillRect/>
          </a:stretch>
        </p:blipFill>
        <p:spPr>
          <a:xfrm>
            <a:off x="1492122" y="980438"/>
            <a:ext cx="6159756" cy="4123473"/>
          </a:xfrm>
          <a:prstGeom prst="rect">
            <a:avLst/>
          </a:prstGeom>
          <a:ln>
            <a:solidFill>
              <a:schemeClr val="tx1"/>
            </a:solidFill>
          </a:ln>
        </p:spPr>
      </p:pic>
    </p:spTree>
    <p:extLst>
      <p:ext uri="{BB962C8B-B14F-4D97-AF65-F5344CB8AC3E}">
        <p14:creationId xmlns:p14="http://schemas.microsoft.com/office/powerpoint/2010/main" val="99364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35902"/>
            <a:ext cx="8229600" cy="952500"/>
          </a:xfrm>
        </p:spPr>
        <p:txBody>
          <a:bodyPr/>
          <a:lstStyle/>
          <a:p>
            <a:r>
              <a:rPr lang="en-US" dirty="0"/>
              <a:t>UVA Motivate Lab</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23</a:t>
            </a:fld>
            <a:endParaRPr lang="en-US"/>
          </a:p>
        </p:txBody>
      </p:sp>
      <p:grpSp>
        <p:nvGrpSpPr>
          <p:cNvPr id="11" name="Group 10">
            <a:extLst>
              <a:ext uri="{FF2B5EF4-FFF2-40B4-BE49-F238E27FC236}">
                <a16:creationId xmlns:a16="http://schemas.microsoft.com/office/drawing/2014/main" id="{66B86E98-29E7-44B5-A5DE-BD69109183FE}"/>
              </a:ext>
            </a:extLst>
          </p:cNvPr>
          <p:cNvGrpSpPr/>
          <p:nvPr/>
        </p:nvGrpSpPr>
        <p:grpSpPr>
          <a:xfrm>
            <a:off x="1733550" y="1888402"/>
            <a:ext cx="5448300" cy="3178465"/>
            <a:chOff x="1847850" y="1910717"/>
            <a:chExt cx="6014630" cy="3508854"/>
          </a:xfrm>
        </p:grpSpPr>
        <p:pic>
          <p:nvPicPr>
            <p:cNvPr id="3" name="Picture 2" descr="A picture containing indoor, knife&#10;&#10;Description automatically generated">
              <a:extLst>
                <a:ext uri="{FF2B5EF4-FFF2-40B4-BE49-F238E27FC236}">
                  <a16:creationId xmlns:a16="http://schemas.microsoft.com/office/drawing/2014/main" id="{ACD3B7DA-9D17-49CB-80B6-00B289A77A7E}"/>
                </a:ext>
              </a:extLst>
            </p:cNvPr>
            <p:cNvPicPr>
              <a:picLocks noChangeAspect="1"/>
            </p:cNvPicPr>
            <p:nvPr/>
          </p:nvPicPr>
          <p:blipFill rotWithShape="1">
            <a:blip r:embed="rId3"/>
            <a:srcRect t="8220" b="11277"/>
            <a:stretch/>
          </p:blipFill>
          <p:spPr>
            <a:xfrm>
              <a:off x="1847850" y="4209082"/>
              <a:ext cx="6014630" cy="1210489"/>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27604A25-D5DF-4123-8490-B9CFC9DA8EB2}"/>
                </a:ext>
              </a:extLst>
            </p:cNvPr>
            <p:cNvPicPr>
              <a:picLocks noChangeAspect="1"/>
            </p:cNvPicPr>
            <p:nvPr/>
          </p:nvPicPr>
          <p:blipFill rotWithShape="1">
            <a:blip r:embed="rId4"/>
            <a:srcRect t="13738" r="4088" b="7176"/>
            <a:stretch/>
          </p:blipFill>
          <p:spPr>
            <a:xfrm>
              <a:off x="1895073" y="3023009"/>
              <a:ext cx="5724927" cy="1180144"/>
            </a:xfrm>
            <a:prstGeom prst="rect">
              <a:avLst/>
            </a:prstGeom>
          </p:spPr>
        </p:pic>
        <p:pic>
          <p:nvPicPr>
            <p:cNvPr id="10" name="Picture 9" descr="A picture containing knife&#10;&#10;Description automatically generated">
              <a:extLst>
                <a:ext uri="{FF2B5EF4-FFF2-40B4-BE49-F238E27FC236}">
                  <a16:creationId xmlns:a16="http://schemas.microsoft.com/office/drawing/2014/main" id="{3DBF4007-E0C7-47E1-A73A-EF6D8EBF42F9}"/>
                </a:ext>
              </a:extLst>
            </p:cNvPr>
            <p:cNvPicPr>
              <a:picLocks noChangeAspect="1"/>
            </p:cNvPicPr>
            <p:nvPr/>
          </p:nvPicPr>
          <p:blipFill rotWithShape="1">
            <a:blip r:embed="rId5"/>
            <a:srcRect t="17418" r="9461" b="12982"/>
            <a:stretch/>
          </p:blipFill>
          <p:spPr>
            <a:xfrm>
              <a:off x="1847850" y="1910717"/>
              <a:ext cx="5448300" cy="1047079"/>
            </a:xfrm>
            <a:prstGeom prst="rect">
              <a:avLst/>
            </a:prstGeom>
          </p:spPr>
        </p:pic>
      </p:grpSp>
    </p:spTree>
    <p:extLst>
      <p:ext uri="{BB962C8B-B14F-4D97-AF65-F5344CB8AC3E}">
        <p14:creationId xmlns:p14="http://schemas.microsoft.com/office/powerpoint/2010/main" val="267506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24</a:t>
            </a:fld>
            <a:endParaRPr lang="en-US"/>
          </a:p>
        </p:txBody>
      </p:sp>
      <p:pic>
        <p:nvPicPr>
          <p:cNvPr id="2" name="Picture 1">
            <a:extLst>
              <a:ext uri="{FF2B5EF4-FFF2-40B4-BE49-F238E27FC236}">
                <a16:creationId xmlns:a16="http://schemas.microsoft.com/office/drawing/2014/main" id="{C75A1B52-F373-4230-A404-3879CE1A11A0}"/>
              </a:ext>
            </a:extLst>
          </p:cNvPr>
          <p:cNvPicPr>
            <a:picLocks noChangeAspect="1"/>
          </p:cNvPicPr>
          <p:nvPr/>
        </p:nvPicPr>
        <p:blipFill>
          <a:blip r:embed="rId3"/>
          <a:stretch>
            <a:fillRect/>
          </a:stretch>
        </p:blipFill>
        <p:spPr>
          <a:xfrm>
            <a:off x="954087" y="922250"/>
            <a:ext cx="7235825" cy="4187912"/>
          </a:xfrm>
          <a:prstGeom prst="rect">
            <a:avLst/>
          </a:prstGeom>
          <a:ln>
            <a:solidFill>
              <a:schemeClr val="tx1"/>
            </a:solidFill>
          </a:ln>
        </p:spPr>
      </p:pic>
    </p:spTree>
    <p:extLst>
      <p:ext uri="{BB962C8B-B14F-4D97-AF65-F5344CB8AC3E}">
        <p14:creationId xmlns:p14="http://schemas.microsoft.com/office/powerpoint/2010/main" val="3432437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25</a:t>
            </a:fld>
            <a:endParaRPr lang="en-US"/>
          </a:p>
        </p:txBody>
      </p:sp>
      <p:pic>
        <p:nvPicPr>
          <p:cNvPr id="3" name="Picture 2">
            <a:extLst>
              <a:ext uri="{FF2B5EF4-FFF2-40B4-BE49-F238E27FC236}">
                <a16:creationId xmlns:a16="http://schemas.microsoft.com/office/drawing/2014/main" id="{76781EBA-AA53-4F99-BE40-30908935AB73}"/>
              </a:ext>
            </a:extLst>
          </p:cNvPr>
          <p:cNvPicPr>
            <a:picLocks noChangeAspect="1"/>
          </p:cNvPicPr>
          <p:nvPr/>
        </p:nvPicPr>
        <p:blipFill>
          <a:blip r:embed="rId3"/>
          <a:stretch>
            <a:fillRect/>
          </a:stretch>
        </p:blipFill>
        <p:spPr>
          <a:xfrm>
            <a:off x="1523156" y="915687"/>
            <a:ext cx="6097687" cy="4363966"/>
          </a:xfrm>
          <a:prstGeom prst="rect">
            <a:avLst/>
          </a:prstGeom>
          <a:ln>
            <a:solidFill>
              <a:schemeClr val="tx1"/>
            </a:solidFill>
          </a:ln>
        </p:spPr>
      </p:pic>
    </p:spTree>
    <p:extLst>
      <p:ext uri="{BB962C8B-B14F-4D97-AF65-F5344CB8AC3E}">
        <p14:creationId xmlns:p14="http://schemas.microsoft.com/office/powerpoint/2010/main" val="471172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26</a:t>
            </a:fld>
            <a:endParaRPr lang="en-US" dirty="0"/>
          </a:p>
        </p:txBody>
      </p:sp>
      <p:sp>
        <p:nvSpPr>
          <p:cNvPr id="3" name="AutoShape 2">
            <a:extLst>
              <a:ext uri="{FF2B5EF4-FFF2-40B4-BE49-F238E27FC236}">
                <a16:creationId xmlns:a16="http://schemas.microsoft.com/office/drawing/2014/main" id="{816B535F-06FF-47D9-A507-C849BC30D9C6}"/>
              </a:ext>
            </a:extLst>
          </p:cNvPr>
          <p:cNvSpPr>
            <a:spLocks noChangeAspect="1" noChangeArrowheads="1"/>
          </p:cNvSpPr>
          <p:nvPr/>
        </p:nvSpPr>
        <p:spPr bwMode="auto">
          <a:xfrm>
            <a:off x="2614613" y="1738313"/>
            <a:ext cx="3914775" cy="2238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865EE819-CA5E-4E44-87D0-36556B09569B}"/>
              </a:ext>
            </a:extLst>
          </p:cNvPr>
          <p:cNvSpPr txBox="1"/>
          <p:nvPr/>
        </p:nvSpPr>
        <p:spPr>
          <a:xfrm>
            <a:off x="388961" y="1054899"/>
            <a:ext cx="8350624" cy="4031873"/>
          </a:xfrm>
          <a:prstGeom prst="rect">
            <a:avLst/>
          </a:prstGeom>
          <a:noFill/>
          <a:ln>
            <a:solidFill>
              <a:schemeClr val="tx1"/>
            </a:solidFill>
          </a:ln>
        </p:spPr>
        <p:txBody>
          <a:bodyPr wrap="square" rtlCol="0">
            <a:spAutoFit/>
          </a:bodyPr>
          <a:lstStyle/>
          <a:p>
            <a:r>
              <a:rPr lang="en-US" sz="1600" dirty="0">
                <a:solidFill>
                  <a:schemeClr val="accent1"/>
                </a:solidFill>
              </a:rPr>
              <a:t>You might think that you're the only one who's struggling ... but you're not. </a:t>
            </a:r>
          </a:p>
          <a:p>
            <a:endParaRPr lang="en-US" sz="1600" dirty="0">
              <a:solidFill>
                <a:schemeClr val="accent1"/>
              </a:solidFill>
            </a:endParaRPr>
          </a:p>
          <a:p>
            <a:r>
              <a:rPr lang="en-US" sz="1600" dirty="0">
                <a:solidFill>
                  <a:schemeClr val="accent1"/>
                </a:solidFill>
              </a:rPr>
              <a:t>In grad school, I was working on a PhD in a field I'd never studied before (political science). EVERYONE knew more than me, I thought. I felt so dumb that first year.</a:t>
            </a:r>
          </a:p>
          <a:p>
            <a:endParaRPr lang="en-US" sz="1600" dirty="0">
              <a:solidFill>
                <a:schemeClr val="accent1"/>
              </a:solidFill>
            </a:endParaRPr>
          </a:p>
          <a:p>
            <a:r>
              <a:rPr lang="en-US" sz="1600" dirty="0">
                <a:solidFill>
                  <a:schemeClr val="accent1"/>
                </a:solidFill>
              </a:rPr>
              <a:t>And after three years of working on a PhD at Vanderbilt, I was kicked out of the program.</a:t>
            </a:r>
            <a:br>
              <a:rPr lang="en-US" sz="1600" dirty="0">
                <a:solidFill>
                  <a:schemeClr val="accent1"/>
                </a:solidFill>
              </a:rPr>
            </a:br>
            <a:r>
              <a:rPr lang="en-US" sz="1600" dirty="0">
                <a:solidFill>
                  <a:schemeClr val="accent1"/>
                </a:solidFill>
              </a:rPr>
              <a:t>That's right.</a:t>
            </a:r>
          </a:p>
          <a:p>
            <a:pPr algn="ctr"/>
            <a:r>
              <a:rPr lang="en-US" sz="1600" dirty="0">
                <a:solidFill>
                  <a:schemeClr val="accent1"/>
                </a:solidFill>
              </a:rPr>
              <a:t>I.</a:t>
            </a:r>
            <a:br>
              <a:rPr lang="en-US" sz="1600" dirty="0">
                <a:solidFill>
                  <a:schemeClr val="accent1"/>
                </a:solidFill>
              </a:rPr>
            </a:br>
            <a:r>
              <a:rPr lang="en-US" sz="1600" dirty="0">
                <a:solidFill>
                  <a:schemeClr val="accent1"/>
                </a:solidFill>
              </a:rPr>
              <a:t>WAS.</a:t>
            </a:r>
            <a:br>
              <a:rPr lang="en-US" sz="1600" dirty="0">
                <a:solidFill>
                  <a:schemeClr val="accent1"/>
                </a:solidFill>
              </a:rPr>
            </a:br>
            <a:r>
              <a:rPr lang="en-US" sz="1600" dirty="0">
                <a:solidFill>
                  <a:schemeClr val="accent1"/>
                </a:solidFill>
              </a:rPr>
              <a:t>KICKED.</a:t>
            </a:r>
            <a:br>
              <a:rPr lang="en-US" sz="1600" dirty="0">
                <a:solidFill>
                  <a:schemeClr val="accent1"/>
                </a:solidFill>
              </a:rPr>
            </a:br>
            <a:r>
              <a:rPr lang="en-US" sz="1600" dirty="0">
                <a:solidFill>
                  <a:schemeClr val="accent1"/>
                </a:solidFill>
              </a:rPr>
              <a:t>OUT.</a:t>
            </a:r>
          </a:p>
          <a:p>
            <a:endParaRPr lang="en-US" sz="1600" dirty="0">
              <a:solidFill>
                <a:schemeClr val="accent1"/>
              </a:solidFill>
            </a:endParaRPr>
          </a:p>
          <a:p>
            <a:r>
              <a:rPr lang="en-US" sz="1600" dirty="0">
                <a:solidFill>
                  <a:schemeClr val="accent1"/>
                </a:solidFill>
              </a:rPr>
              <a:t>You are not the only one who isn't sure you belong. You're not the only one who worries you're not doing it right. You're not the only one who feels overwhelmed.</a:t>
            </a:r>
          </a:p>
          <a:p>
            <a:endParaRPr lang="en-US" sz="1600" dirty="0">
              <a:solidFill>
                <a:schemeClr val="accent1"/>
              </a:solidFill>
            </a:endParaRPr>
          </a:p>
          <a:p>
            <a:r>
              <a:rPr lang="en-US" sz="1600" dirty="0">
                <a:solidFill>
                  <a:schemeClr val="accent1"/>
                </a:solidFill>
              </a:rPr>
              <a:t>Everyone struggles. Including me.</a:t>
            </a:r>
          </a:p>
        </p:txBody>
      </p:sp>
    </p:spTree>
    <p:extLst>
      <p:ext uri="{BB962C8B-B14F-4D97-AF65-F5344CB8AC3E}">
        <p14:creationId xmlns:p14="http://schemas.microsoft.com/office/powerpoint/2010/main" val="1366621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812"/>
            <a:ext cx="8229600" cy="2849800"/>
          </a:xfrm>
        </p:spPr>
        <p:txBody>
          <a:bodyPr>
            <a:normAutofit/>
          </a:bodyPr>
          <a:lstStyle/>
          <a:p>
            <a:r>
              <a:rPr lang="en-US" dirty="0"/>
              <a:t>“Five years from now, my students will still know how to ___________.”</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27</a:t>
            </a:fld>
            <a:endParaRPr lang="en-US"/>
          </a:p>
        </p:txBody>
      </p:sp>
      <p:sp>
        <p:nvSpPr>
          <p:cNvPr id="2" name="Rectangle 1">
            <a:extLst>
              <a:ext uri="{FF2B5EF4-FFF2-40B4-BE49-F238E27FC236}">
                <a16:creationId xmlns:a16="http://schemas.microsoft.com/office/drawing/2014/main" id="{71832376-2CDE-4163-823E-6CEEA57F8678}"/>
              </a:ext>
            </a:extLst>
          </p:cNvPr>
          <p:cNvSpPr/>
          <p:nvPr/>
        </p:nvSpPr>
        <p:spPr>
          <a:xfrm>
            <a:off x="852984" y="3751858"/>
            <a:ext cx="7253785" cy="1200329"/>
          </a:xfrm>
          <a:prstGeom prst="rect">
            <a:avLst/>
          </a:prstGeom>
        </p:spPr>
        <p:txBody>
          <a:bodyPr wrap="square">
            <a:spAutoFit/>
          </a:bodyPr>
          <a:lstStyle/>
          <a:p>
            <a:r>
              <a:rPr lang="en-US" i="1" dirty="0"/>
              <a:t>alternatives: </a:t>
            </a:r>
          </a:p>
          <a:p>
            <a:endParaRPr lang="en-US" i="1" dirty="0"/>
          </a:p>
          <a:p>
            <a:r>
              <a:rPr lang="en-US" dirty="0"/>
              <a:t>still understand ______________.”</a:t>
            </a:r>
          </a:p>
          <a:p>
            <a:r>
              <a:rPr lang="en-US" dirty="0"/>
              <a:t> still be able to _______________.”</a:t>
            </a:r>
          </a:p>
        </p:txBody>
      </p:sp>
    </p:spTree>
    <p:extLst>
      <p:ext uri="{BB962C8B-B14F-4D97-AF65-F5344CB8AC3E}">
        <p14:creationId xmlns:p14="http://schemas.microsoft.com/office/powerpoint/2010/main" val="3801729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hought">
            <a:extLst>
              <a:ext uri="{FF2B5EF4-FFF2-40B4-BE49-F238E27FC236}">
                <a16:creationId xmlns:a16="http://schemas.microsoft.com/office/drawing/2014/main" id="{A1AAEF7F-8BD6-45E4-B770-84DFC004B708}"/>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1011381" y="568853"/>
            <a:ext cx="3127375" cy="3127375"/>
          </a:xfrm>
        </p:spPr>
      </p:pic>
      <p:sp>
        <p:nvSpPr>
          <p:cNvPr id="8" name="Content Placeholder 7"/>
          <p:cNvSpPr>
            <a:spLocks noGrp="1"/>
          </p:cNvSpPr>
          <p:nvPr>
            <p:ph sz="half" idx="2"/>
          </p:nvPr>
        </p:nvSpPr>
        <p:spPr/>
        <p:txBody>
          <a:bodyPr anchor="ctr">
            <a:normAutofit/>
          </a:bodyPr>
          <a:lstStyle/>
          <a:p>
            <a:pPr marL="114300" lvl="1"/>
            <a:r>
              <a:rPr lang="en-US" sz="6800" dirty="0">
                <a:solidFill>
                  <a:schemeClr val="bg1"/>
                </a:solidFill>
              </a:rPr>
              <a:t>Reflect</a:t>
            </a:r>
          </a:p>
        </p:txBody>
      </p:sp>
      <p:sp>
        <p:nvSpPr>
          <p:cNvPr id="4" name="Footer Placeholder 3"/>
          <p:cNvSpPr>
            <a:spLocks noGrp="1"/>
          </p:cNvSpPr>
          <p:nvPr>
            <p:ph type="ftr" sz="quarter" idx="11"/>
          </p:nvPr>
        </p:nvSpPr>
        <p:spPr/>
        <p:txBody>
          <a:bodyPr/>
          <a:lstStyle/>
          <a:p>
            <a:r>
              <a:rPr lang="en-US" dirty="0"/>
              <a:t>The 2020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pPr/>
              <a:t>28</a:t>
            </a:fld>
            <a:endParaRPr lang="en-US" dirty="0"/>
          </a:p>
        </p:txBody>
      </p:sp>
      <p:sp>
        <p:nvSpPr>
          <p:cNvPr id="9" name="Rectangle 8">
            <a:extLst>
              <a:ext uri="{FF2B5EF4-FFF2-40B4-BE49-F238E27FC236}">
                <a16:creationId xmlns:a16="http://schemas.microsoft.com/office/drawing/2014/main" id="{A4DA464B-C332-4586-B8BA-1E82941ADD14}"/>
              </a:ext>
            </a:extLst>
          </p:cNvPr>
          <p:cNvSpPr/>
          <p:nvPr/>
        </p:nvSpPr>
        <p:spPr>
          <a:xfrm>
            <a:off x="449983" y="3940225"/>
            <a:ext cx="3688773" cy="646331"/>
          </a:xfrm>
          <a:prstGeom prst="rect">
            <a:avLst/>
          </a:prstGeom>
        </p:spPr>
        <p:txBody>
          <a:bodyPr wrap="square">
            <a:spAutoFit/>
          </a:bodyPr>
          <a:lstStyle/>
          <a:p>
            <a:pPr algn="ctr"/>
            <a:r>
              <a:rPr lang="en-US" dirty="0">
                <a:solidFill>
                  <a:schemeClr val="accent1"/>
                </a:solidFill>
              </a:rPr>
              <a:t>Does your current syllabus place an emphasis on that goal?</a:t>
            </a:r>
          </a:p>
        </p:txBody>
      </p:sp>
    </p:spTree>
    <p:extLst>
      <p:ext uri="{BB962C8B-B14F-4D97-AF65-F5344CB8AC3E}">
        <p14:creationId xmlns:p14="http://schemas.microsoft.com/office/powerpoint/2010/main" val="2626762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29</a:t>
            </a:fld>
            <a:endParaRPr lang="en-US"/>
          </a:p>
        </p:txBody>
      </p:sp>
      <p:pic>
        <p:nvPicPr>
          <p:cNvPr id="3" name="Picture 2" descr="An interstate road sign showing learning happening in all directions.">
            <a:extLst>
              <a:ext uri="{FF2B5EF4-FFF2-40B4-BE49-F238E27FC236}">
                <a16:creationId xmlns:a16="http://schemas.microsoft.com/office/drawing/2014/main" id="{8A596A6C-1C90-465A-A43A-AEEDF472576E}"/>
              </a:ext>
            </a:extLst>
          </p:cNvPr>
          <p:cNvPicPr>
            <a:picLocks noChangeAspect="1"/>
          </p:cNvPicPr>
          <p:nvPr/>
        </p:nvPicPr>
        <p:blipFill>
          <a:blip r:embed="rId3"/>
          <a:stretch>
            <a:fillRect/>
          </a:stretch>
        </p:blipFill>
        <p:spPr>
          <a:xfrm>
            <a:off x="1854958" y="1025287"/>
            <a:ext cx="5434084" cy="4075563"/>
          </a:xfrm>
          <a:prstGeom prst="rect">
            <a:avLst/>
          </a:prstGeom>
          <a:ln>
            <a:solidFill>
              <a:schemeClr val="tx1"/>
            </a:solidFill>
          </a:ln>
        </p:spPr>
      </p:pic>
    </p:spTree>
    <p:extLst>
      <p:ext uri="{BB962C8B-B14F-4D97-AF65-F5344CB8AC3E}">
        <p14:creationId xmlns:p14="http://schemas.microsoft.com/office/powerpoint/2010/main" val="2966441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The 2020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pPr/>
              <a:t>3</a:t>
            </a:fld>
            <a:endParaRPr lang="en-US" dirty="0"/>
          </a:p>
        </p:txBody>
      </p:sp>
      <p:pic>
        <p:nvPicPr>
          <p:cNvPr id="7" name="Picture 6" descr="A group of people posing for a photo&#10;&#10;Description automatically generated">
            <a:extLst>
              <a:ext uri="{FF2B5EF4-FFF2-40B4-BE49-F238E27FC236}">
                <a16:creationId xmlns:a16="http://schemas.microsoft.com/office/drawing/2014/main" id="{626E1EC1-16A1-4AF3-AF99-D24002DFECDF}"/>
              </a:ext>
            </a:extLst>
          </p:cNvPr>
          <p:cNvPicPr>
            <a:picLocks noChangeAspect="1"/>
          </p:cNvPicPr>
          <p:nvPr/>
        </p:nvPicPr>
        <p:blipFill rotWithShape="1">
          <a:blip r:embed="rId3"/>
          <a:srcRect t="20321"/>
          <a:stretch/>
        </p:blipFill>
        <p:spPr>
          <a:xfrm>
            <a:off x="2591224" y="66485"/>
            <a:ext cx="3961976" cy="2367651"/>
          </a:xfrm>
          <a:prstGeom prst="rect">
            <a:avLst/>
          </a:prstGeom>
          <a:ln>
            <a:solidFill>
              <a:schemeClr val="tx1"/>
            </a:solidFill>
          </a:ln>
        </p:spPr>
      </p:pic>
      <p:pic>
        <p:nvPicPr>
          <p:cNvPr id="9" name="Picture 8" descr="A person in a blue shirt&#10;&#10;Description automatically generated">
            <a:extLst>
              <a:ext uri="{FF2B5EF4-FFF2-40B4-BE49-F238E27FC236}">
                <a16:creationId xmlns:a16="http://schemas.microsoft.com/office/drawing/2014/main" id="{F31F9D48-6E53-45FC-8A73-CDFF5148F6D0}"/>
              </a:ext>
            </a:extLst>
          </p:cNvPr>
          <p:cNvPicPr>
            <a:picLocks noChangeAspect="1"/>
          </p:cNvPicPr>
          <p:nvPr/>
        </p:nvPicPr>
        <p:blipFill rotWithShape="1">
          <a:blip r:embed="rId4"/>
          <a:srcRect l="21857" t="22136" r="24052" b="3952"/>
          <a:stretch/>
        </p:blipFill>
        <p:spPr>
          <a:xfrm>
            <a:off x="1178782" y="2019478"/>
            <a:ext cx="2824884" cy="2572662"/>
          </a:xfrm>
          <a:prstGeom prst="rect">
            <a:avLst/>
          </a:prstGeom>
          <a:ln>
            <a:solidFill>
              <a:schemeClr val="tx1"/>
            </a:solidFill>
          </a:ln>
        </p:spPr>
      </p:pic>
      <p:pic>
        <p:nvPicPr>
          <p:cNvPr id="11" name="Picture 10" descr="Always try to be a little kinder than is necessary.">
            <a:extLst>
              <a:ext uri="{FF2B5EF4-FFF2-40B4-BE49-F238E27FC236}">
                <a16:creationId xmlns:a16="http://schemas.microsoft.com/office/drawing/2014/main" id="{A5432B96-A8E2-47DC-B86C-E42046AB29F0}"/>
              </a:ext>
            </a:extLst>
          </p:cNvPr>
          <p:cNvPicPr>
            <a:picLocks noChangeAspect="1"/>
          </p:cNvPicPr>
          <p:nvPr/>
        </p:nvPicPr>
        <p:blipFill>
          <a:blip r:embed="rId5"/>
          <a:stretch>
            <a:fillRect/>
          </a:stretch>
        </p:blipFill>
        <p:spPr>
          <a:xfrm>
            <a:off x="5500044" y="2019478"/>
            <a:ext cx="2740948" cy="2740948"/>
          </a:xfrm>
          <a:prstGeom prst="rect">
            <a:avLst/>
          </a:prstGeom>
          <a:ln>
            <a:solidFill>
              <a:schemeClr val="tx1"/>
            </a:solidFill>
          </a:ln>
        </p:spPr>
      </p:pic>
      <p:sp>
        <p:nvSpPr>
          <p:cNvPr id="12" name="Rectangle 11">
            <a:extLst>
              <a:ext uri="{FF2B5EF4-FFF2-40B4-BE49-F238E27FC236}">
                <a16:creationId xmlns:a16="http://schemas.microsoft.com/office/drawing/2014/main" id="{508CABD4-29C0-4CB2-93D0-B31699DDBAFF}"/>
              </a:ext>
            </a:extLst>
          </p:cNvPr>
          <p:cNvSpPr/>
          <p:nvPr/>
        </p:nvSpPr>
        <p:spPr>
          <a:xfrm>
            <a:off x="240086" y="799694"/>
            <a:ext cx="2149822" cy="646331"/>
          </a:xfrm>
          <a:prstGeom prst="rect">
            <a:avLst/>
          </a:prstGeom>
        </p:spPr>
        <p:txBody>
          <a:bodyPr wrap="square">
            <a:spAutoFit/>
          </a:bodyPr>
          <a:lstStyle/>
          <a:p>
            <a:r>
              <a:rPr lang="en-US" sz="3600" i="1" dirty="0">
                <a:solidFill>
                  <a:schemeClr val="accent1"/>
                </a:solidFill>
              </a:rPr>
              <a:t>Why me?</a:t>
            </a:r>
          </a:p>
        </p:txBody>
      </p:sp>
    </p:spTree>
    <p:extLst>
      <p:ext uri="{BB962C8B-B14F-4D97-AF65-F5344CB8AC3E}">
        <p14:creationId xmlns:p14="http://schemas.microsoft.com/office/powerpoint/2010/main" val="46060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The 2020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t>30</a:t>
            </a:fld>
            <a:endParaRPr lang="en-US"/>
          </a:p>
        </p:txBody>
      </p:sp>
      <p:grpSp>
        <p:nvGrpSpPr>
          <p:cNvPr id="18" name="Group 17">
            <a:extLst>
              <a:ext uri="{FF2B5EF4-FFF2-40B4-BE49-F238E27FC236}">
                <a16:creationId xmlns:a16="http://schemas.microsoft.com/office/drawing/2014/main" id="{AFD48F75-9189-4FE2-925A-B28A59DAE1C8}"/>
              </a:ext>
            </a:extLst>
          </p:cNvPr>
          <p:cNvGrpSpPr/>
          <p:nvPr/>
        </p:nvGrpSpPr>
        <p:grpSpPr>
          <a:xfrm>
            <a:off x="941964" y="2078373"/>
            <a:ext cx="7260072" cy="2357149"/>
            <a:chOff x="941964" y="1242112"/>
            <a:chExt cx="7260072" cy="2357149"/>
          </a:xfrm>
        </p:grpSpPr>
        <p:pic>
          <p:nvPicPr>
            <p:cNvPr id="9" name="Picture 8" descr="A close up of an animal&#10;&#10;Description automatically generated">
              <a:extLst>
                <a:ext uri="{FF2B5EF4-FFF2-40B4-BE49-F238E27FC236}">
                  <a16:creationId xmlns:a16="http://schemas.microsoft.com/office/drawing/2014/main" id="{B0855E1A-783C-4785-9608-49856F12F1DE}"/>
                </a:ext>
              </a:extLst>
            </p:cNvPr>
            <p:cNvPicPr>
              <a:picLocks noChangeAspect="1"/>
            </p:cNvPicPr>
            <p:nvPr/>
          </p:nvPicPr>
          <p:blipFill>
            <a:blip r:embed="rId3"/>
            <a:stretch>
              <a:fillRect/>
            </a:stretch>
          </p:blipFill>
          <p:spPr>
            <a:xfrm>
              <a:off x="4786437" y="1242113"/>
              <a:ext cx="1527432" cy="2357148"/>
            </a:xfrm>
            <a:prstGeom prst="rect">
              <a:avLst/>
            </a:prstGeom>
            <a:ln>
              <a:solidFill>
                <a:schemeClr val="tx1"/>
              </a:solidFill>
            </a:ln>
          </p:spPr>
        </p:pic>
        <p:pic>
          <p:nvPicPr>
            <p:cNvPr id="11" name="Picture 10" descr="A picture containing food&#10;&#10;Description automatically generated">
              <a:extLst>
                <a:ext uri="{FF2B5EF4-FFF2-40B4-BE49-F238E27FC236}">
                  <a16:creationId xmlns:a16="http://schemas.microsoft.com/office/drawing/2014/main" id="{7FA07453-D09B-4713-A978-36992D1D3E86}"/>
                </a:ext>
              </a:extLst>
            </p:cNvPr>
            <p:cNvPicPr>
              <a:picLocks noChangeAspect="1"/>
            </p:cNvPicPr>
            <p:nvPr/>
          </p:nvPicPr>
          <p:blipFill>
            <a:blip r:embed="rId4"/>
            <a:stretch>
              <a:fillRect/>
            </a:stretch>
          </p:blipFill>
          <p:spPr>
            <a:xfrm>
              <a:off x="6653075" y="1247232"/>
              <a:ext cx="1548961" cy="2346910"/>
            </a:xfrm>
            <a:prstGeom prst="rect">
              <a:avLst/>
            </a:prstGeom>
            <a:ln>
              <a:solidFill>
                <a:schemeClr val="tx1"/>
              </a:solidFill>
            </a:ln>
          </p:spPr>
        </p:pic>
        <p:pic>
          <p:nvPicPr>
            <p:cNvPr id="13" name="Picture 12" descr="A close up of a logo&#10;&#10;Description automatically generated">
              <a:extLst>
                <a:ext uri="{FF2B5EF4-FFF2-40B4-BE49-F238E27FC236}">
                  <a16:creationId xmlns:a16="http://schemas.microsoft.com/office/drawing/2014/main" id="{09A2BE51-169D-4E8B-A999-0324B08EB313}"/>
                </a:ext>
              </a:extLst>
            </p:cNvPr>
            <p:cNvPicPr>
              <a:picLocks noChangeAspect="1"/>
            </p:cNvPicPr>
            <p:nvPr/>
          </p:nvPicPr>
          <p:blipFill>
            <a:blip r:embed="rId5"/>
            <a:stretch>
              <a:fillRect/>
            </a:stretch>
          </p:blipFill>
          <p:spPr>
            <a:xfrm>
              <a:off x="2805283" y="1247232"/>
              <a:ext cx="1568019" cy="2352029"/>
            </a:xfrm>
            <a:prstGeom prst="rect">
              <a:avLst/>
            </a:prstGeom>
            <a:ln>
              <a:solidFill>
                <a:schemeClr val="tx1"/>
              </a:solidFill>
            </a:ln>
          </p:spPr>
        </p:pic>
        <p:pic>
          <p:nvPicPr>
            <p:cNvPr id="15" name="Picture 14" descr="A picture containing food&#10;&#10;Description automatically generated">
              <a:extLst>
                <a:ext uri="{FF2B5EF4-FFF2-40B4-BE49-F238E27FC236}">
                  <a16:creationId xmlns:a16="http://schemas.microsoft.com/office/drawing/2014/main" id="{012869FE-1374-4060-A530-EE37A6C7D7CF}"/>
                </a:ext>
              </a:extLst>
            </p:cNvPr>
            <p:cNvPicPr>
              <a:picLocks noChangeAspect="1"/>
            </p:cNvPicPr>
            <p:nvPr/>
          </p:nvPicPr>
          <p:blipFill>
            <a:blip r:embed="rId6"/>
            <a:stretch>
              <a:fillRect/>
            </a:stretch>
          </p:blipFill>
          <p:spPr>
            <a:xfrm>
              <a:off x="941964" y="1242112"/>
              <a:ext cx="1524113" cy="2355447"/>
            </a:xfrm>
            <a:prstGeom prst="rect">
              <a:avLst/>
            </a:prstGeom>
            <a:ln>
              <a:solidFill>
                <a:schemeClr val="tx1"/>
              </a:solidFill>
            </a:ln>
          </p:spPr>
        </p:pic>
      </p:grpSp>
      <p:sp>
        <p:nvSpPr>
          <p:cNvPr id="17" name="TextBox 16">
            <a:extLst>
              <a:ext uri="{FF2B5EF4-FFF2-40B4-BE49-F238E27FC236}">
                <a16:creationId xmlns:a16="http://schemas.microsoft.com/office/drawing/2014/main" id="{BC8FAAD7-3227-4202-8B08-1D25D9B941EB}"/>
              </a:ext>
            </a:extLst>
          </p:cNvPr>
          <p:cNvSpPr txBox="1"/>
          <p:nvPr/>
        </p:nvSpPr>
        <p:spPr>
          <a:xfrm>
            <a:off x="1171069" y="1302182"/>
            <a:ext cx="6801862" cy="461665"/>
          </a:xfrm>
          <a:prstGeom prst="rect">
            <a:avLst/>
          </a:prstGeom>
          <a:noFill/>
        </p:spPr>
        <p:txBody>
          <a:bodyPr wrap="none" rtlCol="0">
            <a:spAutoFit/>
          </a:bodyPr>
          <a:lstStyle/>
          <a:p>
            <a:r>
              <a:rPr lang="en-US" sz="2400" b="1" dirty="0">
                <a:solidFill>
                  <a:schemeClr val="accent1"/>
                </a:solidFill>
              </a:rPr>
              <a:t>Resources mentioned in this presentation</a:t>
            </a:r>
          </a:p>
        </p:txBody>
      </p:sp>
    </p:spTree>
    <p:extLst>
      <p:ext uri="{BB962C8B-B14F-4D97-AF65-F5344CB8AC3E}">
        <p14:creationId xmlns:p14="http://schemas.microsoft.com/office/powerpoint/2010/main" val="2943467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The 2020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t>31</a:t>
            </a:fld>
            <a:endParaRPr lang="en-US"/>
          </a:p>
        </p:txBody>
      </p:sp>
      <p:sp>
        <p:nvSpPr>
          <p:cNvPr id="17" name="TextBox 16">
            <a:extLst>
              <a:ext uri="{FF2B5EF4-FFF2-40B4-BE49-F238E27FC236}">
                <a16:creationId xmlns:a16="http://schemas.microsoft.com/office/drawing/2014/main" id="{BC8FAAD7-3227-4202-8B08-1D25D9B941EB}"/>
              </a:ext>
            </a:extLst>
          </p:cNvPr>
          <p:cNvSpPr txBox="1"/>
          <p:nvPr/>
        </p:nvSpPr>
        <p:spPr>
          <a:xfrm>
            <a:off x="1879596" y="1071349"/>
            <a:ext cx="5384807" cy="461665"/>
          </a:xfrm>
          <a:prstGeom prst="rect">
            <a:avLst/>
          </a:prstGeom>
          <a:noFill/>
        </p:spPr>
        <p:txBody>
          <a:bodyPr wrap="none" rtlCol="0">
            <a:spAutoFit/>
          </a:bodyPr>
          <a:lstStyle/>
          <a:p>
            <a:r>
              <a:rPr lang="en-US" sz="2400" b="1" dirty="0">
                <a:solidFill>
                  <a:schemeClr val="accent1"/>
                </a:solidFill>
              </a:rPr>
              <a:t>Other resources worth your time</a:t>
            </a:r>
          </a:p>
        </p:txBody>
      </p:sp>
      <p:grpSp>
        <p:nvGrpSpPr>
          <p:cNvPr id="16" name="Group 15">
            <a:extLst>
              <a:ext uri="{FF2B5EF4-FFF2-40B4-BE49-F238E27FC236}">
                <a16:creationId xmlns:a16="http://schemas.microsoft.com/office/drawing/2014/main" id="{D94AFC6B-9EF6-4084-8056-22C91EEC9EEA}"/>
              </a:ext>
            </a:extLst>
          </p:cNvPr>
          <p:cNvGrpSpPr/>
          <p:nvPr/>
        </p:nvGrpSpPr>
        <p:grpSpPr>
          <a:xfrm>
            <a:off x="701462" y="1766100"/>
            <a:ext cx="7741076" cy="2576088"/>
            <a:chOff x="1041598" y="2070371"/>
            <a:chExt cx="7741076" cy="2576088"/>
          </a:xfrm>
        </p:grpSpPr>
        <p:pic>
          <p:nvPicPr>
            <p:cNvPr id="3" name="Picture 2" descr="A picture containing food&#10;&#10;Description automatically generated">
              <a:extLst>
                <a:ext uri="{FF2B5EF4-FFF2-40B4-BE49-F238E27FC236}">
                  <a16:creationId xmlns:a16="http://schemas.microsoft.com/office/drawing/2014/main" id="{72AAB71B-56BD-4D44-B7FA-FCD3912C8EA5}"/>
                </a:ext>
              </a:extLst>
            </p:cNvPr>
            <p:cNvPicPr>
              <a:picLocks noChangeAspect="1"/>
            </p:cNvPicPr>
            <p:nvPr/>
          </p:nvPicPr>
          <p:blipFill>
            <a:blip r:embed="rId3"/>
            <a:stretch>
              <a:fillRect/>
            </a:stretch>
          </p:blipFill>
          <p:spPr>
            <a:xfrm>
              <a:off x="3098041" y="2070372"/>
              <a:ext cx="1610054" cy="2576087"/>
            </a:xfrm>
            <a:prstGeom prst="rect">
              <a:avLst/>
            </a:prstGeom>
            <a:ln>
              <a:solidFill>
                <a:schemeClr val="tx1"/>
              </a:solidFill>
            </a:ln>
          </p:spPr>
        </p:pic>
        <p:pic>
          <p:nvPicPr>
            <p:cNvPr id="7" name="Picture 6" descr="A picture containing device&#10;&#10;Description automatically generated">
              <a:extLst>
                <a:ext uri="{FF2B5EF4-FFF2-40B4-BE49-F238E27FC236}">
                  <a16:creationId xmlns:a16="http://schemas.microsoft.com/office/drawing/2014/main" id="{FB9140C6-0BFE-49F0-8CFB-5F307CB18F83}"/>
                </a:ext>
              </a:extLst>
            </p:cNvPr>
            <p:cNvPicPr>
              <a:picLocks noChangeAspect="1"/>
            </p:cNvPicPr>
            <p:nvPr/>
          </p:nvPicPr>
          <p:blipFill>
            <a:blip r:embed="rId4"/>
            <a:stretch>
              <a:fillRect/>
            </a:stretch>
          </p:blipFill>
          <p:spPr>
            <a:xfrm>
              <a:off x="5049173" y="2070372"/>
              <a:ext cx="1706925" cy="2573278"/>
            </a:xfrm>
            <a:prstGeom prst="rect">
              <a:avLst/>
            </a:prstGeom>
            <a:ln>
              <a:solidFill>
                <a:schemeClr val="tx1"/>
              </a:solidFill>
            </a:ln>
          </p:spPr>
        </p:pic>
        <p:pic>
          <p:nvPicPr>
            <p:cNvPr id="10" name="Picture 9" descr="A close up of a logo&#10;&#10;Description automatically generated">
              <a:extLst>
                <a:ext uri="{FF2B5EF4-FFF2-40B4-BE49-F238E27FC236}">
                  <a16:creationId xmlns:a16="http://schemas.microsoft.com/office/drawing/2014/main" id="{529F284A-2AA4-430F-A909-66BF88BFCB23}"/>
                </a:ext>
              </a:extLst>
            </p:cNvPr>
            <p:cNvPicPr>
              <a:picLocks noChangeAspect="1"/>
            </p:cNvPicPr>
            <p:nvPr/>
          </p:nvPicPr>
          <p:blipFill>
            <a:blip r:embed="rId5"/>
            <a:stretch>
              <a:fillRect/>
            </a:stretch>
          </p:blipFill>
          <p:spPr>
            <a:xfrm>
              <a:off x="7097176" y="2070372"/>
              <a:ext cx="1685498" cy="2573279"/>
            </a:xfrm>
            <a:prstGeom prst="rect">
              <a:avLst/>
            </a:prstGeom>
            <a:ln>
              <a:solidFill>
                <a:schemeClr val="tx1"/>
              </a:solidFill>
            </a:ln>
          </p:spPr>
        </p:pic>
        <p:pic>
          <p:nvPicPr>
            <p:cNvPr id="14" name="Picture 13" descr="A picture containing food&#10;&#10;Description automatically generated">
              <a:extLst>
                <a:ext uri="{FF2B5EF4-FFF2-40B4-BE49-F238E27FC236}">
                  <a16:creationId xmlns:a16="http://schemas.microsoft.com/office/drawing/2014/main" id="{271AD0CA-C899-45E5-870F-FAC893E23E6A}"/>
                </a:ext>
              </a:extLst>
            </p:cNvPr>
            <p:cNvPicPr>
              <a:picLocks noChangeAspect="1"/>
            </p:cNvPicPr>
            <p:nvPr/>
          </p:nvPicPr>
          <p:blipFill>
            <a:blip r:embed="rId6"/>
            <a:stretch>
              <a:fillRect/>
            </a:stretch>
          </p:blipFill>
          <p:spPr>
            <a:xfrm>
              <a:off x="1041598" y="2070371"/>
              <a:ext cx="1684963" cy="2527445"/>
            </a:xfrm>
            <a:prstGeom prst="rect">
              <a:avLst/>
            </a:prstGeom>
            <a:ln>
              <a:solidFill>
                <a:schemeClr val="tx1"/>
              </a:solidFill>
            </a:ln>
          </p:spPr>
        </p:pic>
      </p:grpSp>
    </p:spTree>
    <p:extLst>
      <p:ext uri="{BB962C8B-B14F-4D97-AF65-F5344CB8AC3E}">
        <p14:creationId xmlns:p14="http://schemas.microsoft.com/office/powerpoint/2010/main" val="2414175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group of people posing for a photo&#10;&#10;Description automatically generated">
            <a:extLst>
              <a:ext uri="{FF2B5EF4-FFF2-40B4-BE49-F238E27FC236}">
                <a16:creationId xmlns:a16="http://schemas.microsoft.com/office/drawing/2014/main" id="{FFCE07C6-5898-4302-A3C0-77DC5C9259E3}"/>
              </a:ext>
            </a:extLst>
          </p:cNvPr>
          <p:cNvPicPr>
            <a:picLocks noGrp="1" noChangeAspect="1"/>
          </p:cNvPicPr>
          <p:nvPr>
            <p:ph idx="1"/>
          </p:nvPr>
        </p:nvPicPr>
        <p:blipFill>
          <a:blip r:embed="rId3"/>
          <a:stretch>
            <a:fillRect/>
          </a:stretch>
        </p:blipFill>
        <p:spPr>
          <a:xfrm>
            <a:off x="4451095" y="886844"/>
            <a:ext cx="4204210" cy="4204210"/>
          </a:xfrm>
          <a:ln>
            <a:solidFill>
              <a:schemeClr val="tx1"/>
            </a:solidFill>
          </a:ln>
        </p:spPr>
      </p:pic>
      <p:sp>
        <p:nvSpPr>
          <p:cNvPr id="4" name="Footer Placeholder 3"/>
          <p:cNvSpPr>
            <a:spLocks noGrp="1"/>
          </p:cNvSpPr>
          <p:nvPr>
            <p:ph type="ftr" sz="quarter" idx="11"/>
          </p:nvPr>
        </p:nvSpPr>
        <p:spPr/>
        <p:txBody>
          <a:bodyPr/>
          <a:lstStyle/>
          <a:p>
            <a:r>
              <a:rPr lang="en-US" dirty="0"/>
              <a:t>The 2020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t>32</a:t>
            </a:fld>
            <a:endParaRPr lang="en-US"/>
          </a:p>
        </p:txBody>
      </p:sp>
      <p:sp>
        <p:nvSpPr>
          <p:cNvPr id="8" name="TextBox 7">
            <a:extLst>
              <a:ext uri="{FF2B5EF4-FFF2-40B4-BE49-F238E27FC236}">
                <a16:creationId xmlns:a16="http://schemas.microsoft.com/office/drawing/2014/main" id="{0FC3B803-5D9E-4B95-99B0-BCAB0ABCCA88}"/>
              </a:ext>
            </a:extLst>
          </p:cNvPr>
          <p:cNvSpPr txBox="1"/>
          <p:nvPr/>
        </p:nvSpPr>
        <p:spPr>
          <a:xfrm>
            <a:off x="326927" y="1657171"/>
            <a:ext cx="3439855" cy="2800767"/>
          </a:xfrm>
          <a:prstGeom prst="rect">
            <a:avLst/>
          </a:prstGeom>
          <a:noFill/>
        </p:spPr>
        <p:txBody>
          <a:bodyPr wrap="square" rtlCol="0">
            <a:spAutoFit/>
          </a:bodyPr>
          <a:lstStyle/>
          <a:p>
            <a:r>
              <a:rPr lang="en-US" sz="3200" dirty="0">
                <a:solidFill>
                  <a:schemeClr val="accent1"/>
                </a:solidFill>
              </a:rPr>
              <a:t>Thanks!</a:t>
            </a:r>
          </a:p>
          <a:p>
            <a:endParaRPr lang="en-US" sz="3200" dirty="0">
              <a:solidFill>
                <a:schemeClr val="accent1"/>
              </a:solidFill>
            </a:endParaRPr>
          </a:p>
          <a:p>
            <a:r>
              <a:rPr lang="en-US" sz="3200" dirty="0">
                <a:solidFill>
                  <a:schemeClr val="accent1"/>
                </a:solidFill>
              </a:rPr>
              <a:t>Dr. Liz Norell</a:t>
            </a:r>
          </a:p>
          <a:p>
            <a:endParaRPr lang="en-US" sz="3200" dirty="0">
              <a:solidFill>
                <a:schemeClr val="accent1"/>
              </a:solidFill>
            </a:endParaRPr>
          </a:p>
          <a:p>
            <a:r>
              <a:rPr lang="en-US" sz="2400" dirty="0" err="1">
                <a:solidFill>
                  <a:schemeClr val="accent1"/>
                </a:solidFill>
              </a:rPr>
              <a:t>elizabeth.norell</a:t>
            </a:r>
            <a:r>
              <a:rPr lang="en-US" sz="2400" dirty="0">
                <a:solidFill>
                  <a:schemeClr val="accent1"/>
                </a:solidFill>
              </a:rPr>
              <a:t>@ chattanoogastate.edu</a:t>
            </a:r>
          </a:p>
        </p:txBody>
      </p:sp>
    </p:spTree>
    <p:extLst>
      <p:ext uri="{BB962C8B-B14F-4D97-AF65-F5344CB8AC3E}">
        <p14:creationId xmlns:p14="http://schemas.microsoft.com/office/powerpoint/2010/main" val="227518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We cannot assume college literacy.</a:t>
            </a:r>
          </a:p>
        </p:txBody>
      </p:sp>
      <p:sp>
        <p:nvSpPr>
          <p:cNvPr id="6" name="Subtitle 5"/>
          <p:cNvSpPr>
            <a:spLocks noGrp="1"/>
          </p:cNvSpPr>
          <p:nvPr>
            <p:ph type="subTitle" idx="1"/>
          </p:nvPr>
        </p:nvSpPr>
        <p:spPr/>
        <p:txBody>
          <a:bodyPr/>
          <a:lstStyle/>
          <a:p>
            <a:pPr algn="l"/>
            <a:r>
              <a:rPr lang="en-US" dirty="0"/>
              <a:t>Got something to jot down some thoughts? Grab it.</a:t>
            </a:r>
          </a:p>
        </p:txBody>
      </p:sp>
      <p:sp>
        <p:nvSpPr>
          <p:cNvPr id="4" name="Slide Number Placeholder 3"/>
          <p:cNvSpPr>
            <a:spLocks noGrp="1"/>
          </p:cNvSpPr>
          <p:nvPr>
            <p:ph type="sldNum" sz="quarter" idx="12"/>
          </p:nvPr>
        </p:nvSpPr>
        <p:spPr/>
        <p:txBody>
          <a:bodyPr/>
          <a:lstStyle/>
          <a:p>
            <a:fld id="{0226CCDC-3057-A845-8B73-831E010D3BA8}" type="slidenum">
              <a:rPr lang="en-US" smtClean="0"/>
              <a:t>4</a:t>
            </a:fld>
            <a:endParaRPr lang="en-US"/>
          </a:p>
        </p:txBody>
      </p:sp>
    </p:spTree>
    <p:extLst>
      <p:ext uri="{BB962C8B-B14F-4D97-AF65-F5344CB8AC3E}">
        <p14:creationId xmlns:p14="http://schemas.microsoft.com/office/powerpoint/2010/main" val="126595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does this mean?</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5</a:t>
            </a:fld>
            <a:endParaRPr lang="en-US"/>
          </a:p>
        </p:txBody>
      </p:sp>
      <p:sp>
        <p:nvSpPr>
          <p:cNvPr id="9" name="Content Placeholder 8">
            <a:extLst>
              <a:ext uri="{FF2B5EF4-FFF2-40B4-BE49-F238E27FC236}">
                <a16:creationId xmlns:a16="http://schemas.microsoft.com/office/drawing/2014/main" id="{BDF186D7-C155-49E7-B344-A77BD1CF336D}"/>
              </a:ext>
            </a:extLst>
          </p:cNvPr>
          <p:cNvSpPr>
            <a:spLocks noGrp="1"/>
          </p:cNvSpPr>
          <p:nvPr>
            <p:ph idx="1"/>
          </p:nvPr>
        </p:nvSpPr>
        <p:spPr/>
        <p:txBody>
          <a:bodyPr/>
          <a:lstStyle/>
          <a:p>
            <a:pPr marL="0" indent="0" algn="ctr">
              <a:buNone/>
            </a:pPr>
            <a:endParaRPr lang="en-US" dirty="0"/>
          </a:p>
          <a:p>
            <a:pPr marL="0" indent="0" algn="ctr">
              <a:buNone/>
            </a:pPr>
            <a:r>
              <a:rPr lang="en-US" sz="8000" dirty="0"/>
              <a:t>KOM 326</a:t>
            </a:r>
            <a:endParaRPr lang="en-US" sz="6600" dirty="0"/>
          </a:p>
        </p:txBody>
      </p:sp>
    </p:spTree>
    <p:extLst>
      <p:ext uri="{BB962C8B-B14F-4D97-AF65-F5344CB8AC3E}">
        <p14:creationId xmlns:p14="http://schemas.microsoft.com/office/powerpoint/2010/main" val="140868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does this mean?</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6</a:t>
            </a:fld>
            <a:endParaRPr lang="en-US"/>
          </a:p>
        </p:txBody>
      </p:sp>
      <p:sp>
        <p:nvSpPr>
          <p:cNvPr id="9" name="Content Placeholder 8">
            <a:extLst>
              <a:ext uri="{FF2B5EF4-FFF2-40B4-BE49-F238E27FC236}">
                <a16:creationId xmlns:a16="http://schemas.microsoft.com/office/drawing/2014/main" id="{BDF186D7-C155-49E7-B344-A77BD1CF336D}"/>
              </a:ext>
            </a:extLst>
          </p:cNvPr>
          <p:cNvSpPr>
            <a:spLocks noGrp="1"/>
          </p:cNvSpPr>
          <p:nvPr>
            <p:ph idx="1"/>
          </p:nvPr>
        </p:nvSpPr>
        <p:spPr/>
        <p:txBody>
          <a:bodyPr/>
          <a:lstStyle/>
          <a:p>
            <a:pPr marL="0" indent="0" algn="ctr">
              <a:buNone/>
            </a:pPr>
            <a:endParaRPr lang="en-US" dirty="0"/>
          </a:p>
          <a:p>
            <a:pPr marL="0" indent="0" algn="ctr">
              <a:buNone/>
            </a:pPr>
            <a:r>
              <a:rPr lang="en-US" sz="8000" dirty="0"/>
              <a:t>TR</a:t>
            </a:r>
            <a:endParaRPr lang="en-US" sz="6600" dirty="0"/>
          </a:p>
        </p:txBody>
      </p:sp>
    </p:spTree>
    <p:extLst>
      <p:ext uri="{BB962C8B-B14F-4D97-AF65-F5344CB8AC3E}">
        <p14:creationId xmlns:p14="http://schemas.microsoft.com/office/powerpoint/2010/main" val="366085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does this mean?</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7</a:t>
            </a:fld>
            <a:endParaRPr lang="en-US"/>
          </a:p>
        </p:txBody>
      </p:sp>
      <p:sp>
        <p:nvSpPr>
          <p:cNvPr id="9" name="Content Placeholder 8">
            <a:extLst>
              <a:ext uri="{FF2B5EF4-FFF2-40B4-BE49-F238E27FC236}">
                <a16:creationId xmlns:a16="http://schemas.microsoft.com/office/drawing/2014/main" id="{BDF186D7-C155-49E7-B344-A77BD1CF336D}"/>
              </a:ext>
            </a:extLst>
          </p:cNvPr>
          <p:cNvSpPr>
            <a:spLocks noGrp="1"/>
          </p:cNvSpPr>
          <p:nvPr>
            <p:ph idx="1"/>
          </p:nvPr>
        </p:nvSpPr>
        <p:spPr/>
        <p:txBody>
          <a:bodyPr/>
          <a:lstStyle/>
          <a:p>
            <a:pPr marL="0" indent="0" algn="ctr">
              <a:buNone/>
            </a:pPr>
            <a:endParaRPr lang="en-US" dirty="0"/>
          </a:p>
          <a:p>
            <a:pPr marL="0" indent="0" algn="ctr">
              <a:buNone/>
            </a:pPr>
            <a:r>
              <a:rPr lang="en-US" sz="8000" dirty="0"/>
              <a:t>office hours</a:t>
            </a:r>
            <a:endParaRPr lang="en-US" sz="6600" dirty="0"/>
          </a:p>
        </p:txBody>
      </p:sp>
    </p:spTree>
    <p:extLst>
      <p:ext uri="{BB962C8B-B14F-4D97-AF65-F5344CB8AC3E}">
        <p14:creationId xmlns:p14="http://schemas.microsoft.com/office/powerpoint/2010/main" val="3432316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does this mean?</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8</a:t>
            </a:fld>
            <a:endParaRPr lang="en-US"/>
          </a:p>
        </p:txBody>
      </p:sp>
      <p:sp>
        <p:nvSpPr>
          <p:cNvPr id="9" name="Content Placeholder 8">
            <a:extLst>
              <a:ext uri="{FF2B5EF4-FFF2-40B4-BE49-F238E27FC236}">
                <a16:creationId xmlns:a16="http://schemas.microsoft.com/office/drawing/2014/main" id="{BDF186D7-C155-49E7-B344-A77BD1CF336D}"/>
              </a:ext>
            </a:extLst>
          </p:cNvPr>
          <p:cNvSpPr>
            <a:spLocks noGrp="1"/>
          </p:cNvSpPr>
          <p:nvPr>
            <p:ph idx="1"/>
          </p:nvPr>
        </p:nvSpPr>
        <p:spPr/>
        <p:txBody>
          <a:bodyPr/>
          <a:lstStyle/>
          <a:p>
            <a:pPr marL="0" indent="0" algn="ctr">
              <a:buNone/>
            </a:pPr>
            <a:endParaRPr lang="en-US" dirty="0"/>
          </a:p>
          <a:p>
            <a:pPr marL="0" indent="0" algn="ctr">
              <a:buNone/>
            </a:pPr>
            <a:r>
              <a:rPr lang="en-US" sz="8000" dirty="0"/>
              <a:t>bursar</a:t>
            </a:r>
            <a:endParaRPr lang="en-US" sz="6600" dirty="0"/>
          </a:p>
        </p:txBody>
      </p:sp>
    </p:spTree>
    <p:extLst>
      <p:ext uri="{BB962C8B-B14F-4D97-AF65-F5344CB8AC3E}">
        <p14:creationId xmlns:p14="http://schemas.microsoft.com/office/powerpoint/2010/main" val="1439941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does this mean?</a:t>
            </a:r>
          </a:p>
        </p:txBody>
      </p:sp>
      <p:sp>
        <p:nvSpPr>
          <p:cNvPr id="5" name="Footer Placeholder 4"/>
          <p:cNvSpPr>
            <a:spLocks noGrp="1"/>
          </p:cNvSpPr>
          <p:nvPr>
            <p:ph type="ftr" sz="quarter" idx="11"/>
          </p:nvPr>
        </p:nvSpPr>
        <p:spPr/>
        <p:txBody>
          <a:bodyPr/>
          <a:lstStyle/>
          <a:p>
            <a:r>
              <a:rPr lang="en-US" dirty="0"/>
              <a:t>The 2020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9</a:t>
            </a:fld>
            <a:endParaRPr lang="en-US"/>
          </a:p>
        </p:txBody>
      </p:sp>
      <p:sp>
        <p:nvSpPr>
          <p:cNvPr id="9" name="Content Placeholder 8">
            <a:extLst>
              <a:ext uri="{FF2B5EF4-FFF2-40B4-BE49-F238E27FC236}">
                <a16:creationId xmlns:a16="http://schemas.microsoft.com/office/drawing/2014/main" id="{BDF186D7-C155-49E7-B344-A77BD1CF336D}"/>
              </a:ext>
            </a:extLst>
          </p:cNvPr>
          <p:cNvSpPr>
            <a:spLocks noGrp="1"/>
          </p:cNvSpPr>
          <p:nvPr>
            <p:ph idx="1"/>
          </p:nvPr>
        </p:nvSpPr>
        <p:spPr/>
        <p:txBody>
          <a:bodyPr>
            <a:normAutofit/>
          </a:bodyPr>
          <a:lstStyle/>
          <a:p>
            <a:pPr marL="0" indent="0" algn="ctr">
              <a:buNone/>
            </a:pPr>
            <a:endParaRPr lang="en-US" sz="4000" dirty="0"/>
          </a:p>
          <a:p>
            <a:pPr marL="0" indent="0" algn="ctr">
              <a:buNone/>
            </a:pPr>
            <a:r>
              <a:rPr lang="en-US" sz="5400" dirty="0"/>
              <a:t>You have reading assignments due.</a:t>
            </a:r>
            <a:endParaRPr lang="en-US" dirty="0"/>
          </a:p>
        </p:txBody>
      </p:sp>
    </p:spTree>
    <p:extLst>
      <p:ext uri="{BB962C8B-B14F-4D97-AF65-F5344CB8AC3E}">
        <p14:creationId xmlns:p14="http://schemas.microsoft.com/office/powerpoint/2010/main" val="2876829211"/>
      </p:ext>
    </p:extLst>
  </p:cSld>
  <p:clrMapOvr>
    <a:masterClrMapping/>
  </p:clrMapOvr>
</p:sld>
</file>

<file path=ppt/theme/theme1.xml><?xml version="1.0" encoding="utf-8"?>
<a:theme xmlns:a="http://schemas.openxmlformats.org/drawingml/2006/main" name="ALC Theme">
  <a:themeElements>
    <a:clrScheme name="TPC">
      <a:dk1>
        <a:srgbClr val="2F2B20"/>
      </a:dk1>
      <a:lt1>
        <a:srgbClr val="FFFFFF"/>
      </a:lt1>
      <a:dk2>
        <a:srgbClr val="AAAAAA"/>
      </a:dk2>
      <a:lt2>
        <a:srgbClr val="BFBFBF"/>
      </a:lt2>
      <a:accent1>
        <a:srgbClr val="13674E"/>
      </a:accent1>
      <a:accent2>
        <a:srgbClr val="9CBEBD"/>
      </a:accent2>
      <a:accent3>
        <a:srgbClr val="D2CB6C"/>
      </a:accent3>
      <a:accent4>
        <a:srgbClr val="95A39D"/>
      </a:accent4>
      <a:accent5>
        <a:srgbClr val="D47D2D"/>
      </a:accent5>
      <a:accent6>
        <a:srgbClr val="B1A089"/>
      </a:accent6>
      <a:hlink>
        <a:srgbClr val="004B85"/>
      </a:hlink>
      <a:folHlink>
        <a:srgbClr val="849A0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TotalTime>
  <Words>3482</Words>
  <Application>Microsoft Office PowerPoint</Application>
  <PresentationFormat>On-screen Show (16:10)</PresentationFormat>
  <Paragraphs>307</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Times New Roman</vt:lpstr>
      <vt:lpstr>Georgia</vt:lpstr>
      <vt:lpstr>Calibri</vt:lpstr>
      <vt:lpstr>ALC Theme</vt:lpstr>
      <vt:lpstr>Stop Blaming Students!</vt:lpstr>
      <vt:lpstr>PowerPoint Presentation</vt:lpstr>
      <vt:lpstr>PowerPoint Presentation</vt:lpstr>
      <vt:lpstr>We cannot assume college literacy.</vt:lpstr>
      <vt:lpstr>What does this mean?</vt:lpstr>
      <vt:lpstr>What does this mean?</vt:lpstr>
      <vt:lpstr>What does this mean?</vt:lpstr>
      <vt:lpstr>What does this mean?</vt:lpstr>
      <vt:lpstr>What does this mean?</vt:lpstr>
      <vt:lpstr>What does this mean?</vt:lpstr>
      <vt:lpstr>What does this mean?</vt:lpstr>
      <vt:lpstr>PowerPoint Presentation</vt:lpstr>
      <vt:lpstr>PowerPoint Presentation</vt:lpstr>
      <vt:lpstr>PowerPoint Presentation</vt:lpstr>
      <vt:lpstr>What is our value?</vt:lpstr>
      <vt:lpstr>PowerPoint Presentation</vt:lpstr>
      <vt:lpstr>PowerPoint Presentation</vt:lpstr>
      <vt:lpstr>PowerPoint Presentation</vt:lpstr>
      <vt:lpstr>PowerPoint Presentation</vt:lpstr>
      <vt:lpstr>We are social creatures.</vt:lpstr>
      <vt:lpstr>PowerPoint Presentation</vt:lpstr>
      <vt:lpstr>PowerPoint Presentation</vt:lpstr>
      <vt:lpstr>UVA Motivate Lab</vt:lpstr>
      <vt:lpstr>PowerPoint Presentation</vt:lpstr>
      <vt:lpstr>PowerPoint Presentation</vt:lpstr>
      <vt:lpstr>PowerPoint Presentation</vt:lpstr>
      <vt:lpstr>“Five years from now, my students will still know how to ___________.”</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Stop Blaming Students!</dc:title>
  <dc:creator>Liz Norell</dc:creator>
  <cp:lastModifiedBy>Liz Norell</cp:lastModifiedBy>
  <cp:revision>13</cp:revision>
  <dcterms:created xsi:type="dcterms:W3CDTF">2020-05-12T22:56:40Z</dcterms:created>
  <dcterms:modified xsi:type="dcterms:W3CDTF">2020-12-23T18:22:28Z</dcterms:modified>
</cp:coreProperties>
</file>