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8" r:id="rId3"/>
    <p:sldId id="257" r:id="rId4"/>
    <p:sldId id="259" r:id="rId5"/>
    <p:sldId id="260" r:id="rId6"/>
  </p:sldIdLst>
  <p:sldSz cx="9144000" cy="5143500" type="screen16x9"/>
  <p:notesSz cx="6858000" cy="9144000"/>
  <p:embeddedFontLst>
    <p:embeddedFont>
      <p:font typeface="Alfa Slab One" panose="020B0604020202020204" charset="0"/>
      <p:regular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102" y="3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56e8f954c_0_1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56e8f954c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756e8f954c_0_1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756e8f954c_0_1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56e8f954c_0_1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56e8f954c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56e8f954c_0_1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56e8f954c_0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w="76200" cap="flat" cmpd="sng">
            <a:solidFill>
              <a:schemeClr val="dk1"/>
            </a:solidFill>
            <a:prstDash val="solid"/>
            <a:round/>
            <a:headEnd type="none" w="sm" len="sm"/>
            <a:tailEnd type="none" w="sm" len="sm"/>
          </a:ln>
        </p:spPr>
      </p:cxnSp>
      <p:sp>
        <p:nvSpPr>
          <p:cNvPr id="11" name="Google Shape;11;p2"/>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2" name="Google Shape;12;p2"/>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167925"/>
            <a:ext cx="8520600" cy="1980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a:spLocks noGrp="1"/>
          </p:cNvSpPr>
          <p:nvPr>
            <p:ph type="body" idx="1"/>
          </p:nvPr>
        </p:nvSpPr>
        <p:spPr>
          <a:xfrm>
            <a:off x="311700" y="32242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480550"/>
            <a:ext cx="8114400" cy="24459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490875"/>
            <a:ext cx="2808000" cy="30780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0" name="Google Shape;40;p9"/>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The Kurdish People</a:t>
            </a:r>
            <a:endParaRPr/>
          </a:p>
        </p:txBody>
      </p:sp>
      <p:sp>
        <p:nvSpPr>
          <p:cNvPr id="3" name="Subtitle 2">
            <a:extLst>
              <a:ext uri="{FF2B5EF4-FFF2-40B4-BE49-F238E27FC236}">
                <a16:creationId xmlns:a16="http://schemas.microsoft.com/office/drawing/2014/main" id="{E0C3EB9B-88CB-4C4E-BEE3-6A9D2B5FE0C8}"/>
              </a:ext>
            </a:extLst>
          </p:cNvPr>
          <p:cNvSpPr>
            <a:spLocks noGrp="1"/>
          </p:cNvSpPr>
          <p:nvPr>
            <p:ph type="subTitle" idx="1"/>
          </p:nvPr>
        </p:nvSpPr>
        <p:spPr/>
        <p:txBody>
          <a:bodyPr/>
          <a:lstStyle/>
          <a:p>
            <a:r>
              <a:rPr lang="en-US" dirty="0"/>
              <a:t>Dr. Liz Norell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68" name="Google Shape;68;p15"/>
          <p:cNvPicPr preferRelativeResize="0"/>
          <p:nvPr/>
        </p:nvPicPr>
        <p:blipFill>
          <a:blip r:embed="rId3">
            <a:alphaModFix/>
          </a:blip>
          <a:stretch>
            <a:fillRect/>
          </a:stretch>
        </p:blipFill>
        <p:spPr>
          <a:xfrm>
            <a:off x="1080775" y="76201"/>
            <a:ext cx="6982450" cy="49399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Who are the Kurds?</a:t>
            </a:r>
            <a:endParaRPr/>
          </a:p>
        </p:txBody>
      </p:sp>
      <p:sp>
        <p:nvSpPr>
          <p:cNvPr id="63" name="Google Shape;63;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Roughly 25-35 million people, mostly in a mountainous region of the Middle East, who are largely Sunni Muslim (as are around 90% of all Muslims).</a:t>
            </a:r>
            <a:endParaRPr/>
          </a:p>
          <a:p>
            <a:pPr marL="457200" lvl="0" indent="-342900" algn="l" rtl="0">
              <a:spcBef>
                <a:spcPts val="0"/>
              </a:spcBef>
              <a:spcAft>
                <a:spcPts val="0"/>
              </a:spcAft>
              <a:buSzPts val="1800"/>
              <a:buChar char="●"/>
            </a:pPr>
            <a:r>
              <a:rPr lang="en"/>
              <a:t>The Kurds are the fourth-largest ethnic group in the  Middle East, but have never had their own country.</a:t>
            </a:r>
            <a:endParaRPr/>
          </a:p>
          <a:p>
            <a:pPr marL="457200" lvl="0" indent="-342900" algn="l" rtl="0">
              <a:spcBef>
                <a:spcPts val="0"/>
              </a:spcBef>
              <a:spcAft>
                <a:spcPts val="0"/>
              </a:spcAft>
              <a:buSzPts val="1800"/>
              <a:buChar char="●"/>
            </a:pPr>
            <a:r>
              <a:rPr lang="en"/>
              <a:t>After World War I, when the Ottoman Empire was defeated, the Western allies provided for a Kurdish country (Treaty of Sevres, 1920).</a:t>
            </a:r>
            <a:endParaRPr/>
          </a:p>
          <a:p>
            <a:pPr marL="457200" lvl="0" indent="-342900" algn="l" rtl="0">
              <a:spcBef>
                <a:spcPts val="0"/>
              </a:spcBef>
              <a:spcAft>
                <a:spcPts val="0"/>
              </a:spcAft>
              <a:buSzPts val="1800"/>
              <a:buChar char="●"/>
            </a:pPr>
            <a:r>
              <a:rPr lang="en"/>
              <a:t>Three years later, that land was drawn into Turkey, removing the Kurdish state.</a:t>
            </a:r>
            <a:endParaRPr/>
          </a:p>
          <a:p>
            <a:pPr marL="457200" lvl="0" indent="-342900" algn="l" rtl="0">
              <a:spcBef>
                <a:spcPts val="0"/>
              </a:spcBef>
              <a:spcAft>
                <a:spcPts val="0"/>
              </a:spcAft>
              <a:buSzPts val="1800"/>
              <a:buChar char="●"/>
            </a:pPr>
            <a:r>
              <a:rPr lang="en"/>
              <a:t>In the subsequent years, efforts by the Kurdish people to establish their own state have been crushed militarily--often brutally.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Historic alliance with the West</a:t>
            </a:r>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After the US withdrew from the Gulf War in 1991, the Kurds rose up against Saddam Hussein, who had used chemical weapons to subdue the Kurds in 1988, killing thousands. Threatened with further violence by Hussein’s army, more than 1 million Kurds became refugees in Turkey and Iran.</a:t>
            </a:r>
            <a:endParaRPr/>
          </a:p>
          <a:p>
            <a:pPr marL="457200" lvl="0" indent="-342900" algn="l" rtl="0">
              <a:spcBef>
                <a:spcPts val="0"/>
              </a:spcBef>
              <a:spcAft>
                <a:spcPts val="0"/>
              </a:spcAft>
              <a:buSzPts val="1800"/>
              <a:buChar char="●"/>
            </a:pPr>
            <a:r>
              <a:rPr lang="en"/>
              <a:t>Another unsuccessful attempt to rise up in 1996 ends similarly, without US assistance for the Kurds.</a:t>
            </a:r>
            <a:endParaRPr/>
          </a:p>
          <a:p>
            <a:pPr marL="457200" lvl="0" indent="-342900" algn="l" rtl="0">
              <a:spcBef>
                <a:spcPts val="0"/>
              </a:spcBef>
              <a:spcAft>
                <a:spcPts val="0"/>
              </a:spcAft>
              <a:buSzPts val="1800"/>
              <a:buChar char="●"/>
            </a:pPr>
            <a:r>
              <a:rPr lang="en"/>
              <a:t>In the Iraq conflict of 2003, Kurds come to the aid of US troops, fighting with US soldiers against the Hussein regime.</a:t>
            </a:r>
            <a:endParaRPr/>
          </a:p>
          <a:p>
            <a:pPr marL="45720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Modern relationship with the US</a:t>
            </a:r>
            <a:endParaRPr/>
          </a:p>
        </p:txBody>
      </p:sp>
      <p:sp>
        <p:nvSpPr>
          <p:cNvPr id="80" name="Google Shape;8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In 2014, ISIS becomes a major threat in Syria and Iraq, enabled by the power vaccuum left when Syria’s president is fighting against his own people and Iraq’s government is significantly weakened by years of conflict.</a:t>
            </a:r>
            <a:endParaRPr/>
          </a:p>
          <a:p>
            <a:pPr marL="457200" lvl="0" indent="-342900" algn="l" rtl="0">
              <a:spcBef>
                <a:spcPts val="0"/>
              </a:spcBef>
              <a:spcAft>
                <a:spcPts val="0"/>
              </a:spcAft>
              <a:buSzPts val="1800"/>
              <a:buChar char="●"/>
            </a:pPr>
            <a:r>
              <a:rPr lang="en"/>
              <a:t>Instead of sending our own people to fight ISIS, the US enlists Kurdish fighters and supplies them with weapons and support in their fight to restrain ISIS.</a:t>
            </a:r>
            <a:endParaRPr/>
          </a:p>
          <a:p>
            <a:pPr marL="457200" lvl="0" indent="-342900" algn="l" rtl="0">
              <a:spcBef>
                <a:spcPts val="0"/>
              </a:spcBef>
              <a:spcAft>
                <a:spcPts val="0"/>
              </a:spcAft>
              <a:buSzPts val="1800"/>
              <a:buChar char="●"/>
            </a:pPr>
            <a:r>
              <a:rPr lang="en"/>
              <a:t>In September 2017, the Kurds in Iraq vote for independence from the country’s government. The US declares itself neutral. Iraqi forces move against the Kurds once more.</a:t>
            </a:r>
            <a:endParaRPr/>
          </a:p>
        </p:txBody>
      </p:sp>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334</Words>
  <Application>Microsoft Office PowerPoint</Application>
  <PresentationFormat>On-screen Show (16:9)</PresentationFormat>
  <Paragraphs>16</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Proxima Nova</vt:lpstr>
      <vt:lpstr>Alfa Slab One</vt:lpstr>
      <vt:lpstr>Gameday</vt:lpstr>
      <vt:lpstr>The Kurdish People</vt:lpstr>
      <vt:lpstr>PowerPoint Presentation</vt:lpstr>
      <vt:lpstr>Who are the Kurds?</vt:lpstr>
      <vt:lpstr>Historic alliance with the West</vt:lpstr>
      <vt:lpstr>Modern relationship with the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Kurdish People</dc:title>
  <cp:lastModifiedBy>Liz Norell</cp:lastModifiedBy>
  <cp:revision>3</cp:revision>
  <dcterms:modified xsi:type="dcterms:W3CDTF">2022-04-07T13:01:35Z</dcterms:modified>
</cp:coreProperties>
</file>