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5"/>
  </p:notesMasterIdLst>
  <p:sldIdLst>
    <p:sldId id="256" r:id="rId2"/>
    <p:sldId id="260" r:id="rId3"/>
    <p:sldId id="257" r:id="rId4"/>
    <p:sldId id="261" r:id="rId5"/>
    <p:sldId id="263" r:id="rId6"/>
    <p:sldId id="268" r:id="rId7"/>
    <p:sldId id="269" r:id="rId8"/>
    <p:sldId id="264" r:id="rId9"/>
    <p:sldId id="266" r:id="rId10"/>
    <p:sldId id="267" r:id="rId11"/>
    <p:sldId id="265" r:id="rId12"/>
    <p:sldId id="270" r:id="rId13"/>
    <p:sldId id="271" r:id="rId14"/>
    <p:sldId id="259" r:id="rId15"/>
    <p:sldId id="272" r:id="rId16"/>
    <p:sldId id="275" r:id="rId17"/>
    <p:sldId id="277" r:id="rId18"/>
    <p:sldId id="262" r:id="rId19"/>
    <p:sldId id="276" r:id="rId20"/>
    <p:sldId id="279" r:id="rId21"/>
    <p:sldId id="278" r:id="rId22"/>
    <p:sldId id="273"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8" autoAdjust="0"/>
    <p:restoredTop sz="71049" autoAdjust="0"/>
  </p:normalViewPr>
  <p:slideViewPr>
    <p:cSldViewPr snapToGrid="0">
      <p:cViewPr>
        <p:scale>
          <a:sx n="50" d="100"/>
          <a:sy n="50" d="100"/>
        </p:scale>
        <p:origin x="2244" y="630"/>
      </p:cViewPr>
      <p:guideLst/>
    </p:cSldViewPr>
  </p:slideViewPr>
  <p:notesTextViewPr>
    <p:cViewPr>
      <p:scale>
        <a:sx n="1" d="1"/>
        <a:sy n="1" d="1"/>
      </p:scale>
      <p:origin x="0" y="0"/>
    </p:cViewPr>
  </p:notesTextViewPr>
  <p:sorterViewPr>
    <p:cViewPr>
      <p:scale>
        <a:sx n="100" d="100"/>
        <a:sy n="100" d="100"/>
      </p:scale>
      <p:origin x="0" y="-36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386437-F65B-4090-BACB-52F598C92B6F}"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504837AE-33DC-4E2E-AFD2-54821B435E87}">
      <dgm:prSet/>
      <dgm:spPr/>
      <dgm:t>
        <a:bodyPr/>
        <a:lstStyle/>
        <a:p>
          <a:r>
            <a:rPr lang="en-US"/>
            <a:t>Grade-free zones (a portion of the semester)</a:t>
          </a:r>
        </a:p>
      </dgm:t>
    </dgm:pt>
    <dgm:pt modelId="{CEAE5956-9D54-4079-ABFA-3C66C6CF7132}" type="parTrans" cxnId="{42CEAF45-3162-4788-8BC5-B1EC1438BF08}">
      <dgm:prSet/>
      <dgm:spPr/>
      <dgm:t>
        <a:bodyPr/>
        <a:lstStyle/>
        <a:p>
          <a:endParaRPr lang="en-US"/>
        </a:p>
      </dgm:t>
    </dgm:pt>
    <dgm:pt modelId="{0849755C-7B56-4A40-8EE2-1872BC3D4BF1}" type="sibTrans" cxnId="{42CEAF45-3162-4788-8BC5-B1EC1438BF08}">
      <dgm:prSet/>
      <dgm:spPr/>
      <dgm:t>
        <a:bodyPr/>
        <a:lstStyle/>
        <a:p>
          <a:endParaRPr lang="en-US"/>
        </a:p>
      </dgm:t>
    </dgm:pt>
    <dgm:pt modelId="{26513780-09EF-4EE2-85BF-EDFB8ADA3790}">
      <dgm:prSet/>
      <dgm:spPr/>
      <dgm:t>
        <a:bodyPr/>
        <a:lstStyle/>
        <a:p>
          <a:r>
            <a:rPr lang="en-US"/>
            <a:t>Self assessment</a:t>
          </a:r>
        </a:p>
      </dgm:t>
    </dgm:pt>
    <dgm:pt modelId="{470C5293-59F8-48A0-AE7B-FA161147CA5E}" type="parTrans" cxnId="{8C8B526D-2EB9-437F-8FEE-C5AF997F3EB9}">
      <dgm:prSet/>
      <dgm:spPr/>
      <dgm:t>
        <a:bodyPr/>
        <a:lstStyle/>
        <a:p>
          <a:endParaRPr lang="en-US"/>
        </a:p>
      </dgm:t>
    </dgm:pt>
    <dgm:pt modelId="{71543984-5C60-4C29-8ADC-E0B0E3672667}" type="sibTrans" cxnId="{8C8B526D-2EB9-437F-8FEE-C5AF997F3EB9}">
      <dgm:prSet/>
      <dgm:spPr/>
      <dgm:t>
        <a:bodyPr/>
        <a:lstStyle/>
        <a:p>
          <a:endParaRPr lang="en-US"/>
        </a:p>
      </dgm:t>
    </dgm:pt>
    <dgm:pt modelId="{A5566DA6-191A-48C4-9479-73739D88FBDB}">
      <dgm:prSet/>
      <dgm:spPr/>
      <dgm:t>
        <a:bodyPr/>
        <a:lstStyle/>
        <a:p>
          <a:r>
            <a:rPr lang="en-US"/>
            <a:t>Process letters</a:t>
          </a:r>
        </a:p>
      </dgm:t>
    </dgm:pt>
    <dgm:pt modelId="{F6D279FA-D2FD-4BC3-865E-4D68179565FC}" type="parTrans" cxnId="{FD8140D2-84E1-44E8-8A78-D77E8A1BF8B2}">
      <dgm:prSet/>
      <dgm:spPr/>
      <dgm:t>
        <a:bodyPr/>
        <a:lstStyle/>
        <a:p>
          <a:endParaRPr lang="en-US"/>
        </a:p>
      </dgm:t>
    </dgm:pt>
    <dgm:pt modelId="{BC99175F-2098-43AD-9E3D-92C3ABFF087D}" type="sibTrans" cxnId="{FD8140D2-84E1-44E8-8A78-D77E8A1BF8B2}">
      <dgm:prSet/>
      <dgm:spPr/>
      <dgm:t>
        <a:bodyPr/>
        <a:lstStyle/>
        <a:p>
          <a:endParaRPr lang="en-US"/>
        </a:p>
      </dgm:t>
    </dgm:pt>
    <dgm:pt modelId="{E58829B9-49CB-4FB9-8CA1-898BA986A7BC}">
      <dgm:prSet/>
      <dgm:spPr/>
      <dgm:t>
        <a:bodyPr/>
        <a:lstStyle/>
        <a:p>
          <a:r>
            <a:rPr lang="en-US"/>
            <a:t>Minimal grading</a:t>
          </a:r>
        </a:p>
      </dgm:t>
    </dgm:pt>
    <dgm:pt modelId="{1ED85335-1335-4949-87E6-3C9D3101F09F}" type="parTrans" cxnId="{1DFC428C-E7A9-4EBF-907C-FAC7EC316DB0}">
      <dgm:prSet/>
      <dgm:spPr/>
      <dgm:t>
        <a:bodyPr/>
        <a:lstStyle/>
        <a:p>
          <a:endParaRPr lang="en-US"/>
        </a:p>
      </dgm:t>
    </dgm:pt>
    <dgm:pt modelId="{38280EAC-43B7-44FA-B070-A255F2ED0F09}" type="sibTrans" cxnId="{1DFC428C-E7A9-4EBF-907C-FAC7EC316DB0}">
      <dgm:prSet/>
      <dgm:spPr/>
      <dgm:t>
        <a:bodyPr/>
        <a:lstStyle/>
        <a:p>
          <a:endParaRPr lang="en-US"/>
        </a:p>
      </dgm:t>
    </dgm:pt>
    <dgm:pt modelId="{CE720999-A743-4CAC-82A9-458A6AC97C40}">
      <dgm:prSet/>
      <dgm:spPr/>
      <dgm:t>
        <a:bodyPr/>
        <a:lstStyle/>
        <a:p>
          <a:r>
            <a:rPr lang="en-US"/>
            <a:t>Authentic assessment</a:t>
          </a:r>
        </a:p>
      </dgm:t>
    </dgm:pt>
    <dgm:pt modelId="{2CF6782B-A36F-46F5-96F9-701205DA402E}" type="parTrans" cxnId="{A5F7E831-D003-46AD-A260-766C3A43A516}">
      <dgm:prSet/>
      <dgm:spPr/>
      <dgm:t>
        <a:bodyPr/>
        <a:lstStyle/>
        <a:p>
          <a:endParaRPr lang="en-US"/>
        </a:p>
      </dgm:t>
    </dgm:pt>
    <dgm:pt modelId="{23F62FE5-2622-4F0C-A5D6-36EACE2B4DA5}" type="sibTrans" cxnId="{A5F7E831-D003-46AD-A260-766C3A43A516}">
      <dgm:prSet/>
      <dgm:spPr/>
      <dgm:t>
        <a:bodyPr/>
        <a:lstStyle/>
        <a:p>
          <a:endParaRPr lang="en-US"/>
        </a:p>
      </dgm:t>
    </dgm:pt>
    <dgm:pt modelId="{36081573-21A1-440E-AE79-D46994953BD5}">
      <dgm:prSet/>
      <dgm:spPr/>
      <dgm:t>
        <a:bodyPr/>
        <a:lstStyle/>
        <a:p>
          <a:r>
            <a:rPr lang="en-US"/>
            <a:t>Contract grading (sometimes called “specifications grading”)</a:t>
          </a:r>
        </a:p>
      </dgm:t>
    </dgm:pt>
    <dgm:pt modelId="{BC874B56-6B3F-4639-81D0-19B054E1158A}" type="parTrans" cxnId="{569DF809-88B5-4E11-A7D8-AA96E16A30E7}">
      <dgm:prSet/>
      <dgm:spPr/>
      <dgm:t>
        <a:bodyPr/>
        <a:lstStyle/>
        <a:p>
          <a:endParaRPr lang="en-US"/>
        </a:p>
      </dgm:t>
    </dgm:pt>
    <dgm:pt modelId="{D6D5518F-4E39-438C-934D-0EFEADDD979F}" type="sibTrans" cxnId="{569DF809-88B5-4E11-A7D8-AA96E16A30E7}">
      <dgm:prSet/>
      <dgm:spPr/>
      <dgm:t>
        <a:bodyPr/>
        <a:lstStyle/>
        <a:p>
          <a:endParaRPr lang="en-US"/>
        </a:p>
      </dgm:t>
    </dgm:pt>
    <dgm:pt modelId="{7A7C3D41-905D-4F41-B8F1-73DDA2F17F18}">
      <dgm:prSet/>
      <dgm:spPr/>
      <dgm:t>
        <a:bodyPr/>
        <a:lstStyle/>
        <a:p>
          <a:r>
            <a:rPr lang="en-US"/>
            <a:t>Portfolios</a:t>
          </a:r>
        </a:p>
      </dgm:t>
    </dgm:pt>
    <dgm:pt modelId="{44765C49-402F-4759-ABBE-877BFD160B25}" type="parTrans" cxnId="{859CA5E1-0171-478A-AB11-86387AD52FC5}">
      <dgm:prSet/>
      <dgm:spPr/>
      <dgm:t>
        <a:bodyPr/>
        <a:lstStyle/>
        <a:p>
          <a:endParaRPr lang="en-US"/>
        </a:p>
      </dgm:t>
    </dgm:pt>
    <dgm:pt modelId="{13F4BA21-E42E-4CD2-9BF7-1B29F109325D}" type="sibTrans" cxnId="{859CA5E1-0171-478A-AB11-86387AD52FC5}">
      <dgm:prSet/>
      <dgm:spPr/>
      <dgm:t>
        <a:bodyPr/>
        <a:lstStyle/>
        <a:p>
          <a:endParaRPr lang="en-US"/>
        </a:p>
      </dgm:t>
    </dgm:pt>
    <dgm:pt modelId="{F4FB60EE-FDF0-4DBF-912E-1F0D0DF34BC0}">
      <dgm:prSet/>
      <dgm:spPr/>
      <dgm:t>
        <a:bodyPr/>
        <a:lstStyle/>
        <a:p>
          <a:r>
            <a:rPr lang="en-US"/>
            <a:t>Peer assessment</a:t>
          </a:r>
        </a:p>
      </dgm:t>
    </dgm:pt>
    <dgm:pt modelId="{4E939CC8-28FF-4A88-B297-3C84530ADEEC}" type="parTrans" cxnId="{E462719E-2F9C-4596-AEB0-B095DB74A073}">
      <dgm:prSet/>
      <dgm:spPr/>
      <dgm:t>
        <a:bodyPr/>
        <a:lstStyle/>
        <a:p>
          <a:endParaRPr lang="en-US"/>
        </a:p>
      </dgm:t>
    </dgm:pt>
    <dgm:pt modelId="{122F4240-954E-4D99-A0FA-F4FDB03011A9}" type="sibTrans" cxnId="{E462719E-2F9C-4596-AEB0-B095DB74A073}">
      <dgm:prSet/>
      <dgm:spPr/>
      <dgm:t>
        <a:bodyPr/>
        <a:lstStyle/>
        <a:p>
          <a:endParaRPr lang="en-US"/>
        </a:p>
      </dgm:t>
    </dgm:pt>
    <dgm:pt modelId="{674550F5-AB9D-458E-B8D2-F4100831C553}">
      <dgm:prSet/>
      <dgm:spPr/>
      <dgm:t>
        <a:bodyPr/>
        <a:lstStyle/>
        <a:p>
          <a:r>
            <a:rPr lang="en-US"/>
            <a:t>Student-made rubrics</a:t>
          </a:r>
        </a:p>
      </dgm:t>
    </dgm:pt>
    <dgm:pt modelId="{3815D96B-47C5-4A8C-AFF2-89CF0D5A0047}" type="parTrans" cxnId="{A6B427E8-D65D-4E73-AF52-768103E7E24B}">
      <dgm:prSet/>
      <dgm:spPr/>
      <dgm:t>
        <a:bodyPr/>
        <a:lstStyle/>
        <a:p>
          <a:endParaRPr lang="en-US"/>
        </a:p>
      </dgm:t>
    </dgm:pt>
    <dgm:pt modelId="{C9392FAA-F17B-4BE3-B0F0-F837B9CD6428}" type="sibTrans" cxnId="{A6B427E8-D65D-4E73-AF52-768103E7E24B}">
      <dgm:prSet/>
      <dgm:spPr/>
      <dgm:t>
        <a:bodyPr/>
        <a:lstStyle/>
        <a:p>
          <a:endParaRPr lang="en-US"/>
        </a:p>
      </dgm:t>
    </dgm:pt>
    <dgm:pt modelId="{3CD28176-F4B6-496E-A15C-6B98DB9909D2}" type="pres">
      <dgm:prSet presAssocID="{B7386437-F65B-4090-BACB-52F598C92B6F}" presName="diagram" presStyleCnt="0">
        <dgm:presLayoutVars>
          <dgm:dir/>
          <dgm:resizeHandles val="exact"/>
        </dgm:presLayoutVars>
      </dgm:prSet>
      <dgm:spPr/>
    </dgm:pt>
    <dgm:pt modelId="{550B0AC6-3699-41E6-BDB2-93D250EF9668}" type="pres">
      <dgm:prSet presAssocID="{504837AE-33DC-4E2E-AFD2-54821B435E87}" presName="node" presStyleLbl="node1" presStyleIdx="0" presStyleCnt="9">
        <dgm:presLayoutVars>
          <dgm:bulletEnabled val="1"/>
        </dgm:presLayoutVars>
      </dgm:prSet>
      <dgm:spPr/>
    </dgm:pt>
    <dgm:pt modelId="{6752E7C4-1279-43BF-A3A8-21A7676CF8F0}" type="pres">
      <dgm:prSet presAssocID="{0849755C-7B56-4A40-8EE2-1872BC3D4BF1}" presName="sibTrans" presStyleCnt="0"/>
      <dgm:spPr/>
    </dgm:pt>
    <dgm:pt modelId="{F4CD6310-55D7-4E7E-BF0E-8F0769931426}" type="pres">
      <dgm:prSet presAssocID="{26513780-09EF-4EE2-85BF-EDFB8ADA3790}" presName="node" presStyleLbl="node1" presStyleIdx="1" presStyleCnt="9">
        <dgm:presLayoutVars>
          <dgm:bulletEnabled val="1"/>
        </dgm:presLayoutVars>
      </dgm:prSet>
      <dgm:spPr/>
    </dgm:pt>
    <dgm:pt modelId="{9BC193C2-5566-4B33-825D-47922F612DEF}" type="pres">
      <dgm:prSet presAssocID="{71543984-5C60-4C29-8ADC-E0B0E3672667}" presName="sibTrans" presStyleCnt="0"/>
      <dgm:spPr/>
    </dgm:pt>
    <dgm:pt modelId="{D5C713FF-E77E-485B-A0FB-C7376C1BD8AF}" type="pres">
      <dgm:prSet presAssocID="{A5566DA6-191A-48C4-9479-73739D88FBDB}" presName="node" presStyleLbl="node1" presStyleIdx="2" presStyleCnt="9">
        <dgm:presLayoutVars>
          <dgm:bulletEnabled val="1"/>
        </dgm:presLayoutVars>
      </dgm:prSet>
      <dgm:spPr/>
    </dgm:pt>
    <dgm:pt modelId="{97665A14-827D-4B44-9A62-FB12C304D68C}" type="pres">
      <dgm:prSet presAssocID="{BC99175F-2098-43AD-9E3D-92C3ABFF087D}" presName="sibTrans" presStyleCnt="0"/>
      <dgm:spPr/>
    </dgm:pt>
    <dgm:pt modelId="{67028DF2-9749-4A27-AAEA-CE1710B43491}" type="pres">
      <dgm:prSet presAssocID="{E58829B9-49CB-4FB9-8CA1-898BA986A7BC}" presName="node" presStyleLbl="node1" presStyleIdx="3" presStyleCnt="9">
        <dgm:presLayoutVars>
          <dgm:bulletEnabled val="1"/>
        </dgm:presLayoutVars>
      </dgm:prSet>
      <dgm:spPr/>
    </dgm:pt>
    <dgm:pt modelId="{E475FB0E-8D25-4CF8-A8D9-B7FF5BAF2797}" type="pres">
      <dgm:prSet presAssocID="{38280EAC-43B7-44FA-B070-A255F2ED0F09}" presName="sibTrans" presStyleCnt="0"/>
      <dgm:spPr/>
    </dgm:pt>
    <dgm:pt modelId="{00457C91-15CE-40F5-B778-5864299776F9}" type="pres">
      <dgm:prSet presAssocID="{CE720999-A743-4CAC-82A9-458A6AC97C40}" presName="node" presStyleLbl="node1" presStyleIdx="4" presStyleCnt="9">
        <dgm:presLayoutVars>
          <dgm:bulletEnabled val="1"/>
        </dgm:presLayoutVars>
      </dgm:prSet>
      <dgm:spPr/>
    </dgm:pt>
    <dgm:pt modelId="{41C52DEA-B057-41EE-BB84-3B35E6F66536}" type="pres">
      <dgm:prSet presAssocID="{23F62FE5-2622-4F0C-A5D6-36EACE2B4DA5}" presName="sibTrans" presStyleCnt="0"/>
      <dgm:spPr/>
    </dgm:pt>
    <dgm:pt modelId="{28B79328-2A0C-4529-839B-BC0404880B88}" type="pres">
      <dgm:prSet presAssocID="{36081573-21A1-440E-AE79-D46994953BD5}" presName="node" presStyleLbl="node1" presStyleIdx="5" presStyleCnt="9">
        <dgm:presLayoutVars>
          <dgm:bulletEnabled val="1"/>
        </dgm:presLayoutVars>
      </dgm:prSet>
      <dgm:spPr/>
    </dgm:pt>
    <dgm:pt modelId="{DE48CFFC-B998-433C-9EA6-4546CEA53376}" type="pres">
      <dgm:prSet presAssocID="{D6D5518F-4E39-438C-934D-0EFEADDD979F}" presName="sibTrans" presStyleCnt="0"/>
      <dgm:spPr/>
    </dgm:pt>
    <dgm:pt modelId="{3EEEA1F1-4C3F-4E13-B40D-0FC5FBE8CA58}" type="pres">
      <dgm:prSet presAssocID="{7A7C3D41-905D-4F41-B8F1-73DDA2F17F18}" presName="node" presStyleLbl="node1" presStyleIdx="6" presStyleCnt="9">
        <dgm:presLayoutVars>
          <dgm:bulletEnabled val="1"/>
        </dgm:presLayoutVars>
      </dgm:prSet>
      <dgm:spPr/>
    </dgm:pt>
    <dgm:pt modelId="{B7052BCA-8392-49F6-A461-EA3207F2131D}" type="pres">
      <dgm:prSet presAssocID="{13F4BA21-E42E-4CD2-9BF7-1B29F109325D}" presName="sibTrans" presStyleCnt="0"/>
      <dgm:spPr/>
    </dgm:pt>
    <dgm:pt modelId="{2C29888C-0B29-4FCE-9B70-39D70DD013AD}" type="pres">
      <dgm:prSet presAssocID="{F4FB60EE-FDF0-4DBF-912E-1F0D0DF34BC0}" presName="node" presStyleLbl="node1" presStyleIdx="7" presStyleCnt="9">
        <dgm:presLayoutVars>
          <dgm:bulletEnabled val="1"/>
        </dgm:presLayoutVars>
      </dgm:prSet>
      <dgm:spPr/>
    </dgm:pt>
    <dgm:pt modelId="{2990D88C-EFCE-403F-80DB-D231D42C6379}" type="pres">
      <dgm:prSet presAssocID="{122F4240-954E-4D99-A0FA-F4FDB03011A9}" presName="sibTrans" presStyleCnt="0"/>
      <dgm:spPr/>
    </dgm:pt>
    <dgm:pt modelId="{736B57C1-201B-456E-840A-F58ECA69CBA9}" type="pres">
      <dgm:prSet presAssocID="{674550F5-AB9D-458E-B8D2-F4100831C553}" presName="node" presStyleLbl="node1" presStyleIdx="8" presStyleCnt="9">
        <dgm:presLayoutVars>
          <dgm:bulletEnabled val="1"/>
        </dgm:presLayoutVars>
      </dgm:prSet>
      <dgm:spPr/>
    </dgm:pt>
  </dgm:ptLst>
  <dgm:cxnLst>
    <dgm:cxn modelId="{14005B03-3DDF-4813-AD73-8032D63932D1}" type="presOf" srcId="{CE720999-A743-4CAC-82A9-458A6AC97C40}" destId="{00457C91-15CE-40F5-B778-5864299776F9}" srcOrd="0" destOrd="0" presId="urn:microsoft.com/office/officeart/2005/8/layout/default"/>
    <dgm:cxn modelId="{569DF809-88B5-4E11-A7D8-AA96E16A30E7}" srcId="{B7386437-F65B-4090-BACB-52F598C92B6F}" destId="{36081573-21A1-440E-AE79-D46994953BD5}" srcOrd="5" destOrd="0" parTransId="{BC874B56-6B3F-4639-81D0-19B054E1158A}" sibTransId="{D6D5518F-4E39-438C-934D-0EFEADDD979F}"/>
    <dgm:cxn modelId="{5B32BE18-94B1-46BD-9150-1559F9289DD0}" type="presOf" srcId="{B7386437-F65B-4090-BACB-52F598C92B6F}" destId="{3CD28176-F4B6-496E-A15C-6B98DB9909D2}" srcOrd="0" destOrd="0" presId="urn:microsoft.com/office/officeart/2005/8/layout/default"/>
    <dgm:cxn modelId="{092E6F1E-F258-49DF-B446-F379A2CEC6C5}" type="presOf" srcId="{504837AE-33DC-4E2E-AFD2-54821B435E87}" destId="{550B0AC6-3699-41E6-BDB2-93D250EF9668}" srcOrd="0" destOrd="0" presId="urn:microsoft.com/office/officeart/2005/8/layout/default"/>
    <dgm:cxn modelId="{A5F7E831-D003-46AD-A260-766C3A43A516}" srcId="{B7386437-F65B-4090-BACB-52F598C92B6F}" destId="{CE720999-A743-4CAC-82A9-458A6AC97C40}" srcOrd="4" destOrd="0" parTransId="{2CF6782B-A36F-46F5-96F9-701205DA402E}" sibTransId="{23F62FE5-2622-4F0C-A5D6-36EACE2B4DA5}"/>
    <dgm:cxn modelId="{42CEAF45-3162-4788-8BC5-B1EC1438BF08}" srcId="{B7386437-F65B-4090-BACB-52F598C92B6F}" destId="{504837AE-33DC-4E2E-AFD2-54821B435E87}" srcOrd="0" destOrd="0" parTransId="{CEAE5956-9D54-4079-ABFA-3C66C6CF7132}" sibTransId="{0849755C-7B56-4A40-8EE2-1872BC3D4BF1}"/>
    <dgm:cxn modelId="{8C8B526D-2EB9-437F-8FEE-C5AF997F3EB9}" srcId="{B7386437-F65B-4090-BACB-52F598C92B6F}" destId="{26513780-09EF-4EE2-85BF-EDFB8ADA3790}" srcOrd="1" destOrd="0" parTransId="{470C5293-59F8-48A0-AE7B-FA161147CA5E}" sibTransId="{71543984-5C60-4C29-8ADC-E0B0E3672667}"/>
    <dgm:cxn modelId="{3D189D72-4D96-4F76-B901-F32D598D6C22}" type="presOf" srcId="{7A7C3D41-905D-4F41-B8F1-73DDA2F17F18}" destId="{3EEEA1F1-4C3F-4E13-B40D-0FC5FBE8CA58}" srcOrd="0" destOrd="0" presId="urn:microsoft.com/office/officeart/2005/8/layout/default"/>
    <dgm:cxn modelId="{41DDDF74-7D0D-4A7F-8585-5FFF47153308}" type="presOf" srcId="{A5566DA6-191A-48C4-9479-73739D88FBDB}" destId="{D5C713FF-E77E-485B-A0FB-C7376C1BD8AF}" srcOrd="0" destOrd="0" presId="urn:microsoft.com/office/officeart/2005/8/layout/default"/>
    <dgm:cxn modelId="{78B6C67E-BC0B-46CE-9C57-11111E9E0656}" type="presOf" srcId="{26513780-09EF-4EE2-85BF-EDFB8ADA3790}" destId="{F4CD6310-55D7-4E7E-BF0E-8F0769931426}" srcOrd="0" destOrd="0" presId="urn:microsoft.com/office/officeart/2005/8/layout/default"/>
    <dgm:cxn modelId="{34FDD78A-3C43-479D-A747-A3FE17297E90}" type="presOf" srcId="{E58829B9-49CB-4FB9-8CA1-898BA986A7BC}" destId="{67028DF2-9749-4A27-AAEA-CE1710B43491}" srcOrd="0" destOrd="0" presId="urn:microsoft.com/office/officeart/2005/8/layout/default"/>
    <dgm:cxn modelId="{1DFC428C-E7A9-4EBF-907C-FAC7EC316DB0}" srcId="{B7386437-F65B-4090-BACB-52F598C92B6F}" destId="{E58829B9-49CB-4FB9-8CA1-898BA986A7BC}" srcOrd="3" destOrd="0" parTransId="{1ED85335-1335-4949-87E6-3C9D3101F09F}" sibTransId="{38280EAC-43B7-44FA-B070-A255F2ED0F09}"/>
    <dgm:cxn modelId="{E462719E-2F9C-4596-AEB0-B095DB74A073}" srcId="{B7386437-F65B-4090-BACB-52F598C92B6F}" destId="{F4FB60EE-FDF0-4DBF-912E-1F0D0DF34BC0}" srcOrd="7" destOrd="0" parTransId="{4E939CC8-28FF-4A88-B297-3C84530ADEEC}" sibTransId="{122F4240-954E-4D99-A0FA-F4FDB03011A9}"/>
    <dgm:cxn modelId="{9DF791C7-0D5A-4394-891C-8120BFDE26F0}" type="presOf" srcId="{36081573-21A1-440E-AE79-D46994953BD5}" destId="{28B79328-2A0C-4529-839B-BC0404880B88}" srcOrd="0" destOrd="0" presId="urn:microsoft.com/office/officeart/2005/8/layout/default"/>
    <dgm:cxn modelId="{FD8140D2-84E1-44E8-8A78-D77E8A1BF8B2}" srcId="{B7386437-F65B-4090-BACB-52F598C92B6F}" destId="{A5566DA6-191A-48C4-9479-73739D88FBDB}" srcOrd="2" destOrd="0" parTransId="{F6D279FA-D2FD-4BC3-865E-4D68179565FC}" sibTransId="{BC99175F-2098-43AD-9E3D-92C3ABFF087D}"/>
    <dgm:cxn modelId="{859CA5E1-0171-478A-AB11-86387AD52FC5}" srcId="{B7386437-F65B-4090-BACB-52F598C92B6F}" destId="{7A7C3D41-905D-4F41-B8F1-73DDA2F17F18}" srcOrd="6" destOrd="0" parTransId="{44765C49-402F-4759-ABBE-877BFD160B25}" sibTransId="{13F4BA21-E42E-4CD2-9BF7-1B29F109325D}"/>
    <dgm:cxn modelId="{A6B427E8-D65D-4E73-AF52-768103E7E24B}" srcId="{B7386437-F65B-4090-BACB-52F598C92B6F}" destId="{674550F5-AB9D-458E-B8D2-F4100831C553}" srcOrd="8" destOrd="0" parTransId="{3815D96B-47C5-4A8C-AFF2-89CF0D5A0047}" sibTransId="{C9392FAA-F17B-4BE3-B0F0-F837B9CD6428}"/>
    <dgm:cxn modelId="{3E70B4EF-6FE1-47F5-BCB9-69E3F9BF1C0C}" type="presOf" srcId="{F4FB60EE-FDF0-4DBF-912E-1F0D0DF34BC0}" destId="{2C29888C-0B29-4FCE-9B70-39D70DD013AD}" srcOrd="0" destOrd="0" presId="urn:microsoft.com/office/officeart/2005/8/layout/default"/>
    <dgm:cxn modelId="{EFA7ABFF-55F1-452C-9DA5-879E5418374C}" type="presOf" srcId="{674550F5-AB9D-458E-B8D2-F4100831C553}" destId="{736B57C1-201B-456E-840A-F58ECA69CBA9}" srcOrd="0" destOrd="0" presId="urn:microsoft.com/office/officeart/2005/8/layout/default"/>
    <dgm:cxn modelId="{77BDCB43-4CFC-4DAF-B4FF-7C7719FE0448}" type="presParOf" srcId="{3CD28176-F4B6-496E-A15C-6B98DB9909D2}" destId="{550B0AC6-3699-41E6-BDB2-93D250EF9668}" srcOrd="0" destOrd="0" presId="urn:microsoft.com/office/officeart/2005/8/layout/default"/>
    <dgm:cxn modelId="{950CFBFD-4648-4AC0-B513-7D7323BBF3B2}" type="presParOf" srcId="{3CD28176-F4B6-496E-A15C-6B98DB9909D2}" destId="{6752E7C4-1279-43BF-A3A8-21A7676CF8F0}" srcOrd="1" destOrd="0" presId="urn:microsoft.com/office/officeart/2005/8/layout/default"/>
    <dgm:cxn modelId="{667B12AA-6FC0-40E2-A8A7-29A19FE523CF}" type="presParOf" srcId="{3CD28176-F4B6-496E-A15C-6B98DB9909D2}" destId="{F4CD6310-55D7-4E7E-BF0E-8F0769931426}" srcOrd="2" destOrd="0" presId="urn:microsoft.com/office/officeart/2005/8/layout/default"/>
    <dgm:cxn modelId="{56159087-FCED-493B-9CDC-DB07A330E60B}" type="presParOf" srcId="{3CD28176-F4B6-496E-A15C-6B98DB9909D2}" destId="{9BC193C2-5566-4B33-825D-47922F612DEF}" srcOrd="3" destOrd="0" presId="urn:microsoft.com/office/officeart/2005/8/layout/default"/>
    <dgm:cxn modelId="{DE263E93-8E8A-4BF3-8440-4070BC54C1B6}" type="presParOf" srcId="{3CD28176-F4B6-496E-A15C-6B98DB9909D2}" destId="{D5C713FF-E77E-485B-A0FB-C7376C1BD8AF}" srcOrd="4" destOrd="0" presId="urn:microsoft.com/office/officeart/2005/8/layout/default"/>
    <dgm:cxn modelId="{00948925-AD06-4FBF-A003-36E0EB677DB8}" type="presParOf" srcId="{3CD28176-F4B6-496E-A15C-6B98DB9909D2}" destId="{97665A14-827D-4B44-9A62-FB12C304D68C}" srcOrd="5" destOrd="0" presId="urn:microsoft.com/office/officeart/2005/8/layout/default"/>
    <dgm:cxn modelId="{23635BBD-7BA9-466C-81F4-63743FDF6B11}" type="presParOf" srcId="{3CD28176-F4B6-496E-A15C-6B98DB9909D2}" destId="{67028DF2-9749-4A27-AAEA-CE1710B43491}" srcOrd="6" destOrd="0" presId="urn:microsoft.com/office/officeart/2005/8/layout/default"/>
    <dgm:cxn modelId="{9600058F-0F9A-47B8-A642-5283FCBF4EF9}" type="presParOf" srcId="{3CD28176-F4B6-496E-A15C-6B98DB9909D2}" destId="{E475FB0E-8D25-4CF8-A8D9-B7FF5BAF2797}" srcOrd="7" destOrd="0" presId="urn:microsoft.com/office/officeart/2005/8/layout/default"/>
    <dgm:cxn modelId="{756141CB-AE91-4647-A8B4-8935540B8465}" type="presParOf" srcId="{3CD28176-F4B6-496E-A15C-6B98DB9909D2}" destId="{00457C91-15CE-40F5-B778-5864299776F9}" srcOrd="8" destOrd="0" presId="urn:microsoft.com/office/officeart/2005/8/layout/default"/>
    <dgm:cxn modelId="{82559FF1-B06D-4054-B9AE-CAFB9AC2BB1A}" type="presParOf" srcId="{3CD28176-F4B6-496E-A15C-6B98DB9909D2}" destId="{41C52DEA-B057-41EE-BB84-3B35E6F66536}" srcOrd="9" destOrd="0" presId="urn:microsoft.com/office/officeart/2005/8/layout/default"/>
    <dgm:cxn modelId="{4CAB8C83-1667-432A-913D-90555C0ED48E}" type="presParOf" srcId="{3CD28176-F4B6-496E-A15C-6B98DB9909D2}" destId="{28B79328-2A0C-4529-839B-BC0404880B88}" srcOrd="10" destOrd="0" presId="urn:microsoft.com/office/officeart/2005/8/layout/default"/>
    <dgm:cxn modelId="{25403416-7B34-4BE2-A817-5B34232CE3EE}" type="presParOf" srcId="{3CD28176-F4B6-496E-A15C-6B98DB9909D2}" destId="{DE48CFFC-B998-433C-9EA6-4546CEA53376}" srcOrd="11" destOrd="0" presId="urn:microsoft.com/office/officeart/2005/8/layout/default"/>
    <dgm:cxn modelId="{2EE1BED4-2C58-4309-B92D-23D6AE9DFB56}" type="presParOf" srcId="{3CD28176-F4B6-496E-A15C-6B98DB9909D2}" destId="{3EEEA1F1-4C3F-4E13-B40D-0FC5FBE8CA58}" srcOrd="12" destOrd="0" presId="urn:microsoft.com/office/officeart/2005/8/layout/default"/>
    <dgm:cxn modelId="{E1293B13-79E0-4D19-8444-F369A41CC882}" type="presParOf" srcId="{3CD28176-F4B6-496E-A15C-6B98DB9909D2}" destId="{B7052BCA-8392-49F6-A461-EA3207F2131D}" srcOrd="13" destOrd="0" presId="urn:microsoft.com/office/officeart/2005/8/layout/default"/>
    <dgm:cxn modelId="{52EB626B-E7A4-490A-B09D-49E1A3EF2C83}" type="presParOf" srcId="{3CD28176-F4B6-496E-A15C-6B98DB9909D2}" destId="{2C29888C-0B29-4FCE-9B70-39D70DD013AD}" srcOrd="14" destOrd="0" presId="urn:microsoft.com/office/officeart/2005/8/layout/default"/>
    <dgm:cxn modelId="{55D2D9D7-7392-421F-83D5-2741262F304F}" type="presParOf" srcId="{3CD28176-F4B6-496E-A15C-6B98DB9909D2}" destId="{2990D88C-EFCE-403F-80DB-D231D42C6379}" srcOrd="15" destOrd="0" presId="urn:microsoft.com/office/officeart/2005/8/layout/default"/>
    <dgm:cxn modelId="{FE0E56ED-866D-4D7E-9171-53A5196F95AF}" type="presParOf" srcId="{3CD28176-F4B6-496E-A15C-6B98DB9909D2}" destId="{736B57C1-201B-456E-840A-F58ECA69CBA9}" srcOrd="1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35544C-559C-4C89-A3D6-27B6B199145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F34D27B-E3E6-4749-8BA2-FF2F94AC41B4}">
      <dgm:prSet/>
      <dgm:spPr/>
      <dgm:t>
        <a:bodyPr/>
        <a:lstStyle/>
        <a:p>
          <a:r>
            <a:rPr lang="en-US"/>
            <a:t>Reduce stress (for students AND you)</a:t>
          </a:r>
        </a:p>
      </dgm:t>
    </dgm:pt>
    <dgm:pt modelId="{5710CB37-98C7-4B41-9CAD-2607AF9D3DAA}" type="parTrans" cxnId="{97A81B77-4EE0-4F39-8CEA-4D49DD50849A}">
      <dgm:prSet/>
      <dgm:spPr/>
      <dgm:t>
        <a:bodyPr/>
        <a:lstStyle/>
        <a:p>
          <a:endParaRPr lang="en-US"/>
        </a:p>
      </dgm:t>
    </dgm:pt>
    <dgm:pt modelId="{7D2564BF-69A8-44FC-8EBF-A9BD9555065B}" type="sibTrans" cxnId="{97A81B77-4EE0-4F39-8CEA-4D49DD50849A}">
      <dgm:prSet/>
      <dgm:spPr/>
      <dgm:t>
        <a:bodyPr/>
        <a:lstStyle/>
        <a:p>
          <a:endParaRPr lang="en-US"/>
        </a:p>
      </dgm:t>
    </dgm:pt>
    <dgm:pt modelId="{B95B8E98-63B8-4C75-BD75-CC45A9FB224C}">
      <dgm:prSet/>
      <dgm:spPr/>
      <dgm:t>
        <a:bodyPr/>
        <a:lstStyle/>
        <a:p>
          <a:r>
            <a:rPr lang="en-US"/>
            <a:t>Help students form new learning habits</a:t>
          </a:r>
        </a:p>
      </dgm:t>
    </dgm:pt>
    <dgm:pt modelId="{3B01E1D1-38A8-4EEF-919C-853E3CC4924F}" type="parTrans" cxnId="{01EB5348-2DB7-4C3D-9E49-58A44664F6EC}">
      <dgm:prSet/>
      <dgm:spPr/>
      <dgm:t>
        <a:bodyPr/>
        <a:lstStyle/>
        <a:p>
          <a:endParaRPr lang="en-US"/>
        </a:p>
      </dgm:t>
    </dgm:pt>
    <dgm:pt modelId="{B59F3579-4F60-4F78-8700-549588FA283C}" type="sibTrans" cxnId="{01EB5348-2DB7-4C3D-9E49-58A44664F6EC}">
      <dgm:prSet/>
      <dgm:spPr/>
      <dgm:t>
        <a:bodyPr/>
        <a:lstStyle/>
        <a:p>
          <a:endParaRPr lang="en-US"/>
        </a:p>
      </dgm:t>
    </dgm:pt>
    <dgm:pt modelId="{9024D1E9-5EDE-4C79-9A57-383BCAA78277}">
      <dgm:prSet/>
      <dgm:spPr/>
      <dgm:t>
        <a:bodyPr/>
        <a:lstStyle/>
        <a:p>
          <a:r>
            <a:rPr lang="en-US"/>
            <a:t>Make room for creative work</a:t>
          </a:r>
        </a:p>
      </dgm:t>
    </dgm:pt>
    <dgm:pt modelId="{FC0914E7-E1EC-4D5A-8586-9345C017FC8C}" type="parTrans" cxnId="{381CB994-6EC7-494D-B361-8EF92FC0EE31}">
      <dgm:prSet/>
      <dgm:spPr/>
      <dgm:t>
        <a:bodyPr/>
        <a:lstStyle/>
        <a:p>
          <a:endParaRPr lang="en-US"/>
        </a:p>
      </dgm:t>
    </dgm:pt>
    <dgm:pt modelId="{8FEBBBF2-C731-4BA9-8802-24024717D4D8}" type="sibTrans" cxnId="{381CB994-6EC7-494D-B361-8EF92FC0EE31}">
      <dgm:prSet/>
      <dgm:spPr/>
      <dgm:t>
        <a:bodyPr/>
        <a:lstStyle/>
        <a:p>
          <a:endParaRPr lang="en-US"/>
        </a:p>
      </dgm:t>
    </dgm:pt>
    <dgm:pt modelId="{DF9CC92D-3505-4045-9FF2-B48B84243E8D}">
      <dgm:prSet/>
      <dgm:spPr/>
      <dgm:t>
        <a:bodyPr/>
        <a:lstStyle/>
        <a:p>
          <a:r>
            <a:rPr lang="en-US"/>
            <a:t>Promote better communication</a:t>
          </a:r>
        </a:p>
      </dgm:t>
    </dgm:pt>
    <dgm:pt modelId="{CC6583E7-078D-47B9-9743-4BE89AD4185A}" type="parTrans" cxnId="{4E783074-413C-45E3-A7D1-E8C278B948E9}">
      <dgm:prSet/>
      <dgm:spPr/>
      <dgm:t>
        <a:bodyPr/>
        <a:lstStyle/>
        <a:p>
          <a:endParaRPr lang="en-US"/>
        </a:p>
      </dgm:t>
    </dgm:pt>
    <dgm:pt modelId="{8527A1EB-537C-4092-9ADD-7D8D508B9A07}" type="sibTrans" cxnId="{4E783074-413C-45E3-A7D1-E8C278B948E9}">
      <dgm:prSet/>
      <dgm:spPr/>
      <dgm:t>
        <a:bodyPr/>
        <a:lstStyle/>
        <a:p>
          <a:endParaRPr lang="en-US"/>
        </a:p>
      </dgm:t>
    </dgm:pt>
    <dgm:pt modelId="{3446D269-962B-4DD6-A697-DFA90F785302}">
      <dgm:prSet/>
      <dgm:spPr/>
      <dgm:t>
        <a:bodyPr/>
        <a:lstStyle/>
        <a:p>
          <a:r>
            <a:rPr lang="en-US"/>
            <a:t>Open up new course design possibilities</a:t>
          </a:r>
        </a:p>
      </dgm:t>
    </dgm:pt>
    <dgm:pt modelId="{ACEAB324-567C-415E-801D-7233BDA73C7C}" type="parTrans" cxnId="{B53DF59F-DB8E-4900-88D4-BFC28B9E2251}">
      <dgm:prSet/>
      <dgm:spPr/>
      <dgm:t>
        <a:bodyPr/>
        <a:lstStyle/>
        <a:p>
          <a:endParaRPr lang="en-US"/>
        </a:p>
      </dgm:t>
    </dgm:pt>
    <dgm:pt modelId="{24DE39B6-2C16-45CC-9CEF-F17EDA4C75AC}" type="sibTrans" cxnId="{B53DF59F-DB8E-4900-88D4-BFC28B9E2251}">
      <dgm:prSet/>
      <dgm:spPr/>
      <dgm:t>
        <a:bodyPr/>
        <a:lstStyle/>
        <a:p>
          <a:endParaRPr lang="en-US"/>
        </a:p>
      </dgm:t>
    </dgm:pt>
    <dgm:pt modelId="{9E623BE7-6EA4-4686-827E-51B2F89DF7E1}" type="pres">
      <dgm:prSet presAssocID="{3935544C-559C-4C89-A3D6-27B6B1991456}" presName="root" presStyleCnt="0">
        <dgm:presLayoutVars>
          <dgm:dir/>
          <dgm:resizeHandles val="exact"/>
        </dgm:presLayoutVars>
      </dgm:prSet>
      <dgm:spPr/>
    </dgm:pt>
    <dgm:pt modelId="{AD97675E-41E7-40FE-A813-EA5F66BE9258}" type="pres">
      <dgm:prSet presAssocID="{CF34D27B-E3E6-4749-8BA2-FF2F94AC41B4}" presName="compNode" presStyleCnt="0"/>
      <dgm:spPr/>
    </dgm:pt>
    <dgm:pt modelId="{16D88F18-EBB9-417F-837C-B5190FB14007}" type="pres">
      <dgm:prSet presAssocID="{CF34D27B-E3E6-4749-8BA2-FF2F94AC41B4}" presName="bgRect" presStyleLbl="bgShp" presStyleIdx="0" presStyleCnt="5"/>
      <dgm:spPr/>
    </dgm:pt>
    <dgm:pt modelId="{72ADB37B-C411-44D7-8FF3-230762DFDC74}" type="pres">
      <dgm:prSet presAssocID="{CF34D27B-E3E6-4749-8BA2-FF2F94AC41B4}"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pen hand with plant with solid fill"/>
        </a:ext>
      </dgm:extLst>
    </dgm:pt>
    <dgm:pt modelId="{9170B278-5EDD-4D3A-8975-9D496F7240B9}" type="pres">
      <dgm:prSet presAssocID="{CF34D27B-E3E6-4749-8BA2-FF2F94AC41B4}" presName="spaceRect" presStyleCnt="0"/>
      <dgm:spPr/>
    </dgm:pt>
    <dgm:pt modelId="{88FC1ED4-D38C-40FD-82F0-C86799820D2F}" type="pres">
      <dgm:prSet presAssocID="{CF34D27B-E3E6-4749-8BA2-FF2F94AC41B4}" presName="parTx" presStyleLbl="revTx" presStyleIdx="0" presStyleCnt="5">
        <dgm:presLayoutVars>
          <dgm:chMax val="0"/>
          <dgm:chPref val="0"/>
        </dgm:presLayoutVars>
      </dgm:prSet>
      <dgm:spPr/>
    </dgm:pt>
    <dgm:pt modelId="{0CD2A873-CEB9-49B8-8FAE-6E1F409E3886}" type="pres">
      <dgm:prSet presAssocID="{7D2564BF-69A8-44FC-8EBF-A9BD9555065B}" presName="sibTrans" presStyleCnt="0"/>
      <dgm:spPr/>
    </dgm:pt>
    <dgm:pt modelId="{8B90C06C-28EF-48E4-AC69-941AB3A1FAC6}" type="pres">
      <dgm:prSet presAssocID="{B95B8E98-63B8-4C75-BD75-CC45A9FB224C}" presName="compNode" presStyleCnt="0"/>
      <dgm:spPr/>
    </dgm:pt>
    <dgm:pt modelId="{DBFCA821-E66F-4F82-8118-FFB7939ED663}" type="pres">
      <dgm:prSet presAssocID="{B95B8E98-63B8-4C75-BD75-CC45A9FB224C}" presName="bgRect" presStyleLbl="bgShp" presStyleIdx="1" presStyleCnt="5"/>
      <dgm:spPr/>
    </dgm:pt>
    <dgm:pt modelId="{B4319199-EEF3-49FE-B819-C0EFE4146ECF}" type="pres">
      <dgm:prSet presAssocID="{B95B8E98-63B8-4C75-BD75-CC45A9FB224C}"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ead with gears with solid fill"/>
        </a:ext>
      </dgm:extLst>
    </dgm:pt>
    <dgm:pt modelId="{135BF2A6-8217-473C-B714-F9DE66765B4D}" type="pres">
      <dgm:prSet presAssocID="{B95B8E98-63B8-4C75-BD75-CC45A9FB224C}" presName="spaceRect" presStyleCnt="0"/>
      <dgm:spPr/>
    </dgm:pt>
    <dgm:pt modelId="{F8B30C28-4C80-4BDA-ACB1-56FF30943293}" type="pres">
      <dgm:prSet presAssocID="{B95B8E98-63B8-4C75-BD75-CC45A9FB224C}" presName="parTx" presStyleLbl="revTx" presStyleIdx="1" presStyleCnt="5">
        <dgm:presLayoutVars>
          <dgm:chMax val="0"/>
          <dgm:chPref val="0"/>
        </dgm:presLayoutVars>
      </dgm:prSet>
      <dgm:spPr/>
    </dgm:pt>
    <dgm:pt modelId="{6F1E24F2-79D0-4417-A1BB-98C055F12A31}" type="pres">
      <dgm:prSet presAssocID="{B59F3579-4F60-4F78-8700-549588FA283C}" presName="sibTrans" presStyleCnt="0"/>
      <dgm:spPr/>
    </dgm:pt>
    <dgm:pt modelId="{1D697684-2BBE-4AFD-B889-ABE0CADA3210}" type="pres">
      <dgm:prSet presAssocID="{9024D1E9-5EDE-4C79-9A57-383BCAA78277}" presName="compNode" presStyleCnt="0"/>
      <dgm:spPr/>
    </dgm:pt>
    <dgm:pt modelId="{4DD9CF1E-38AB-41C8-ACF0-7B3D0400A953}" type="pres">
      <dgm:prSet presAssocID="{9024D1E9-5EDE-4C79-9A57-383BCAA78277}" presName="bgRect" presStyleLbl="bgShp" presStyleIdx="2" presStyleCnt="5"/>
      <dgm:spPr/>
    </dgm:pt>
    <dgm:pt modelId="{68D40698-94C8-4BCC-A710-A412B5CF102E}" type="pres">
      <dgm:prSet presAssocID="{9024D1E9-5EDE-4C79-9A57-383BCAA7827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all paint brush"/>
        </a:ext>
      </dgm:extLst>
    </dgm:pt>
    <dgm:pt modelId="{3BA85A77-5E65-4FE4-980D-C86243348EBA}" type="pres">
      <dgm:prSet presAssocID="{9024D1E9-5EDE-4C79-9A57-383BCAA78277}" presName="spaceRect" presStyleCnt="0"/>
      <dgm:spPr/>
    </dgm:pt>
    <dgm:pt modelId="{19874C94-88D2-4F4B-9F6D-4001FA531231}" type="pres">
      <dgm:prSet presAssocID="{9024D1E9-5EDE-4C79-9A57-383BCAA78277}" presName="parTx" presStyleLbl="revTx" presStyleIdx="2" presStyleCnt="5">
        <dgm:presLayoutVars>
          <dgm:chMax val="0"/>
          <dgm:chPref val="0"/>
        </dgm:presLayoutVars>
      </dgm:prSet>
      <dgm:spPr/>
    </dgm:pt>
    <dgm:pt modelId="{2A9501CE-4DC2-4F77-B566-0FDDABF8D528}" type="pres">
      <dgm:prSet presAssocID="{8FEBBBF2-C731-4BA9-8802-24024717D4D8}" presName="sibTrans" presStyleCnt="0"/>
      <dgm:spPr/>
    </dgm:pt>
    <dgm:pt modelId="{E7D71625-AD91-4EC7-B684-5DBB2A3F9D32}" type="pres">
      <dgm:prSet presAssocID="{DF9CC92D-3505-4045-9FF2-B48B84243E8D}" presName="compNode" presStyleCnt="0"/>
      <dgm:spPr/>
    </dgm:pt>
    <dgm:pt modelId="{F5BC16D0-B6C2-4656-BF5B-6728FE4CD9B8}" type="pres">
      <dgm:prSet presAssocID="{DF9CC92D-3505-4045-9FF2-B48B84243E8D}" presName="bgRect" presStyleLbl="bgShp" presStyleIdx="3" presStyleCnt="5"/>
      <dgm:spPr/>
    </dgm:pt>
    <dgm:pt modelId="{A32AA00C-DDC8-4275-9DB5-145845406085}" type="pres">
      <dgm:prSet presAssocID="{DF9CC92D-3505-4045-9FF2-B48B84243E8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E2AED97C-1103-4FC4-BB5A-51E5AA81209F}" type="pres">
      <dgm:prSet presAssocID="{DF9CC92D-3505-4045-9FF2-B48B84243E8D}" presName="spaceRect" presStyleCnt="0"/>
      <dgm:spPr/>
    </dgm:pt>
    <dgm:pt modelId="{B993F477-819B-4DAA-900B-1754816097AF}" type="pres">
      <dgm:prSet presAssocID="{DF9CC92D-3505-4045-9FF2-B48B84243E8D}" presName="parTx" presStyleLbl="revTx" presStyleIdx="3" presStyleCnt="5">
        <dgm:presLayoutVars>
          <dgm:chMax val="0"/>
          <dgm:chPref val="0"/>
        </dgm:presLayoutVars>
      </dgm:prSet>
      <dgm:spPr/>
    </dgm:pt>
    <dgm:pt modelId="{DC54AB5A-1BCD-4FD3-BBCB-7EBC44CD5E61}" type="pres">
      <dgm:prSet presAssocID="{8527A1EB-537C-4092-9ADD-7D8D508B9A07}" presName="sibTrans" presStyleCnt="0"/>
      <dgm:spPr/>
    </dgm:pt>
    <dgm:pt modelId="{4368902E-6D7C-46E9-B9CD-84C69FF52DDF}" type="pres">
      <dgm:prSet presAssocID="{3446D269-962B-4DD6-A697-DFA90F785302}" presName="compNode" presStyleCnt="0"/>
      <dgm:spPr/>
    </dgm:pt>
    <dgm:pt modelId="{DD6E579A-0B88-4C2D-9036-55AE2835E62F}" type="pres">
      <dgm:prSet presAssocID="{3446D269-962B-4DD6-A697-DFA90F785302}" presName="bgRect" presStyleLbl="bgShp" presStyleIdx="4" presStyleCnt="5"/>
      <dgm:spPr/>
    </dgm:pt>
    <dgm:pt modelId="{6936A684-EABD-40BD-AE90-9EFC5800A9F0}" type="pres">
      <dgm:prSet presAssocID="{3446D269-962B-4DD6-A697-DFA90F785302}"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Excellent with solid fill"/>
        </a:ext>
      </dgm:extLst>
    </dgm:pt>
    <dgm:pt modelId="{85A71F59-50AD-4AA0-BFAE-EB39FB872C99}" type="pres">
      <dgm:prSet presAssocID="{3446D269-962B-4DD6-A697-DFA90F785302}" presName="spaceRect" presStyleCnt="0"/>
      <dgm:spPr/>
    </dgm:pt>
    <dgm:pt modelId="{FFEA2482-CD43-4D0E-B0C1-4E068110E2C5}" type="pres">
      <dgm:prSet presAssocID="{3446D269-962B-4DD6-A697-DFA90F785302}" presName="parTx" presStyleLbl="revTx" presStyleIdx="4" presStyleCnt="5">
        <dgm:presLayoutVars>
          <dgm:chMax val="0"/>
          <dgm:chPref val="0"/>
        </dgm:presLayoutVars>
      </dgm:prSet>
      <dgm:spPr/>
    </dgm:pt>
  </dgm:ptLst>
  <dgm:cxnLst>
    <dgm:cxn modelId="{A7AA0D27-6D10-416B-8118-679ABBB996BD}" type="presOf" srcId="{9024D1E9-5EDE-4C79-9A57-383BCAA78277}" destId="{19874C94-88D2-4F4B-9F6D-4001FA531231}" srcOrd="0" destOrd="0" presId="urn:microsoft.com/office/officeart/2018/2/layout/IconVerticalSolidList"/>
    <dgm:cxn modelId="{7487CD31-BAAA-4C39-A257-B37691DA94E6}" type="presOf" srcId="{CF34D27B-E3E6-4749-8BA2-FF2F94AC41B4}" destId="{88FC1ED4-D38C-40FD-82F0-C86799820D2F}" srcOrd="0" destOrd="0" presId="urn:microsoft.com/office/officeart/2018/2/layout/IconVerticalSolidList"/>
    <dgm:cxn modelId="{70D01B65-D1E5-46A1-9441-93B20FD02EAC}" type="presOf" srcId="{3446D269-962B-4DD6-A697-DFA90F785302}" destId="{FFEA2482-CD43-4D0E-B0C1-4E068110E2C5}" srcOrd="0" destOrd="0" presId="urn:microsoft.com/office/officeart/2018/2/layout/IconVerticalSolidList"/>
    <dgm:cxn modelId="{01EB5348-2DB7-4C3D-9E49-58A44664F6EC}" srcId="{3935544C-559C-4C89-A3D6-27B6B1991456}" destId="{B95B8E98-63B8-4C75-BD75-CC45A9FB224C}" srcOrd="1" destOrd="0" parTransId="{3B01E1D1-38A8-4EEF-919C-853E3CC4924F}" sibTransId="{B59F3579-4F60-4F78-8700-549588FA283C}"/>
    <dgm:cxn modelId="{4E783074-413C-45E3-A7D1-E8C278B948E9}" srcId="{3935544C-559C-4C89-A3D6-27B6B1991456}" destId="{DF9CC92D-3505-4045-9FF2-B48B84243E8D}" srcOrd="3" destOrd="0" parTransId="{CC6583E7-078D-47B9-9743-4BE89AD4185A}" sibTransId="{8527A1EB-537C-4092-9ADD-7D8D508B9A07}"/>
    <dgm:cxn modelId="{97A81B77-4EE0-4F39-8CEA-4D49DD50849A}" srcId="{3935544C-559C-4C89-A3D6-27B6B1991456}" destId="{CF34D27B-E3E6-4749-8BA2-FF2F94AC41B4}" srcOrd="0" destOrd="0" parTransId="{5710CB37-98C7-4B41-9CAD-2607AF9D3DAA}" sibTransId="{7D2564BF-69A8-44FC-8EBF-A9BD9555065B}"/>
    <dgm:cxn modelId="{381CB994-6EC7-494D-B361-8EF92FC0EE31}" srcId="{3935544C-559C-4C89-A3D6-27B6B1991456}" destId="{9024D1E9-5EDE-4C79-9A57-383BCAA78277}" srcOrd="2" destOrd="0" parTransId="{FC0914E7-E1EC-4D5A-8586-9345C017FC8C}" sibTransId="{8FEBBBF2-C731-4BA9-8802-24024717D4D8}"/>
    <dgm:cxn modelId="{B53DF59F-DB8E-4900-88D4-BFC28B9E2251}" srcId="{3935544C-559C-4C89-A3D6-27B6B1991456}" destId="{3446D269-962B-4DD6-A697-DFA90F785302}" srcOrd="4" destOrd="0" parTransId="{ACEAB324-567C-415E-801D-7233BDA73C7C}" sibTransId="{24DE39B6-2C16-45CC-9CEF-F17EDA4C75AC}"/>
    <dgm:cxn modelId="{D6B630B9-B85F-49D6-802A-C70584DCEC14}" type="presOf" srcId="{3935544C-559C-4C89-A3D6-27B6B1991456}" destId="{9E623BE7-6EA4-4686-827E-51B2F89DF7E1}" srcOrd="0" destOrd="0" presId="urn:microsoft.com/office/officeart/2018/2/layout/IconVerticalSolidList"/>
    <dgm:cxn modelId="{2300AEC0-EAA4-42A9-8494-81ABC892299D}" type="presOf" srcId="{DF9CC92D-3505-4045-9FF2-B48B84243E8D}" destId="{B993F477-819B-4DAA-900B-1754816097AF}" srcOrd="0" destOrd="0" presId="urn:microsoft.com/office/officeart/2018/2/layout/IconVerticalSolidList"/>
    <dgm:cxn modelId="{F1A6CDD1-1038-4B25-94CB-DA515F5F2FEB}" type="presOf" srcId="{B95B8E98-63B8-4C75-BD75-CC45A9FB224C}" destId="{F8B30C28-4C80-4BDA-ACB1-56FF30943293}" srcOrd="0" destOrd="0" presId="urn:microsoft.com/office/officeart/2018/2/layout/IconVerticalSolidList"/>
    <dgm:cxn modelId="{702489E6-2D16-4997-8A5B-E3EE363B44BC}" type="presParOf" srcId="{9E623BE7-6EA4-4686-827E-51B2F89DF7E1}" destId="{AD97675E-41E7-40FE-A813-EA5F66BE9258}" srcOrd="0" destOrd="0" presId="urn:microsoft.com/office/officeart/2018/2/layout/IconVerticalSolidList"/>
    <dgm:cxn modelId="{2E992F48-B94F-4133-903B-5A717BB5EF17}" type="presParOf" srcId="{AD97675E-41E7-40FE-A813-EA5F66BE9258}" destId="{16D88F18-EBB9-417F-837C-B5190FB14007}" srcOrd="0" destOrd="0" presId="urn:microsoft.com/office/officeart/2018/2/layout/IconVerticalSolidList"/>
    <dgm:cxn modelId="{924FCE30-CEF6-4526-BB0B-4C6F30A22F01}" type="presParOf" srcId="{AD97675E-41E7-40FE-A813-EA5F66BE9258}" destId="{72ADB37B-C411-44D7-8FF3-230762DFDC74}" srcOrd="1" destOrd="0" presId="urn:microsoft.com/office/officeart/2018/2/layout/IconVerticalSolidList"/>
    <dgm:cxn modelId="{A4CF7EED-C73F-4063-8401-B130098EC5E1}" type="presParOf" srcId="{AD97675E-41E7-40FE-A813-EA5F66BE9258}" destId="{9170B278-5EDD-4D3A-8975-9D496F7240B9}" srcOrd="2" destOrd="0" presId="urn:microsoft.com/office/officeart/2018/2/layout/IconVerticalSolidList"/>
    <dgm:cxn modelId="{AAB39B26-E050-4DAB-9952-A2A93C48784A}" type="presParOf" srcId="{AD97675E-41E7-40FE-A813-EA5F66BE9258}" destId="{88FC1ED4-D38C-40FD-82F0-C86799820D2F}" srcOrd="3" destOrd="0" presId="urn:microsoft.com/office/officeart/2018/2/layout/IconVerticalSolidList"/>
    <dgm:cxn modelId="{62FC4F0A-2CD5-48E3-AC8B-73ED23683D64}" type="presParOf" srcId="{9E623BE7-6EA4-4686-827E-51B2F89DF7E1}" destId="{0CD2A873-CEB9-49B8-8FAE-6E1F409E3886}" srcOrd="1" destOrd="0" presId="urn:microsoft.com/office/officeart/2018/2/layout/IconVerticalSolidList"/>
    <dgm:cxn modelId="{75C04C32-827E-4757-9D23-572587431892}" type="presParOf" srcId="{9E623BE7-6EA4-4686-827E-51B2F89DF7E1}" destId="{8B90C06C-28EF-48E4-AC69-941AB3A1FAC6}" srcOrd="2" destOrd="0" presId="urn:microsoft.com/office/officeart/2018/2/layout/IconVerticalSolidList"/>
    <dgm:cxn modelId="{EF408835-2FCB-4AD8-B64E-69A8ECFD2F76}" type="presParOf" srcId="{8B90C06C-28EF-48E4-AC69-941AB3A1FAC6}" destId="{DBFCA821-E66F-4F82-8118-FFB7939ED663}" srcOrd="0" destOrd="0" presId="urn:microsoft.com/office/officeart/2018/2/layout/IconVerticalSolidList"/>
    <dgm:cxn modelId="{C0C9DA79-B89C-4486-9D1D-FE3B6CE7C405}" type="presParOf" srcId="{8B90C06C-28EF-48E4-AC69-941AB3A1FAC6}" destId="{B4319199-EEF3-49FE-B819-C0EFE4146ECF}" srcOrd="1" destOrd="0" presId="urn:microsoft.com/office/officeart/2018/2/layout/IconVerticalSolidList"/>
    <dgm:cxn modelId="{4D355121-5167-40A3-8901-6A3CA0AC6712}" type="presParOf" srcId="{8B90C06C-28EF-48E4-AC69-941AB3A1FAC6}" destId="{135BF2A6-8217-473C-B714-F9DE66765B4D}" srcOrd="2" destOrd="0" presId="urn:microsoft.com/office/officeart/2018/2/layout/IconVerticalSolidList"/>
    <dgm:cxn modelId="{BD1CF478-2B75-492C-9DA5-1550E9AE771E}" type="presParOf" srcId="{8B90C06C-28EF-48E4-AC69-941AB3A1FAC6}" destId="{F8B30C28-4C80-4BDA-ACB1-56FF30943293}" srcOrd="3" destOrd="0" presId="urn:microsoft.com/office/officeart/2018/2/layout/IconVerticalSolidList"/>
    <dgm:cxn modelId="{3581F7B3-92B8-4861-8679-3F3E376ED9FE}" type="presParOf" srcId="{9E623BE7-6EA4-4686-827E-51B2F89DF7E1}" destId="{6F1E24F2-79D0-4417-A1BB-98C055F12A31}" srcOrd="3" destOrd="0" presId="urn:microsoft.com/office/officeart/2018/2/layout/IconVerticalSolidList"/>
    <dgm:cxn modelId="{6B538739-FCE5-482E-BF61-22C7729DE760}" type="presParOf" srcId="{9E623BE7-6EA4-4686-827E-51B2F89DF7E1}" destId="{1D697684-2BBE-4AFD-B889-ABE0CADA3210}" srcOrd="4" destOrd="0" presId="urn:microsoft.com/office/officeart/2018/2/layout/IconVerticalSolidList"/>
    <dgm:cxn modelId="{0CE4F0B6-BB0B-4278-AD8E-E516D1AB1D68}" type="presParOf" srcId="{1D697684-2BBE-4AFD-B889-ABE0CADA3210}" destId="{4DD9CF1E-38AB-41C8-ACF0-7B3D0400A953}" srcOrd="0" destOrd="0" presId="urn:microsoft.com/office/officeart/2018/2/layout/IconVerticalSolidList"/>
    <dgm:cxn modelId="{F549DB24-AA06-4606-9C46-4000B172B5A2}" type="presParOf" srcId="{1D697684-2BBE-4AFD-B889-ABE0CADA3210}" destId="{68D40698-94C8-4BCC-A710-A412B5CF102E}" srcOrd="1" destOrd="0" presId="urn:microsoft.com/office/officeart/2018/2/layout/IconVerticalSolidList"/>
    <dgm:cxn modelId="{603599A7-A149-4AC6-8EE2-BCEB1D9858F7}" type="presParOf" srcId="{1D697684-2BBE-4AFD-B889-ABE0CADA3210}" destId="{3BA85A77-5E65-4FE4-980D-C86243348EBA}" srcOrd="2" destOrd="0" presId="urn:microsoft.com/office/officeart/2018/2/layout/IconVerticalSolidList"/>
    <dgm:cxn modelId="{82F7DB5A-70DD-466C-ADCF-806D28178669}" type="presParOf" srcId="{1D697684-2BBE-4AFD-B889-ABE0CADA3210}" destId="{19874C94-88D2-4F4B-9F6D-4001FA531231}" srcOrd="3" destOrd="0" presId="urn:microsoft.com/office/officeart/2018/2/layout/IconVerticalSolidList"/>
    <dgm:cxn modelId="{80BA66E8-DA44-44C5-BF27-9E21AFA32808}" type="presParOf" srcId="{9E623BE7-6EA4-4686-827E-51B2F89DF7E1}" destId="{2A9501CE-4DC2-4F77-B566-0FDDABF8D528}" srcOrd="5" destOrd="0" presId="urn:microsoft.com/office/officeart/2018/2/layout/IconVerticalSolidList"/>
    <dgm:cxn modelId="{3E9F7AF3-C4D8-465F-BAD4-01D06AA8B56E}" type="presParOf" srcId="{9E623BE7-6EA4-4686-827E-51B2F89DF7E1}" destId="{E7D71625-AD91-4EC7-B684-5DBB2A3F9D32}" srcOrd="6" destOrd="0" presId="urn:microsoft.com/office/officeart/2018/2/layout/IconVerticalSolidList"/>
    <dgm:cxn modelId="{4B4C86A4-2BDC-4A06-A44A-4AC1DFED70B8}" type="presParOf" srcId="{E7D71625-AD91-4EC7-B684-5DBB2A3F9D32}" destId="{F5BC16D0-B6C2-4656-BF5B-6728FE4CD9B8}" srcOrd="0" destOrd="0" presId="urn:microsoft.com/office/officeart/2018/2/layout/IconVerticalSolidList"/>
    <dgm:cxn modelId="{76034F6D-59FA-4F6D-A973-A630AF31140F}" type="presParOf" srcId="{E7D71625-AD91-4EC7-B684-5DBB2A3F9D32}" destId="{A32AA00C-DDC8-4275-9DB5-145845406085}" srcOrd="1" destOrd="0" presId="urn:microsoft.com/office/officeart/2018/2/layout/IconVerticalSolidList"/>
    <dgm:cxn modelId="{3298C86D-D291-4C92-8082-E165545B3A02}" type="presParOf" srcId="{E7D71625-AD91-4EC7-B684-5DBB2A3F9D32}" destId="{E2AED97C-1103-4FC4-BB5A-51E5AA81209F}" srcOrd="2" destOrd="0" presId="urn:microsoft.com/office/officeart/2018/2/layout/IconVerticalSolidList"/>
    <dgm:cxn modelId="{0104C715-580B-4068-A91D-7583930EDB6F}" type="presParOf" srcId="{E7D71625-AD91-4EC7-B684-5DBB2A3F9D32}" destId="{B993F477-819B-4DAA-900B-1754816097AF}" srcOrd="3" destOrd="0" presId="urn:microsoft.com/office/officeart/2018/2/layout/IconVerticalSolidList"/>
    <dgm:cxn modelId="{DA009077-B678-4A4C-94EC-85441794ACB9}" type="presParOf" srcId="{9E623BE7-6EA4-4686-827E-51B2F89DF7E1}" destId="{DC54AB5A-1BCD-4FD3-BBCB-7EBC44CD5E61}" srcOrd="7" destOrd="0" presId="urn:microsoft.com/office/officeart/2018/2/layout/IconVerticalSolidList"/>
    <dgm:cxn modelId="{C66ED6F3-EC13-4561-9185-2A3FEA3631E6}" type="presParOf" srcId="{9E623BE7-6EA4-4686-827E-51B2F89DF7E1}" destId="{4368902E-6D7C-46E9-B9CD-84C69FF52DDF}" srcOrd="8" destOrd="0" presId="urn:microsoft.com/office/officeart/2018/2/layout/IconVerticalSolidList"/>
    <dgm:cxn modelId="{E9069EC9-7544-431A-BDD7-16AECE53C0A1}" type="presParOf" srcId="{4368902E-6D7C-46E9-B9CD-84C69FF52DDF}" destId="{DD6E579A-0B88-4C2D-9036-55AE2835E62F}" srcOrd="0" destOrd="0" presId="urn:microsoft.com/office/officeart/2018/2/layout/IconVerticalSolidList"/>
    <dgm:cxn modelId="{D9B5EEB0-03F1-41A5-901D-6A1731689510}" type="presParOf" srcId="{4368902E-6D7C-46E9-B9CD-84C69FF52DDF}" destId="{6936A684-EABD-40BD-AE90-9EFC5800A9F0}" srcOrd="1" destOrd="0" presId="urn:microsoft.com/office/officeart/2018/2/layout/IconVerticalSolidList"/>
    <dgm:cxn modelId="{CD9BCB57-FECE-4323-B5D7-5C6AA48D7F14}" type="presParOf" srcId="{4368902E-6D7C-46E9-B9CD-84C69FF52DDF}" destId="{85A71F59-50AD-4AA0-BFAE-EB39FB872C99}" srcOrd="2" destOrd="0" presId="urn:microsoft.com/office/officeart/2018/2/layout/IconVerticalSolidList"/>
    <dgm:cxn modelId="{132ADB22-3E93-4EEF-92DB-072BE191070A}" type="presParOf" srcId="{4368902E-6D7C-46E9-B9CD-84C69FF52DDF}" destId="{FFEA2482-CD43-4D0E-B0C1-4E068110E2C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B0AC6-3699-41E6-BDB2-93D250EF9668}">
      <dsp:nvSpPr>
        <dsp:cNvPr id="0" name=""/>
        <dsp:cNvSpPr/>
      </dsp:nvSpPr>
      <dsp:spPr>
        <a:xfrm>
          <a:off x="3594" y="566280"/>
          <a:ext cx="1946002" cy="11676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Grade-free zones (a portion of the semester)</a:t>
          </a:r>
        </a:p>
      </dsp:txBody>
      <dsp:txXfrm>
        <a:off x="3594" y="566280"/>
        <a:ext cx="1946002" cy="1167601"/>
      </dsp:txXfrm>
    </dsp:sp>
    <dsp:sp modelId="{F4CD6310-55D7-4E7E-BF0E-8F0769931426}">
      <dsp:nvSpPr>
        <dsp:cNvPr id="0" name=""/>
        <dsp:cNvSpPr/>
      </dsp:nvSpPr>
      <dsp:spPr>
        <a:xfrm>
          <a:off x="2144196" y="566280"/>
          <a:ext cx="1946002" cy="1167601"/>
        </a:xfrm>
        <a:prstGeom prst="rect">
          <a:avLst/>
        </a:prstGeom>
        <a:solidFill>
          <a:schemeClr val="accent5">
            <a:hueOff val="184875"/>
            <a:satOff val="1314"/>
            <a:lumOff val="-1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Self assessment</a:t>
          </a:r>
        </a:p>
      </dsp:txBody>
      <dsp:txXfrm>
        <a:off x="2144196" y="566280"/>
        <a:ext cx="1946002" cy="1167601"/>
      </dsp:txXfrm>
    </dsp:sp>
    <dsp:sp modelId="{D5C713FF-E77E-485B-A0FB-C7376C1BD8AF}">
      <dsp:nvSpPr>
        <dsp:cNvPr id="0" name=""/>
        <dsp:cNvSpPr/>
      </dsp:nvSpPr>
      <dsp:spPr>
        <a:xfrm>
          <a:off x="4284798" y="566280"/>
          <a:ext cx="1946002" cy="1167601"/>
        </a:xfrm>
        <a:prstGeom prst="rect">
          <a:avLst/>
        </a:prstGeom>
        <a:solidFill>
          <a:schemeClr val="accent5">
            <a:hueOff val="369750"/>
            <a:satOff val="2627"/>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Process letters</a:t>
          </a:r>
        </a:p>
      </dsp:txBody>
      <dsp:txXfrm>
        <a:off x="4284798" y="566280"/>
        <a:ext cx="1946002" cy="1167601"/>
      </dsp:txXfrm>
    </dsp:sp>
    <dsp:sp modelId="{67028DF2-9749-4A27-AAEA-CE1710B43491}">
      <dsp:nvSpPr>
        <dsp:cNvPr id="0" name=""/>
        <dsp:cNvSpPr/>
      </dsp:nvSpPr>
      <dsp:spPr>
        <a:xfrm>
          <a:off x="6425401" y="566280"/>
          <a:ext cx="1946002" cy="1167601"/>
        </a:xfrm>
        <a:prstGeom prst="rect">
          <a:avLst/>
        </a:prstGeom>
        <a:solidFill>
          <a:schemeClr val="accent5">
            <a:hueOff val="554625"/>
            <a:satOff val="3941"/>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Minimal grading</a:t>
          </a:r>
        </a:p>
      </dsp:txBody>
      <dsp:txXfrm>
        <a:off x="6425401" y="566280"/>
        <a:ext cx="1946002" cy="1167601"/>
      </dsp:txXfrm>
    </dsp:sp>
    <dsp:sp modelId="{00457C91-15CE-40F5-B778-5864299776F9}">
      <dsp:nvSpPr>
        <dsp:cNvPr id="0" name=""/>
        <dsp:cNvSpPr/>
      </dsp:nvSpPr>
      <dsp:spPr>
        <a:xfrm>
          <a:off x="8566003" y="566280"/>
          <a:ext cx="1946002" cy="1167601"/>
        </a:xfrm>
        <a:prstGeom prst="rect">
          <a:avLst/>
        </a:prstGeom>
        <a:solidFill>
          <a:schemeClr val="accent5">
            <a:hueOff val="739501"/>
            <a:satOff val="5255"/>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Authentic assessment</a:t>
          </a:r>
        </a:p>
      </dsp:txBody>
      <dsp:txXfrm>
        <a:off x="8566003" y="566280"/>
        <a:ext cx="1946002" cy="1167601"/>
      </dsp:txXfrm>
    </dsp:sp>
    <dsp:sp modelId="{28B79328-2A0C-4529-839B-BC0404880B88}">
      <dsp:nvSpPr>
        <dsp:cNvPr id="0" name=""/>
        <dsp:cNvSpPr/>
      </dsp:nvSpPr>
      <dsp:spPr>
        <a:xfrm>
          <a:off x="1073895" y="1928481"/>
          <a:ext cx="1946002" cy="1167601"/>
        </a:xfrm>
        <a:prstGeom prst="rect">
          <a:avLst/>
        </a:prstGeom>
        <a:solidFill>
          <a:schemeClr val="accent5">
            <a:hueOff val="924376"/>
            <a:satOff val="6568"/>
            <a:lumOff val="-7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Contract grading (sometimes called “specifications grading”)</a:t>
          </a:r>
        </a:p>
      </dsp:txBody>
      <dsp:txXfrm>
        <a:off x="1073895" y="1928481"/>
        <a:ext cx="1946002" cy="1167601"/>
      </dsp:txXfrm>
    </dsp:sp>
    <dsp:sp modelId="{3EEEA1F1-4C3F-4E13-B40D-0FC5FBE8CA58}">
      <dsp:nvSpPr>
        <dsp:cNvPr id="0" name=""/>
        <dsp:cNvSpPr/>
      </dsp:nvSpPr>
      <dsp:spPr>
        <a:xfrm>
          <a:off x="3214497" y="1928481"/>
          <a:ext cx="1946002" cy="1167601"/>
        </a:xfrm>
        <a:prstGeom prst="rect">
          <a:avLst/>
        </a:prstGeom>
        <a:solidFill>
          <a:schemeClr val="accent5">
            <a:hueOff val="1109251"/>
            <a:satOff val="7882"/>
            <a:lumOff val="-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Portfolios</a:t>
          </a:r>
        </a:p>
      </dsp:txBody>
      <dsp:txXfrm>
        <a:off x="3214497" y="1928481"/>
        <a:ext cx="1946002" cy="1167601"/>
      </dsp:txXfrm>
    </dsp:sp>
    <dsp:sp modelId="{2C29888C-0B29-4FCE-9B70-39D70DD013AD}">
      <dsp:nvSpPr>
        <dsp:cNvPr id="0" name=""/>
        <dsp:cNvSpPr/>
      </dsp:nvSpPr>
      <dsp:spPr>
        <a:xfrm>
          <a:off x="5355100" y="1928481"/>
          <a:ext cx="1946002" cy="1167601"/>
        </a:xfrm>
        <a:prstGeom prst="rect">
          <a:avLst/>
        </a:prstGeom>
        <a:solidFill>
          <a:schemeClr val="accent5">
            <a:hueOff val="1294126"/>
            <a:satOff val="9195"/>
            <a:lumOff val="-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Peer assessment</a:t>
          </a:r>
        </a:p>
      </dsp:txBody>
      <dsp:txXfrm>
        <a:off x="5355100" y="1928481"/>
        <a:ext cx="1946002" cy="1167601"/>
      </dsp:txXfrm>
    </dsp:sp>
    <dsp:sp modelId="{736B57C1-201B-456E-840A-F58ECA69CBA9}">
      <dsp:nvSpPr>
        <dsp:cNvPr id="0" name=""/>
        <dsp:cNvSpPr/>
      </dsp:nvSpPr>
      <dsp:spPr>
        <a:xfrm>
          <a:off x="7495702" y="1928481"/>
          <a:ext cx="1946002" cy="1167601"/>
        </a:xfrm>
        <a:prstGeom prst="rect">
          <a:avLst/>
        </a:prstGeom>
        <a:solidFill>
          <a:schemeClr val="accent5">
            <a:hueOff val="1479001"/>
            <a:satOff val="10509"/>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Student-made rubrics</a:t>
          </a:r>
        </a:p>
      </dsp:txBody>
      <dsp:txXfrm>
        <a:off x="7495702" y="1928481"/>
        <a:ext cx="1946002" cy="1167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88F18-EBB9-417F-837C-B5190FB14007}">
      <dsp:nvSpPr>
        <dsp:cNvPr id="0" name=""/>
        <dsp:cNvSpPr/>
      </dsp:nvSpPr>
      <dsp:spPr>
        <a:xfrm>
          <a:off x="0" y="4565"/>
          <a:ext cx="7003777" cy="972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ADB37B-C411-44D7-8FF3-230762DFDC74}">
      <dsp:nvSpPr>
        <dsp:cNvPr id="0" name=""/>
        <dsp:cNvSpPr/>
      </dsp:nvSpPr>
      <dsp:spPr>
        <a:xfrm>
          <a:off x="294154" y="223358"/>
          <a:ext cx="534826" cy="53482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FC1ED4-D38C-40FD-82F0-C86799820D2F}">
      <dsp:nvSpPr>
        <dsp:cNvPr id="0" name=""/>
        <dsp:cNvSpPr/>
      </dsp:nvSpPr>
      <dsp:spPr>
        <a:xfrm>
          <a:off x="1123136" y="4565"/>
          <a:ext cx="5880640"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90000"/>
            </a:lnSpc>
            <a:spcBef>
              <a:spcPct val="0"/>
            </a:spcBef>
            <a:spcAft>
              <a:spcPct val="35000"/>
            </a:spcAft>
            <a:buNone/>
          </a:pPr>
          <a:r>
            <a:rPr lang="en-US" sz="1900" kern="1200"/>
            <a:t>Reduce stress (for students AND you)</a:t>
          </a:r>
        </a:p>
      </dsp:txBody>
      <dsp:txXfrm>
        <a:off x="1123136" y="4565"/>
        <a:ext cx="5880640" cy="972412"/>
      </dsp:txXfrm>
    </dsp:sp>
    <dsp:sp modelId="{DBFCA821-E66F-4F82-8118-FFB7939ED663}">
      <dsp:nvSpPr>
        <dsp:cNvPr id="0" name=""/>
        <dsp:cNvSpPr/>
      </dsp:nvSpPr>
      <dsp:spPr>
        <a:xfrm>
          <a:off x="0" y="1220080"/>
          <a:ext cx="7003777" cy="972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319199-EEF3-49FE-B819-C0EFE4146ECF}">
      <dsp:nvSpPr>
        <dsp:cNvPr id="0" name=""/>
        <dsp:cNvSpPr/>
      </dsp:nvSpPr>
      <dsp:spPr>
        <a:xfrm>
          <a:off x="294154" y="1438873"/>
          <a:ext cx="534826" cy="53482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B30C28-4C80-4BDA-ACB1-56FF30943293}">
      <dsp:nvSpPr>
        <dsp:cNvPr id="0" name=""/>
        <dsp:cNvSpPr/>
      </dsp:nvSpPr>
      <dsp:spPr>
        <a:xfrm>
          <a:off x="1123136" y="1220080"/>
          <a:ext cx="5880640"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90000"/>
            </a:lnSpc>
            <a:spcBef>
              <a:spcPct val="0"/>
            </a:spcBef>
            <a:spcAft>
              <a:spcPct val="35000"/>
            </a:spcAft>
            <a:buNone/>
          </a:pPr>
          <a:r>
            <a:rPr lang="en-US" sz="1900" kern="1200"/>
            <a:t>Help students form new learning habits</a:t>
          </a:r>
        </a:p>
      </dsp:txBody>
      <dsp:txXfrm>
        <a:off x="1123136" y="1220080"/>
        <a:ext cx="5880640" cy="972412"/>
      </dsp:txXfrm>
    </dsp:sp>
    <dsp:sp modelId="{4DD9CF1E-38AB-41C8-ACF0-7B3D0400A953}">
      <dsp:nvSpPr>
        <dsp:cNvPr id="0" name=""/>
        <dsp:cNvSpPr/>
      </dsp:nvSpPr>
      <dsp:spPr>
        <a:xfrm>
          <a:off x="0" y="2435596"/>
          <a:ext cx="7003777" cy="972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D40698-94C8-4BCC-A710-A412B5CF102E}">
      <dsp:nvSpPr>
        <dsp:cNvPr id="0" name=""/>
        <dsp:cNvSpPr/>
      </dsp:nvSpPr>
      <dsp:spPr>
        <a:xfrm>
          <a:off x="294154" y="2654389"/>
          <a:ext cx="534826" cy="5348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874C94-88D2-4F4B-9F6D-4001FA531231}">
      <dsp:nvSpPr>
        <dsp:cNvPr id="0" name=""/>
        <dsp:cNvSpPr/>
      </dsp:nvSpPr>
      <dsp:spPr>
        <a:xfrm>
          <a:off x="1123136" y="2435596"/>
          <a:ext cx="5880640"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90000"/>
            </a:lnSpc>
            <a:spcBef>
              <a:spcPct val="0"/>
            </a:spcBef>
            <a:spcAft>
              <a:spcPct val="35000"/>
            </a:spcAft>
            <a:buNone/>
          </a:pPr>
          <a:r>
            <a:rPr lang="en-US" sz="1900" kern="1200"/>
            <a:t>Make room for creative work</a:t>
          </a:r>
        </a:p>
      </dsp:txBody>
      <dsp:txXfrm>
        <a:off x="1123136" y="2435596"/>
        <a:ext cx="5880640" cy="972412"/>
      </dsp:txXfrm>
    </dsp:sp>
    <dsp:sp modelId="{F5BC16D0-B6C2-4656-BF5B-6728FE4CD9B8}">
      <dsp:nvSpPr>
        <dsp:cNvPr id="0" name=""/>
        <dsp:cNvSpPr/>
      </dsp:nvSpPr>
      <dsp:spPr>
        <a:xfrm>
          <a:off x="0" y="3651111"/>
          <a:ext cx="7003777" cy="972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2AA00C-DDC8-4275-9DB5-145845406085}">
      <dsp:nvSpPr>
        <dsp:cNvPr id="0" name=""/>
        <dsp:cNvSpPr/>
      </dsp:nvSpPr>
      <dsp:spPr>
        <a:xfrm>
          <a:off x="294154" y="3869904"/>
          <a:ext cx="534826" cy="5348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93F477-819B-4DAA-900B-1754816097AF}">
      <dsp:nvSpPr>
        <dsp:cNvPr id="0" name=""/>
        <dsp:cNvSpPr/>
      </dsp:nvSpPr>
      <dsp:spPr>
        <a:xfrm>
          <a:off x="1123136" y="3651111"/>
          <a:ext cx="5880640"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90000"/>
            </a:lnSpc>
            <a:spcBef>
              <a:spcPct val="0"/>
            </a:spcBef>
            <a:spcAft>
              <a:spcPct val="35000"/>
            </a:spcAft>
            <a:buNone/>
          </a:pPr>
          <a:r>
            <a:rPr lang="en-US" sz="1900" kern="1200"/>
            <a:t>Promote better communication</a:t>
          </a:r>
        </a:p>
      </dsp:txBody>
      <dsp:txXfrm>
        <a:off x="1123136" y="3651111"/>
        <a:ext cx="5880640" cy="972412"/>
      </dsp:txXfrm>
    </dsp:sp>
    <dsp:sp modelId="{DD6E579A-0B88-4C2D-9036-55AE2835E62F}">
      <dsp:nvSpPr>
        <dsp:cNvPr id="0" name=""/>
        <dsp:cNvSpPr/>
      </dsp:nvSpPr>
      <dsp:spPr>
        <a:xfrm>
          <a:off x="0" y="4866627"/>
          <a:ext cx="7003777" cy="972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36A684-EABD-40BD-AE90-9EFC5800A9F0}">
      <dsp:nvSpPr>
        <dsp:cNvPr id="0" name=""/>
        <dsp:cNvSpPr/>
      </dsp:nvSpPr>
      <dsp:spPr>
        <a:xfrm>
          <a:off x="294154" y="5085420"/>
          <a:ext cx="534826" cy="534826"/>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EA2482-CD43-4D0E-B0C1-4E068110E2C5}">
      <dsp:nvSpPr>
        <dsp:cNvPr id="0" name=""/>
        <dsp:cNvSpPr/>
      </dsp:nvSpPr>
      <dsp:spPr>
        <a:xfrm>
          <a:off x="1123136" y="4866627"/>
          <a:ext cx="5880640"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90000"/>
            </a:lnSpc>
            <a:spcBef>
              <a:spcPct val="0"/>
            </a:spcBef>
            <a:spcAft>
              <a:spcPct val="35000"/>
            </a:spcAft>
            <a:buNone/>
          </a:pPr>
          <a:r>
            <a:rPr lang="en-US" sz="1900" kern="1200"/>
            <a:t>Open up new course design possibilities</a:t>
          </a:r>
        </a:p>
      </dsp:txBody>
      <dsp:txXfrm>
        <a:off x="1123136" y="4866627"/>
        <a:ext cx="5880640" cy="9724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06FEC-EEFD-4E11-9DC2-7012D4585278}" type="datetimeFigureOut">
              <a:rPr lang="en-US" smtClean="0"/>
              <a:t>4/21/2021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31F0E-C21C-4D87-9E95-4E3C379F39B0}" type="slidenum">
              <a:rPr lang="en-US" smtClean="0"/>
              <a:t>‹#›</a:t>
            </a:fld>
            <a:endParaRPr lang="en-US"/>
          </a:p>
        </p:txBody>
      </p:sp>
    </p:spTree>
    <p:extLst>
      <p:ext uri="{BB962C8B-B14F-4D97-AF65-F5344CB8AC3E}">
        <p14:creationId xmlns:p14="http://schemas.microsoft.com/office/powerpoint/2010/main" val="144783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Untitled word cloud
https://www.polleverywhere.com/free_text_polls/Lkv9BphKKTkutCMW1ZT5i</a:t>
            </a:r>
          </a:p>
        </p:txBody>
      </p:sp>
      <p:sp>
        <p:nvSpPr>
          <p:cNvPr id="4" name="Slide Number Placeholder 3"/>
          <p:cNvSpPr>
            <a:spLocks noGrp="1"/>
          </p:cNvSpPr>
          <p:nvPr>
            <p:ph type="sldNum" sz="quarter" idx="5"/>
          </p:nvPr>
        </p:nvSpPr>
        <p:spPr/>
        <p:txBody>
          <a:bodyPr/>
          <a:lstStyle/>
          <a:p>
            <a:fld id="{07A31F0E-C21C-4D87-9E95-4E3C379F39B0}" type="slidenum">
              <a:rPr lang="en-US" smtClean="0"/>
              <a:t>2</a:t>
            </a:fld>
            <a:endParaRPr lang="en-US"/>
          </a:p>
        </p:txBody>
      </p:sp>
      <p:sp>
        <p:nvSpPr>
          <p:cNvPr id="5" name="TextBox 4">
            <a:extLst>
              <a:ext uri="{FF2B5EF4-FFF2-40B4-BE49-F238E27FC236}">
                <a16:creationId xmlns:a16="http://schemas.microsoft.com/office/drawing/2014/main" id="{126DAB90-F7B1-474C-B8CD-EEDA717DC652}"/>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00597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Jesse </a:t>
            </a:r>
            <a:r>
              <a:rPr lang="en-US" dirty="0" err="1"/>
              <a:t>Stommel</a:t>
            </a:r>
            <a:r>
              <a:rPr lang="en-US" dirty="0"/>
              <a:t> writes in </a:t>
            </a:r>
            <a:r>
              <a:rPr lang="en-US" i="1" dirty="0" err="1"/>
              <a:t>Ungrading</a:t>
            </a:r>
            <a:r>
              <a:rPr lang="en-US" i="0" dirty="0"/>
              <a:t>: “There is no room for student agency to breathe in a system of incessant grading, ranking, and scoring.” (p. 27)</a:t>
            </a:r>
          </a:p>
          <a:p>
            <a:endParaRPr lang="en-US" i="0" dirty="0"/>
          </a:p>
          <a:p>
            <a:r>
              <a:rPr lang="en-US" dirty="0"/>
              <a:t>When students need us to tell them “what matters” and what to do with knowledge, they lose agency. </a:t>
            </a:r>
          </a:p>
          <a:p>
            <a:r>
              <a:rPr lang="en-US" dirty="0"/>
              <a:t>The learning is not theirs.</a:t>
            </a:r>
          </a:p>
          <a:p>
            <a:r>
              <a:rPr lang="en-US" dirty="0"/>
              <a:t>It is something they require another person to give them.</a:t>
            </a:r>
          </a:p>
          <a:p>
            <a:r>
              <a:rPr lang="en-US" dirty="0"/>
              <a:t>(Gannon p. 47)</a:t>
            </a:r>
          </a:p>
          <a:p>
            <a:endParaRPr lang="en-US" dirty="0"/>
          </a:p>
        </p:txBody>
      </p:sp>
      <p:sp>
        <p:nvSpPr>
          <p:cNvPr id="4" name="Slide Number Placeholder 3"/>
          <p:cNvSpPr>
            <a:spLocks noGrp="1"/>
          </p:cNvSpPr>
          <p:nvPr>
            <p:ph type="sldNum" sz="quarter" idx="5"/>
          </p:nvPr>
        </p:nvSpPr>
        <p:spPr/>
        <p:txBody>
          <a:bodyPr/>
          <a:lstStyle/>
          <a:p>
            <a:fld id="{07A31F0E-C21C-4D87-9E95-4E3C379F39B0}" type="slidenum">
              <a:rPr lang="en-US" smtClean="0"/>
              <a:t>13</a:t>
            </a:fld>
            <a:endParaRPr lang="en-US"/>
          </a:p>
        </p:txBody>
      </p:sp>
    </p:spTree>
    <p:extLst>
      <p:ext uri="{BB962C8B-B14F-4D97-AF65-F5344CB8AC3E}">
        <p14:creationId xmlns:p14="http://schemas.microsoft.com/office/powerpoint/2010/main" val="2596143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Gannon p. 59</a:t>
            </a:r>
          </a:p>
        </p:txBody>
      </p:sp>
      <p:sp>
        <p:nvSpPr>
          <p:cNvPr id="4" name="Slide Number Placeholder 3"/>
          <p:cNvSpPr>
            <a:spLocks noGrp="1"/>
          </p:cNvSpPr>
          <p:nvPr>
            <p:ph type="sldNum" sz="quarter" idx="5"/>
          </p:nvPr>
        </p:nvSpPr>
        <p:spPr/>
        <p:txBody>
          <a:bodyPr/>
          <a:lstStyle/>
          <a:p>
            <a:fld id="{07A31F0E-C21C-4D87-9E95-4E3C379F39B0}" type="slidenum">
              <a:rPr lang="en-US" smtClean="0"/>
              <a:t>15</a:t>
            </a:fld>
            <a:endParaRPr lang="en-US"/>
          </a:p>
        </p:txBody>
      </p:sp>
    </p:spTree>
    <p:extLst>
      <p:ext uri="{BB962C8B-B14F-4D97-AF65-F5344CB8AC3E}">
        <p14:creationId xmlns:p14="http://schemas.microsoft.com/office/powerpoint/2010/main" val="3122336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I know. You’re thinking, “There’s no way I can make this work. Sounds good for you, Liz, but it wouldn’t work in my discipline, in my department/division, or with my course materials.”</a:t>
            </a:r>
          </a:p>
        </p:txBody>
      </p:sp>
      <p:sp>
        <p:nvSpPr>
          <p:cNvPr id="4" name="Slide Number Placeholder 3"/>
          <p:cNvSpPr>
            <a:spLocks noGrp="1"/>
          </p:cNvSpPr>
          <p:nvPr>
            <p:ph type="sldNum" sz="quarter" idx="5"/>
          </p:nvPr>
        </p:nvSpPr>
        <p:spPr/>
        <p:txBody>
          <a:bodyPr/>
          <a:lstStyle/>
          <a:p>
            <a:fld id="{07A31F0E-C21C-4D87-9E95-4E3C379F39B0}" type="slidenum">
              <a:rPr lang="en-US" smtClean="0"/>
              <a:t>16</a:t>
            </a:fld>
            <a:endParaRPr lang="en-US"/>
          </a:p>
        </p:txBody>
      </p:sp>
    </p:spTree>
    <p:extLst>
      <p:ext uri="{BB962C8B-B14F-4D97-AF65-F5344CB8AC3E}">
        <p14:creationId xmlns:p14="http://schemas.microsoft.com/office/powerpoint/2010/main" val="1283763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 This is borrowed heavily from </a:t>
            </a:r>
            <a:r>
              <a:rPr lang="en-US" dirty="0" err="1"/>
              <a:t>Stommel’s</a:t>
            </a:r>
            <a:r>
              <a:rPr lang="en-US" dirty="0"/>
              <a:t> chapter in </a:t>
            </a:r>
            <a:r>
              <a:rPr lang="en-US" i="1" dirty="0" err="1"/>
              <a:t>Ungrading</a:t>
            </a:r>
            <a:r>
              <a:rPr lang="en-US" i="0" dirty="0"/>
              <a:t> (see pp. 36-40).</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Grade-free zones: Decide to grade only a few assignments or having the first third of the semester be grade-free</a:t>
            </a:r>
          </a:p>
          <a:p>
            <a:pPr marL="171450" indent="-171450">
              <a:buFont typeface="Arial" panose="020B0604020202020204" pitchFamily="34" charset="0"/>
              <a:buChar char="•"/>
            </a:pPr>
            <a:r>
              <a:rPr lang="en-US" dirty="0"/>
              <a:t>Self-assessment: improve students’ metacognition by having them assess their own work… then have a conversation with you (the instructor) about it</a:t>
            </a:r>
          </a:p>
          <a:p>
            <a:pPr marL="171450" indent="-171450">
              <a:buFont typeface="Arial" panose="020B0604020202020204" pitchFamily="34" charset="0"/>
              <a:buChar char="•"/>
            </a:pPr>
            <a:r>
              <a:rPr lang="en-US" dirty="0"/>
              <a:t>Process letters: Students write a letter describing how their learning and work evolved over the semester/term</a:t>
            </a:r>
          </a:p>
          <a:p>
            <a:pPr marL="171450" indent="-171450">
              <a:buFont typeface="Arial" panose="020B0604020202020204" pitchFamily="34" charset="0"/>
              <a:buChar char="•"/>
            </a:pPr>
            <a:r>
              <a:rPr lang="en-US" dirty="0"/>
              <a:t>Minimal grading: Peter Elbow’s “Grading Student Writing: Making It Simpler, Fairer, Clearer” describes this strategy as using very few gradations. For example, on a paper, you might assess it as:</a:t>
            </a:r>
          </a:p>
          <a:p>
            <a:pPr marL="628650" lvl="1" indent="-171450">
              <a:buFont typeface="Arial" panose="020B0604020202020204" pitchFamily="34" charset="0"/>
              <a:buChar char="•"/>
            </a:pPr>
            <a:r>
              <a:rPr lang="en-US" dirty="0"/>
              <a:t>Turned in or not (one gradation)</a:t>
            </a:r>
          </a:p>
          <a:p>
            <a:pPr marL="628650" lvl="1" indent="-171450">
              <a:buFont typeface="Arial" panose="020B0604020202020204" pitchFamily="34" charset="0"/>
              <a:buChar char="•"/>
            </a:pPr>
            <a:r>
              <a:rPr lang="en-US" dirty="0"/>
              <a:t>Pass/fail (two gradations)</a:t>
            </a:r>
          </a:p>
          <a:p>
            <a:pPr marL="628650" lvl="1" indent="-171450">
              <a:buFont typeface="Arial" panose="020B0604020202020204" pitchFamily="34" charset="0"/>
              <a:buChar char="•"/>
            </a:pPr>
            <a:r>
              <a:rPr lang="en-US" dirty="0"/>
              <a:t>Strong/satisfactory/weak (three gradations)</a:t>
            </a:r>
          </a:p>
          <a:p>
            <a:pPr marL="171450" lvl="0" indent="-171450">
              <a:buFont typeface="Arial" panose="020B0604020202020204" pitchFamily="34" charset="0"/>
              <a:buChar char="•"/>
            </a:pPr>
            <a:r>
              <a:rPr lang="en-US" dirty="0"/>
              <a:t>Authentic assessment: Instead of producing coursework, have your students produce something that shares their work—a film festival, an exhibition, etc.—so that their ‘assessment’ is really just the production of that moment of sharing out more widely. You might include talk-backs with the audience, and probably should include a reflective piece submitted to the instructor afterwards.</a:t>
            </a:r>
          </a:p>
          <a:p>
            <a:pPr marL="171450" lvl="0" indent="-171450">
              <a:buFont typeface="Arial" panose="020B0604020202020204" pitchFamily="34" charset="0"/>
              <a:buChar char="•"/>
            </a:pPr>
            <a:r>
              <a:rPr lang="en-US" dirty="0"/>
              <a:t>Contract grading: Keeps the focus on the work, rather than the student. Negotiating around the contract becomes a way for students to take agency of their learning and decide what effort they can put forward.</a:t>
            </a:r>
          </a:p>
          <a:p>
            <a:pPr marL="171450" lvl="0" indent="-171450">
              <a:buFont typeface="Arial" panose="020B0604020202020204" pitchFamily="34" charset="0"/>
              <a:buChar char="•"/>
            </a:pPr>
            <a:r>
              <a:rPr lang="en-US" dirty="0"/>
              <a:t>Portfolios: Crafting a digital identity that includes (but is not limited to) coursework can help students to develop their metacognitive skills and share their work after the course ends.</a:t>
            </a:r>
          </a:p>
          <a:p>
            <a:pPr marL="171450" lvl="0" indent="-171450">
              <a:buFont typeface="Arial" panose="020B0604020202020204" pitchFamily="34" charset="0"/>
              <a:buChar char="•"/>
            </a:pPr>
            <a:r>
              <a:rPr lang="en-US" dirty="0"/>
              <a:t>Peer assessment: this can be formal or informal, and is particularly useful when working in groups. </a:t>
            </a:r>
          </a:p>
          <a:p>
            <a:pPr marL="171450" lvl="0" indent="-171450">
              <a:buFont typeface="Arial" panose="020B0604020202020204" pitchFamily="34" charset="0"/>
              <a:buChar char="•"/>
            </a:pPr>
            <a:r>
              <a:rPr lang="en-US" dirty="0"/>
              <a:t>Student-made rubrics: While rubrics can be problematic in general, giving students the opportunity to engage in metacognition and higher-level thinking by designing an appropriate rubric for work is helpful; it creates student agency and becomes an act of learning itself.</a:t>
            </a:r>
          </a:p>
          <a:p>
            <a:pPr marL="171450" lvl="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07A31F0E-C21C-4D87-9E95-4E3C379F39B0}" type="slidenum">
              <a:rPr lang="en-US" smtClean="0"/>
              <a:t>18</a:t>
            </a:fld>
            <a:endParaRPr lang="en-US"/>
          </a:p>
        </p:txBody>
      </p:sp>
    </p:spTree>
    <p:extLst>
      <p:ext uri="{BB962C8B-B14F-4D97-AF65-F5344CB8AC3E}">
        <p14:creationId xmlns:p14="http://schemas.microsoft.com/office/powerpoint/2010/main" val="3975810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Sackstein</a:t>
            </a:r>
            <a:r>
              <a:rPr lang="en-US" dirty="0"/>
              <a:t>, Starr. 2015. </a:t>
            </a:r>
            <a:r>
              <a:rPr lang="en-US" i="1" dirty="0"/>
              <a:t>Teaching Students to Self-Assess: How Do I Help Students Reflect and Grow as Learners? </a:t>
            </a:r>
            <a:r>
              <a:rPr lang="en-US" i="0" dirty="0"/>
              <a:t>Alexandria, VA: ASCD.</a:t>
            </a:r>
            <a:endParaRPr lang="en-US" dirty="0"/>
          </a:p>
        </p:txBody>
      </p:sp>
      <p:sp>
        <p:nvSpPr>
          <p:cNvPr id="4" name="Slide Number Placeholder 3"/>
          <p:cNvSpPr>
            <a:spLocks noGrp="1"/>
          </p:cNvSpPr>
          <p:nvPr>
            <p:ph type="sldNum" sz="quarter" idx="5"/>
          </p:nvPr>
        </p:nvSpPr>
        <p:spPr/>
        <p:txBody>
          <a:bodyPr/>
          <a:lstStyle/>
          <a:p>
            <a:fld id="{07A31F0E-C21C-4D87-9E95-4E3C379F39B0}" type="slidenum">
              <a:rPr lang="en-US" smtClean="0"/>
              <a:t>19</a:t>
            </a:fld>
            <a:endParaRPr lang="en-US"/>
          </a:p>
        </p:txBody>
      </p:sp>
    </p:spTree>
    <p:extLst>
      <p:ext uri="{BB962C8B-B14F-4D97-AF65-F5344CB8AC3E}">
        <p14:creationId xmlns:p14="http://schemas.microsoft.com/office/powerpoint/2010/main" val="3174127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Sorensen-Unruh is a chemistry professor who has embraced </a:t>
            </a:r>
            <a:r>
              <a:rPr lang="en-US" dirty="0" err="1"/>
              <a:t>ungrading</a:t>
            </a:r>
            <a:r>
              <a:rPr lang="en-US" dirty="0"/>
              <a:t>. Learn more about how she does it on her web site: https://clarissasorensenunruh.com/</a:t>
            </a:r>
          </a:p>
        </p:txBody>
      </p:sp>
      <p:sp>
        <p:nvSpPr>
          <p:cNvPr id="4" name="Slide Number Placeholder 3"/>
          <p:cNvSpPr>
            <a:spLocks noGrp="1"/>
          </p:cNvSpPr>
          <p:nvPr>
            <p:ph type="sldNum" sz="quarter" idx="5"/>
          </p:nvPr>
        </p:nvSpPr>
        <p:spPr/>
        <p:txBody>
          <a:bodyPr/>
          <a:lstStyle/>
          <a:p>
            <a:fld id="{07A31F0E-C21C-4D87-9E95-4E3C379F39B0}" type="slidenum">
              <a:rPr lang="en-US" smtClean="0"/>
              <a:t>20</a:t>
            </a:fld>
            <a:endParaRPr lang="en-US"/>
          </a:p>
        </p:txBody>
      </p:sp>
    </p:spTree>
    <p:extLst>
      <p:ext uri="{BB962C8B-B14F-4D97-AF65-F5344CB8AC3E}">
        <p14:creationId xmlns:p14="http://schemas.microsoft.com/office/powerpoint/2010/main" val="4056273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Laura Gibbs’s chapter in </a:t>
            </a:r>
            <a:r>
              <a:rPr lang="en-US" i="1" dirty="0" err="1"/>
              <a:t>Ungrading</a:t>
            </a:r>
            <a:r>
              <a:rPr lang="en-US" i="0" dirty="0"/>
              <a:t>, see pp. 98-100.</a:t>
            </a:r>
            <a:endParaRPr lang="en-US" dirty="0"/>
          </a:p>
        </p:txBody>
      </p:sp>
      <p:sp>
        <p:nvSpPr>
          <p:cNvPr id="4" name="Slide Number Placeholder 3"/>
          <p:cNvSpPr>
            <a:spLocks noGrp="1"/>
          </p:cNvSpPr>
          <p:nvPr>
            <p:ph type="sldNum" sz="quarter" idx="5"/>
          </p:nvPr>
        </p:nvSpPr>
        <p:spPr/>
        <p:txBody>
          <a:bodyPr/>
          <a:lstStyle/>
          <a:p>
            <a:fld id="{07A31F0E-C21C-4D87-9E95-4E3C379F39B0}" type="slidenum">
              <a:rPr lang="en-US" smtClean="0"/>
              <a:t>21</a:t>
            </a:fld>
            <a:endParaRPr lang="en-US"/>
          </a:p>
        </p:txBody>
      </p:sp>
    </p:spTree>
    <p:extLst>
      <p:ext uri="{BB962C8B-B14F-4D97-AF65-F5344CB8AC3E}">
        <p14:creationId xmlns:p14="http://schemas.microsoft.com/office/powerpoint/2010/main" val="3954828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 very few choice links to continue learning:</a:t>
            </a:r>
          </a:p>
          <a:p>
            <a:endParaRPr lang="en-US" dirty="0"/>
          </a:p>
          <a:p>
            <a:pPr marL="171450" indent="-171450">
              <a:buFont typeface="Arial" panose="020B0604020202020204" pitchFamily="34" charset="0"/>
              <a:buChar char="•"/>
            </a:pPr>
            <a:r>
              <a:rPr lang="en-US" dirty="0"/>
              <a:t>https://www.chronicle.com/article/grades-can-hinder-learning-what-should-professors-use-instead/?bc_nonce=f3tifpo2zoqg492u3b2dg&amp;cid=reg_wall_signup</a:t>
            </a:r>
          </a:p>
          <a:p>
            <a:pPr marL="171450" indent="-171450">
              <a:buFont typeface="Arial" panose="020B0604020202020204" pitchFamily="34" charset="0"/>
              <a:buChar char="•"/>
            </a:pPr>
            <a:r>
              <a:rPr lang="en-US" dirty="0"/>
              <a:t>https://www.jessestommel.com/ungrading-a-bibliography/</a:t>
            </a:r>
          </a:p>
          <a:p>
            <a:pPr marL="171450" indent="-171450">
              <a:buFont typeface="Arial" panose="020B0604020202020204" pitchFamily="34" charset="0"/>
              <a:buChar char="•"/>
            </a:pPr>
            <a:r>
              <a:rPr lang="en-US" dirty="0"/>
              <a:t>https://static1.squarespace.com/static/5c26244750a54f7729ccb76b/t/5cf92987dcae1c00018a83bd/1559832968992/geekypedagogy.com+Ungrading+Bib.pdf</a:t>
            </a:r>
          </a:p>
          <a:p>
            <a:pPr marL="171450" indent="-171450">
              <a:buFont typeface="Arial" panose="020B0604020202020204" pitchFamily="34" charset="0"/>
              <a:buChar char="•"/>
            </a:pPr>
            <a:r>
              <a:rPr lang="en-US" dirty="0"/>
              <a:t>https://docs.google.com/document/d/1yKqmxvpRZyVO5oqRQ5ox4ysotRf0PWTl2-qsatgr68Y/edit#heading=h.48xubhljoqze</a:t>
            </a:r>
          </a:p>
          <a:p>
            <a:pPr marL="171450" indent="-171450">
              <a:buFont typeface="Arial" panose="020B0604020202020204" pitchFamily="34" charset="0"/>
              <a:buChar char="•"/>
            </a:pPr>
            <a:r>
              <a:rPr lang="en-US" dirty="0"/>
              <a:t>https://www.facebook.com/groups/277181926058422/</a:t>
            </a:r>
          </a:p>
        </p:txBody>
      </p:sp>
      <p:sp>
        <p:nvSpPr>
          <p:cNvPr id="4" name="Slide Number Placeholder 3"/>
          <p:cNvSpPr>
            <a:spLocks noGrp="1"/>
          </p:cNvSpPr>
          <p:nvPr>
            <p:ph type="sldNum" sz="quarter" idx="5"/>
          </p:nvPr>
        </p:nvSpPr>
        <p:spPr/>
        <p:txBody>
          <a:bodyPr/>
          <a:lstStyle/>
          <a:p>
            <a:fld id="{07A31F0E-C21C-4D87-9E95-4E3C379F39B0}" type="slidenum">
              <a:rPr lang="en-US" smtClean="0"/>
              <a:t>23</a:t>
            </a:fld>
            <a:endParaRPr lang="en-US"/>
          </a:p>
        </p:txBody>
      </p:sp>
    </p:spTree>
    <p:extLst>
      <p:ext uri="{BB962C8B-B14F-4D97-AF65-F5344CB8AC3E}">
        <p14:creationId xmlns:p14="http://schemas.microsoft.com/office/powerpoint/2010/main" val="3548241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31F0E-C21C-4D87-9E95-4E3C379F39B0}" type="slidenum">
              <a:rPr lang="en-US" smtClean="0"/>
              <a:t>3</a:t>
            </a:fld>
            <a:endParaRPr lang="en-US"/>
          </a:p>
        </p:txBody>
      </p:sp>
    </p:spTree>
    <p:extLst>
      <p:ext uri="{BB962C8B-B14F-4D97-AF65-F5344CB8AC3E}">
        <p14:creationId xmlns:p14="http://schemas.microsoft.com/office/powerpoint/2010/main" val="120850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is the biggest skill or concept you want your students to know at the end of the semester?
https://www.polleverywhere.com/free_text_polls/KLKY1JEx9Szrum0HmLt2o</a:t>
            </a:r>
          </a:p>
        </p:txBody>
      </p:sp>
      <p:sp>
        <p:nvSpPr>
          <p:cNvPr id="4" name="Slide Number Placeholder 3"/>
          <p:cNvSpPr>
            <a:spLocks noGrp="1"/>
          </p:cNvSpPr>
          <p:nvPr>
            <p:ph type="sldNum" sz="quarter" idx="5"/>
          </p:nvPr>
        </p:nvSpPr>
        <p:spPr/>
        <p:txBody>
          <a:bodyPr/>
          <a:lstStyle/>
          <a:p>
            <a:fld id="{07A31F0E-C21C-4D87-9E95-4E3C379F39B0}" type="slidenum">
              <a:rPr lang="en-US" smtClean="0"/>
              <a:t>4</a:t>
            </a:fld>
            <a:endParaRPr lang="en-US"/>
          </a:p>
        </p:txBody>
      </p:sp>
      <p:sp>
        <p:nvSpPr>
          <p:cNvPr id="5" name="TextBox 4">
            <a:extLst>
              <a:ext uri="{FF2B5EF4-FFF2-40B4-BE49-F238E27FC236}">
                <a16:creationId xmlns:a16="http://schemas.microsoft.com/office/drawing/2014/main" id="{C72153E7-A8C9-4AFB-BA33-92A0EB0D85F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22571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yourself this question: </a:t>
            </a:r>
            <a:r>
              <a:rPr lang="en-US" i="1" dirty="0"/>
              <a:t>What do you think about your students?</a:t>
            </a:r>
            <a:endParaRPr lang="en-US" b="0" i="0" dirty="0"/>
          </a:p>
          <a:p>
            <a:endParaRPr lang="en-US" b="0" i="0" dirty="0"/>
          </a:p>
          <a:p>
            <a:r>
              <a:rPr lang="en-US" b="0" i="0" dirty="0"/>
              <a:t>Your students are ABSOLUTELY asking themselves this question about you. </a:t>
            </a:r>
          </a:p>
          <a:p>
            <a:endParaRPr lang="en-US" b="0" i="0" dirty="0"/>
          </a:p>
          <a:p>
            <a:endParaRPr lang="en-US" dirty="0"/>
          </a:p>
        </p:txBody>
      </p:sp>
      <p:sp>
        <p:nvSpPr>
          <p:cNvPr id="4" name="Slide Number Placeholder 3"/>
          <p:cNvSpPr>
            <a:spLocks noGrp="1"/>
          </p:cNvSpPr>
          <p:nvPr>
            <p:ph type="sldNum" sz="quarter" idx="5"/>
          </p:nvPr>
        </p:nvSpPr>
        <p:spPr/>
        <p:txBody>
          <a:bodyPr/>
          <a:lstStyle/>
          <a:p>
            <a:fld id="{07A31F0E-C21C-4D87-9E95-4E3C379F39B0}" type="slidenum">
              <a:rPr lang="en-US" smtClean="0"/>
              <a:t>6</a:t>
            </a:fld>
            <a:endParaRPr lang="en-US"/>
          </a:p>
        </p:txBody>
      </p:sp>
    </p:spTree>
    <p:extLst>
      <p:ext uri="{BB962C8B-B14F-4D97-AF65-F5344CB8AC3E}">
        <p14:creationId xmlns:p14="http://schemas.microsoft.com/office/powerpoint/2010/main" val="47790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Gannon, Kevin. 2020. </a:t>
            </a:r>
            <a:r>
              <a:rPr lang="en-US" i="1" dirty="0"/>
              <a:t>Radical Hope: A Teaching Manifesto</a:t>
            </a:r>
            <a:r>
              <a:rPr lang="en-US" i="0" dirty="0"/>
              <a:t>. Morganton, WV: West Virginia University Press. (p. 36)</a:t>
            </a:r>
            <a:endParaRPr lang="en-US" dirty="0"/>
          </a:p>
          <a:p>
            <a:endParaRPr lang="en-US" dirty="0"/>
          </a:p>
          <a:p>
            <a:r>
              <a:rPr lang="en-US" dirty="0"/>
              <a:t>Jesse </a:t>
            </a:r>
            <a:r>
              <a:rPr lang="en-US" dirty="0" err="1"/>
              <a:t>Stommel</a:t>
            </a:r>
            <a:r>
              <a:rPr lang="en-US" dirty="0"/>
              <a:t> writes in his chapter of </a:t>
            </a:r>
            <a:r>
              <a:rPr lang="en-US" i="1" dirty="0" err="1"/>
              <a:t>Ungrading</a:t>
            </a:r>
            <a:r>
              <a:rPr lang="en-US" i="0" dirty="0"/>
              <a:t>, “All of this requires exactly two pedagogical approaches:</a:t>
            </a:r>
          </a:p>
          <a:p>
            <a:pPr marL="228600" indent="-228600">
              <a:buAutoNum type="arabicParenR"/>
            </a:pPr>
            <a:r>
              <a:rPr lang="en-US" i="0" dirty="0"/>
              <a:t>Start by trusting students.</a:t>
            </a:r>
          </a:p>
          <a:p>
            <a:pPr marL="228600" indent="-228600">
              <a:buAutoNum type="arabicParenR"/>
            </a:pPr>
            <a:r>
              <a:rPr lang="en-US" i="0" dirty="0"/>
              <a:t>Realize ‘fairness’ is not a good excuse for a lack of compassion.” (p. 28)</a:t>
            </a:r>
            <a:endParaRPr lang="en-US" dirty="0"/>
          </a:p>
        </p:txBody>
      </p:sp>
      <p:sp>
        <p:nvSpPr>
          <p:cNvPr id="4" name="Slide Number Placeholder 3"/>
          <p:cNvSpPr>
            <a:spLocks noGrp="1"/>
          </p:cNvSpPr>
          <p:nvPr>
            <p:ph type="sldNum" sz="quarter" idx="5"/>
          </p:nvPr>
        </p:nvSpPr>
        <p:spPr/>
        <p:txBody>
          <a:bodyPr/>
          <a:lstStyle/>
          <a:p>
            <a:fld id="{07A31F0E-C21C-4D87-9E95-4E3C379F39B0}" type="slidenum">
              <a:rPr lang="en-US" smtClean="0"/>
              <a:t>7</a:t>
            </a:fld>
            <a:endParaRPr lang="en-US"/>
          </a:p>
        </p:txBody>
      </p:sp>
    </p:spTree>
    <p:extLst>
      <p:ext uri="{BB962C8B-B14F-4D97-AF65-F5344CB8AC3E}">
        <p14:creationId xmlns:p14="http://schemas.microsoft.com/office/powerpoint/2010/main" val="2221285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Blum, Susan, ed. 2020. </a:t>
            </a:r>
            <a:r>
              <a:rPr lang="en-US" i="1" dirty="0" err="1"/>
              <a:t>Ungrading</a:t>
            </a:r>
            <a:r>
              <a:rPr lang="en-US" i="1" dirty="0"/>
              <a:t>: Why Rating Students Undermines Learning (and What to Do Instead)</a:t>
            </a:r>
            <a:r>
              <a:rPr lang="en-US" i="0" dirty="0"/>
              <a:t>. Morgantown, WV: West Virginia University Press. (This slide taken from Alfie Kohn’s </a:t>
            </a:r>
            <a:r>
              <a:rPr lang="en-US" i="0" dirty="0" err="1"/>
              <a:t>foreward</a:t>
            </a:r>
            <a:r>
              <a:rPr lang="en-US" i="0" dirty="0"/>
              <a:t>, page xv.)</a:t>
            </a:r>
            <a:endParaRPr lang="en-US" dirty="0"/>
          </a:p>
          <a:p>
            <a:endParaRPr lang="en-US" dirty="0"/>
          </a:p>
        </p:txBody>
      </p:sp>
      <p:sp>
        <p:nvSpPr>
          <p:cNvPr id="4" name="Slide Number Placeholder 3"/>
          <p:cNvSpPr>
            <a:spLocks noGrp="1"/>
          </p:cNvSpPr>
          <p:nvPr>
            <p:ph type="sldNum" sz="quarter" idx="5"/>
          </p:nvPr>
        </p:nvSpPr>
        <p:spPr/>
        <p:txBody>
          <a:bodyPr/>
          <a:lstStyle/>
          <a:p>
            <a:fld id="{07A31F0E-C21C-4D87-9E95-4E3C379F39B0}" type="slidenum">
              <a:rPr lang="en-US" smtClean="0"/>
              <a:t>8</a:t>
            </a:fld>
            <a:endParaRPr lang="en-US"/>
          </a:p>
        </p:txBody>
      </p:sp>
    </p:spTree>
    <p:extLst>
      <p:ext uri="{BB962C8B-B14F-4D97-AF65-F5344CB8AC3E}">
        <p14:creationId xmlns:p14="http://schemas.microsoft.com/office/powerpoint/2010/main" val="254675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Gannon, Kevin. 2020. </a:t>
            </a:r>
            <a:r>
              <a:rPr lang="en-US" i="1" dirty="0"/>
              <a:t>Radical Hope: A Teaching Manifesto</a:t>
            </a:r>
            <a:r>
              <a:rPr lang="en-US" i="0" dirty="0"/>
              <a:t>. Morganton, WV: West Virginia University Press. (p. 24)</a:t>
            </a:r>
            <a:endParaRPr lang="en-US" dirty="0"/>
          </a:p>
        </p:txBody>
      </p:sp>
      <p:sp>
        <p:nvSpPr>
          <p:cNvPr id="4" name="Slide Number Placeholder 3"/>
          <p:cNvSpPr>
            <a:spLocks noGrp="1"/>
          </p:cNvSpPr>
          <p:nvPr>
            <p:ph type="sldNum" sz="quarter" idx="5"/>
          </p:nvPr>
        </p:nvSpPr>
        <p:spPr/>
        <p:txBody>
          <a:bodyPr/>
          <a:lstStyle/>
          <a:p>
            <a:fld id="{07A31F0E-C21C-4D87-9E95-4E3C379F39B0}" type="slidenum">
              <a:rPr lang="en-US" smtClean="0"/>
              <a:t>10</a:t>
            </a:fld>
            <a:endParaRPr lang="en-US"/>
          </a:p>
        </p:txBody>
      </p:sp>
    </p:spTree>
    <p:extLst>
      <p:ext uri="{BB962C8B-B14F-4D97-AF65-F5344CB8AC3E}">
        <p14:creationId xmlns:p14="http://schemas.microsoft.com/office/powerpoint/2010/main" val="124154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Blum, Susan, ed. 2020. </a:t>
            </a:r>
            <a:r>
              <a:rPr lang="en-US" i="1" dirty="0" err="1"/>
              <a:t>Ungrading</a:t>
            </a:r>
            <a:r>
              <a:rPr lang="en-US" i="1" dirty="0"/>
              <a:t>: Why Rating Students Undermines Learning (and What to Do Instead)</a:t>
            </a:r>
            <a:r>
              <a:rPr lang="en-US" i="0" dirty="0"/>
              <a:t>. Morgantown, WV: West Virginia University Press. (This slide taken from Blum’s chapter, p. 4.)</a:t>
            </a:r>
            <a:endParaRPr lang="en-US" dirty="0"/>
          </a:p>
        </p:txBody>
      </p:sp>
      <p:sp>
        <p:nvSpPr>
          <p:cNvPr id="4" name="Slide Number Placeholder 3"/>
          <p:cNvSpPr>
            <a:spLocks noGrp="1"/>
          </p:cNvSpPr>
          <p:nvPr>
            <p:ph type="sldNum" sz="quarter" idx="5"/>
          </p:nvPr>
        </p:nvSpPr>
        <p:spPr/>
        <p:txBody>
          <a:bodyPr/>
          <a:lstStyle/>
          <a:p>
            <a:fld id="{07A31F0E-C21C-4D87-9E95-4E3C379F39B0}" type="slidenum">
              <a:rPr lang="en-US" smtClean="0"/>
              <a:t>11</a:t>
            </a:fld>
            <a:endParaRPr lang="en-US"/>
          </a:p>
        </p:txBody>
      </p:sp>
    </p:spTree>
    <p:extLst>
      <p:ext uri="{BB962C8B-B14F-4D97-AF65-F5344CB8AC3E}">
        <p14:creationId xmlns:p14="http://schemas.microsoft.com/office/powerpoint/2010/main" val="2341404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Gannon says: “What gives education vitality—critical thinking, exploration, creativity, play, the construction of knowledge—is snuffed out by the banking mode of pedagogy.” (p. 46)</a:t>
            </a:r>
          </a:p>
        </p:txBody>
      </p:sp>
      <p:sp>
        <p:nvSpPr>
          <p:cNvPr id="4" name="Slide Number Placeholder 3"/>
          <p:cNvSpPr>
            <a:spLocks noGrp="1"/>
          </p:cNvSpPr>
          <p:nvPr>
            <p:ph type="sldNum" sz="quarter" idx="5"/>
          </p:nvPr>
        </p:nvSpPr>
        <p:spPr/>
        <p:txBody>
          <a:bodyPr/>
          <a:lstStyle/>
          <a:p>
            <a:fld id="{07A31F0E-C21C-4D87-9E95-4E3C379F39B0}" type="slidenum">
              <a:rPr lang="en-US" smtClean="0"/>
              <a:t>12</a:t>
            </a:fld>
            <a:endParaRPr lang="en-US"/>
          </a:p>
        </p:txBody>
      </p:sp>
    </p:spTree>
    <p:extLst>
      <p:ext uri="{BB962C8B-B14F-4D97-AF65-F5344CB8AC3E}">
        <p14:creationId xmlns:p14="http://schemas.microsoft.com/office/powerpoint/2010/main" val="2061278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4/21/2021</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647188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4/21/2021</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45654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4/21/2021</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3680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4/21/2021</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1130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4/21/2021</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8185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4/21/2021</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6554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4/21/2021</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1197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4/21/2021</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9474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4/21/2021</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3506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4/21/2021</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1682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4/21/2021</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19841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4/21/2021</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263501620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14" r:id="rId3"/>
    <p:sldLayoutId id="2147483715" r:id="rId4"/>
    <p:sldLayoutId id="2147483716" r:id="rId5"/>
    <p:sldLayoutId id="2147483717" r:id="rId6"/>
    <p:sldLayoutId id="2147483718" r:id="rId7"/>
    <p:sldLayoutId id="2147483722" r:id="rId8"/>
    <p:sldLayoutId id="2147483719" r:id="rId9"/>
    <p:sldLayoutId id="2147483720" r:id="rId10"/>
    <p:sldLayoutId id="2147483721"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0">
            <a:extLst>
              <a:ext uri="{FF2B5EF4-FFF2-40B4-BE49-F238E27FC236}">
                <a16:creationId xmlns:a16="http://schemas.microsoft.com/office/drawing/2014/main" id="{6C23C919-B32E-40FF-B3D8-631316E84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5" name="Picture 3">
            <a:extLst>
              <a:ext uri="{FF2B5EF4-FFF2-40B4-BE49-F238E27FC236}">
                <a16:creationId xmlns:a16="http://schemas.microsoft.com/office/drawing/2014/main" id="{DFC89F03-2296-4F90-A6D2-2144F0DF7472}"/>
              </a:ext>
            </a:extLst>
          </p:cNvPr>
          <p:cNvPicPr>
            <a:picLocks noChangeAspect="1"/>
          </p:cNvPicPr>
          <p:nvPr/>
        </p:nvPicPr>
        <p:blipFill rotWithShape="1">
          <a:blip r:embed="rId2">
            <a:alphaModFix amt="70000"/>
          </a:blip>
          <a:srcRect t="1766"/>
          <a:stretch/>
        </p:blipFill>
        <p:spPr>
          <a:xfrm>
            <a:off x="-3048" y="0"/>
            <a:ext cx="12191980" cy="6856614"/>
          </a:xfrm>
          <a:prstGeom prst="rect">
            <a:avLst/>
          </a:prstGeom>
        </p:spPr>
      </p:pic>
      <p:sp>
        <p:nvSpPr>
          <p:cNvPr id="2" name="Title 1">
            <a:extLst>
              <a:ext uri="{FF2B5EF4-FFF2-40B4-BE49-F238E27FC236}">
                <a16:creationId xmlns:a16="http://schemas.microsoft.com/office/drawing/2014/main" id="{74C63734-AE90-4528-AB39-221B97112CBE}"/>
              </a:ext>
            </a:extLst>
          </p:cNvPr>
          <p:cNvSpPr>
            <a:spLocks noGrp="1"/>
          </p:cNvSpPr>
          <p:nvPr>
            <p:ph type="ctrTitle"/>
          </p:nvPr>
        </p:nvSpPr>
        <p:spPr>
          <a:xfrm>
            <a:off x="800100" y="1692711"/>
            <a:ext cx="9277350" cy="3163864"/>
          </a:xfrm>
        </p:spPr>
        <p:txBody>
          <a:bodyPr>
            <a:noAutofit/>
          </a:bodyPr>
          <a:lstStyle/>
          <a:p>
            <a:pPr algn="l"/>
            <a:r>
              <a:rPr lang="en-US" sz="6000" dirty="0">
                <a:solidFill>
                  <a:srgbClr val="FFFFFF"/>
                </a:solidFill>
              </a:rPr>
              <a:t>How to Boost Student Learning &amp; Motivation with </a:t>
            </a:r>
            <a:r>
              <a:rPr lang="en-US" sz="6000" dirty="0" err="1">
                <a:solidFill>
                  <a:srgbClr val="FFFFFF"/>
                </a:solidFill>
              </a:rPr>
              <a:t>Ungrading</a:t>
            </a:r>
            <a:endParaRPr lang="en-US" sz="6000" dirty="0">
              <a:solidFill>
                <a:srgbClr val="FFFFFF"/>
              </a:solidFill>
            </a:endParaRPr>
          </a:p>
        </p:txBody>
      </p:sp>
      <p:sp>
        <p:nvSpPr>
          <p:cNvPr id="3" name="Subtitle 2">
            <a:extLst>
              <a:ext uri="{FF2B5EF4-FFF2-40B4-BE49-F238E27FC236}">
                <a16:creationId xmlns:a16="http://schemas.microsoft.com/office/drawing/2014/main" id="{C9C0AD52-07BB-442C-A84B-EDB5CAD7A9AB}"/>
              </a:ext>
            </a:extLst>
          </p:cNvPr>
          <p:cNvSpPr>
            <a:spLocks noGrp="1"/>
          </p:cNvSpPr>
          <p:nvPr>
            <p:ph type="subTitle" idx="1"/>
          </p:nvPr>
        </p:nvSpPr>
        <p:spPr>
          <a:xfrm>
            <a:off x="4577318" y="5478227"/>
            <a:ext cx="7583133" cy="1279124"/>
          </a:xfrm>
        </p:spPr>
        <p:txBody>
          <a:bodyPr>
            <a:normAutofit/>
          </a:bodyPr>
          <a:lstStyle/>
          <a:p>
            <a:pPr algn="l">
              <a:lnSpc>
                <a:spcPct val="100000"/>
              </a:lnSpc>
            </a:pPr>
            <a:endParaRPr lang="en-US" dirty="0">
              <a:solidFill>
                <a:srgbClr val="FFFFFF"/>
              </a:solidFill>
            </a:endParaRPr>
          </a:p>
          <a:p>
            <a:pPr algn="r">
              <a:lnSpc>
                <a:spcPct val="100000"/>
              </a:lnSpc>
            </a:pPr>
            <a:r>
              <a:rPr lang="en-US" dirty="0">
                <a:solidFill>
                  <a:srgbClr val="FFFFFF"/>
                </a:solidFill>
              </a:rPr>
              <a:t>Dr. Liz Norell</a:t>
            </a:r>
          </a:p>
          <a:p>
            <a:pPr algn="r">
              <a:lnSpc>
                <a:spcPct val="100000"/>
              </a:lnSpc>
            </a:pPr>
            <a:r>
              <a:rPr lang="en-US" dirty="0">
                <a:solidFill>
                  <a:srgbClr val="FFFFFF"/>
                </a:solidFill>
              </a:rPr>
              <a:t>April 2021</a:t>
            </a:r>
          </a:p>
        </p:txBody>
      </p:sp>
    </p:spTree>
    <p:extLst>
      <p:ext uri="{BB962C8B-B14F-4D97-AF65-F5344CB8AC3E}">
        <p14:creationId xmlns:p14="http://schemas.microsoft.com/office/powerpoint/2010/main" val="995467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6" name="Rectangle 38">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5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 name="Content Placeholder 2">
            <a:extLst>
              <a:ext uri="{FF2B5EF4-FFF2-40B4-BE49-F238E27FC236}">
                <a16:creationId xmlns:a16="http://schemas.microsoft.com/office/drawing/2014/main" id="{5C5DA4A9-2E93-4F66-9245-6E0D994D46AB}"/>
              </a:ext>
            </a:extLst>
          </p:cNvPr>
          <p:cNvSpPr>
            <a:spLocks noGrp="1"/>
          </p:cNvSpPr>
          <p:nvPr>
            <p:ph idx="1"/>
          </p:nvPr>
        </p:nvSpPr>
        <p:spPr>
          <a:xfrm>
            <a:off x="838200" y="563503"/>
            <a:ext cx="4952681" cy="5716862"/>
          </a:xfrm>
        </p:spPr>
        <p:txBody>
          <a:bodyPr anchor="ctr">
            <a:normAutofit/>
          </a:bodyPr>
          <a:lstStyle/>
          <a:p>
            <a:pPr marL="0" indent="0">
              <a:buNone/>
            </a:pPr>
            <a:r>
              <a:rPr lang="en-US" sz="3200" dirty="0">
                <a:solidFill>
                  <a:srgbClr val="FFFFFF"/>
                </a:solidFill>
              </a:rPr>
              <a:t>“When instructors lament their students only seem to care about what’s on the exam, they fail to see that their emphasis on weeding people out has rendered grades existentially important for their students.” </a:t>
            </a:r>
          </a:p>
        </p:txBody>
      </p:sp>
      <p:grpSp>
        <p:nvGrpSpPr>
          <p:cNvPr id="47" name="Group 40">
            <a:extLst>
              <a:ext uri="{FF2B5EF4-FFF2-40B4-BE49-F238E27FC236}">
                <a16:creationId xmlns:a16="http://schemas.microsoft.com/office/drawing/2014/main" id="{0974BA0E-B544-45F7-A92D-96789A8220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94385" y="41921"/>
            <a:ext cx="3997615" cy="6816079"/>
            <a:chOff x="8059620" y="41922"/>
            <a:chExt cx="3997615" cy="6816077"/>
          </a:xfrm>
        </p:grpSpPr>
        <p:pic>
          <p:nvPicPr>
            <p:cNvPr id="42" name="Picture 41">
              <a:extLst>
                <a:ext uri="{FF2B5EF4-FFF2-40B4-BE49-F238E27FC236}">
                  <a16:creationId xmlns:a16="http://schemas.microsoft.com/office/drawing/2014/main" id="{35B9D9A8-82B0-4B76-BDAA-CCE3802A9EB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10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43" name="Picture 42">
              <a:extLst>
                <a:ext uri="{FF2B5EF4-FFF2-40B4-BE49-F238E27FC236}">
                  <a16:creationId xmlns:a16="http://schemas.microsoft.com/office/drawing/2014/main" id="{98022CB9-B7A5-4853-A70B-BE37877C83C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16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pic>
        <p:nvPicPr>
          <p:cNvPr id="5" name="Picture 4" descr="Summer meadow in evening light">
            <a:extLst>
              <a:ext uri="{FF2B5EF4-FFF2-40B4-BE49-F238E27FC236}">
                <a16:creationId xmlns:a16="http://schemas.microsoft.com/office/drawing/2014/main" id="{F44174C1-1DCB-487B-B2B4-304FFE848CC6}"/>
              </a:ext>
            </a:extLst>
          </p:cNvPr>
          <p:cNvPicPr>
            <a:picLocks noChangeAspect="1"/>
          </p:cNvPicPr>
          <p:nvPr/>
        </p:nvPicPr>
        <p:blipFill rotWithShape="1">
          <a:blip r:embed="rId4">
            <a:extLst>
              <a:ext uri="{28A0092B-C50C-407E-A947-70E740481C1C}">
                <a14:useLocalDpi xmlns:a14="http://schemas.microsoft.com/office/drawing/2010/main" val="0"/>
              </a:ext>
            </a:extLst>
          </a:blip>
          <a:srcRect l="18977" r="25860" b="-2"/>
          <a:stretch/>
        </p:blipFill>
        <p:spPr>
          <a:xfrm>
            <a:off x="6858001" y="567942"/>
            <a:ext cx="4724400" cy="5716862"/>
          </a:xfrm>
          <a:prstGeom prst="rect">
            <a:avLst/>
          </a:prstGeom>
        </p:spPr>
      </p:pic>
    </p:spTree>
    <p:extLst>
      <p:ext uri="{BB962C8B-B14F-4D97-AF65-F5344CB8AC3E}">
        <p14:creationId xmlns:p14="http://schemas.microsoft.com/office/powerpoint/2010/main" val="2749608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2" name="Rectangle 22">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33" name="Group 24">
            <a:extLst>
              <a:ext uri="{FF2B5EF4-FFF2-40B4-BE49-F238E27FC236}">
                <a16:creationId xmlns:a16="http://schemas.microsoft.com/office/drawing/2014/main" id="{46238B23-7848-4B0F-BFFC-7C0E6C3051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26" name="Picture 25">
              <a:extLst>
                <a:ext uri="{FF2B5EF4-FFF2-40B4-BE49-F238E27FC236}">
                  <a16:creationId xmlns:a16="http://schemas.microsoft.com/office/drawing/2014/main" id="{E977E703-46B3-4517-877D-764259CE50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7" name="Picture 26">
              <a:extLst>
                <a:ext uri="{FF2B5EF4-FFF2-40B4-BE49-F238E27FC236}">
                  <a16:creationId xmlns:a16="http://schemas.microsoft.com/office/drawing/2014/main" id="{16F22691-4426-4E20-AA0B-79FA8FDF9B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34" name="Content Placeholder 2">
            <a:extLst>
              <a:ext uri="{FF2B5EF4-FFF2-40B4-BE49-F238E27FC236}">
                <a16:creationId xmlns:a16="http://schemas.microsoft.com/office/drawing/2014/main" id="{9A9049B8-89B2-4E9E-938A-3A422F55A572}"/>
              </a:ext>
            </a:extLst>
          </p:cNvPr>
          <p:cNvSpPr>
            <a:spLocks noGrp="1"/>
          </p:cNvSpPr>
          <p:nvPr>
            <p:ph idx="1"/>
          </p:nvPr>
        </p:nvSpPr>
        <p:spPr>
          <a:xfrm>
            <a:off x="838200" y="1560405"/>
            <a:ext cx="5412901" cy="4724400"/>
          </a:xfrm>
        </p:spPr>
        <p:txBody>
          <a:bodyPr anchor="ctr">
            <a:normAutofit/>
          </a:bodyPr>
          <a:lstStyle/>
          <a:p>
            <a:pPr marL="0" indent="0">
              <a:buNone/>
            </a:pPr>
            <a:r>
              <a:rPr lang="en-US" sz="2400" dirty="0"/>
              <a:t>Of the top 20 medical schools, 18 use </a:t>
            </a:r>
            <a:r>
              <a:rPr lang="en-US" sz="2400" b="1" dirty="0"/>
              <a:t>only</a:t>
            </a:r>
            <a:r>
              <a:rPr lang="en-US" sz="2400" dirty="0"/>
              <a:t> pass-fail grades for preclinical courses (Deng &amp; </a:t>
            </a:r>
            <a:r>
              <a:rPr lang="en-US" sz="2400" dirty="0" err="1"/>
              <a:t>Wesevich</a:t>
            </a:r>
            <a:r>
              <a:rPr lang="en-US" sz="2400" dirty="0"/>
              <a:t> 2016).</a:t>
            </a:r>
          </a:p>
          <a:p>
            <a:pPr marL="0" indent="0">
              <a:buNone/>
            </a:pPr>
            <a:endParaRPr lang="en-US" sz="2400" dirty="0"/>
          </a:p>
          <a:p>
            <a:pPr marL="0" indent="0">
              <a:buNone/>
            </a:pPr>
            <a:r>
              <a:rPr lang="en-US" sz="2400" dirty="0"/>
              <a:t>Why? Students’ </a:t>
            </a:r>
            <a:r>
              <a:rPr lang="en-US" sz="2400" b="1" dirty="0"/>
              <a:t>grades in basic science </a:t>
            </a:r>
            <a:r>
              <a:rPr lang="en-US" sz="2400" dirty="0"/>
              <a:t>courses show </a:t>
            </a:r>
            <a:r>
              <a:rPr lang="en-US" sz="2400" b="1" dirty="0"/>
              <a:t>no meaningful correlation</a:t>
            </a:r>
            <a:r>
              <a:rPr lang="en-US" sz="2400" dirty="0"/>
              <a:t> with their later </a:t>
            </a:r>
            <a:r>
              <a:rPr lang="en-US" sz="2400" b="1" dirty="0"/>
              <a:t>quality as practicing physicians</a:t>
            </a:r>
            <a:r>
              <a:rPr lang="en-US" sz="2400" dirty="0"/>
              <a:t>.</a:t>
            </a:r>
          </a:p>
        </p:txBody>
      </p:sp>
      <p:pic>
        <p:nvPicPr>
          <p:cNvPr id="5" name="Graphic 4" descr="Badge Cross outline">
            <a:extLst>
              <a:ext uri="{FF2B5EF4-FFF2-40B4-BE49-F238E27FC236}">
                <a16:creationId xmlns:a16="http://schemas.microsoft.com/office/drawing/2014/main" id="{9332A960-0CE8-4F84-A7E5-6D075C11A6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8001" y="1064173"/>
            <a:ext cx="4724400" cy="4724400"/>
          </a:xfrm>
          <a:prstGeom prst="rect">
            <a:avLst/>
          </a:prstGeom>
        </p:spPr>
      </p:pic>
    </p:spTree>
    <p:extLst>
      <p:ext uri="{BB962C8B-B14F-4D97-AF65-F5344CB8AC3E}">
        <p14:creationId xmlns:p14="http://schemas.microsoft.com/office/powerpoint/2010/main" val="226915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68" name="Picture 67">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70" name="Rectangle 69">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2" name="Rectangle 71">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Content Placeholder 4" descr="Child playing with camera">
            <a:extLst>
              <a:ext uri="{FF2B5EF4-FFF2-40B4-BE49-F238E27FC236}">
                <a16:creationId xmlns:a16="http://schemas.microsoft.com/office/drawing/2014/main" id="{B161DB72-0961-40BB-AA3D-3B441CCDBBCA}"/>
              </a:ext>
            </a:extLst>
          </p:cNvPr>
          <p:cNvPicPr>
            <a:picLocks noChangeAspect="1"/>
          </p:cNvPicPr>
          <p:nvPr/>
        </p:nvPicPr>
        <p:blipFill rotWithShape="1">
          <a:blip r:embed="rId4">
            <a:alphaModFix amt="60000"/>
            <a:extLst>
              <a:ext uri="{28A0092B-C50C-407E-A947-70E740481C1C}">
                <a14:useLocalDpi xmlns:a14="http://schemas.microsoft.com/office/drawing/2010/main" val="0"/>
              </a:ext>
            </a:extLst>
          </a:blip>
          <a:srcRect t="1913" r="-1" b="13812"/>
          <a:stretch/>
        </p:blipFill>
        <p:spPr>
          <a:xfrm>
            <a:off x="3048" y="10"/>
            <a:ext cx="12188952" cy="6856614"/>
          </a:xfrm>
          <a:prstGeom prst="rect">
            <a:avLst/>
          </a:prstGeom>
        </p:spPr>
      </p:pic>
      <p:sp>
        <p:nvSpPr>
          <p:cNvPr id="2" name="Title 1">
            <a:extLst>
              <a:ext uri="{FF2B5EF4-FFF2-40B4-BE49-F238E27FC236}">
                <a16:creationId xmlns:a16="http://schemas.microsoft.com/office/drawing/2014/main" id="{D6C105FD-4600-424D-A7CA-A7230FCCA091}"/>
              </a:ext>
            </a:extLst>
          </p:cNvPr>
          <p:cNvSpPr>
            <a:spLocks noGrp="1"/>
          </p:cNvSpPr>
          <p:nvPr>
            <p:ph type="title"/>
          </p:nvPr>
        </p:nvSpPr>
        <p:spPr>
          <a:xfrm>
            <a:off x="996275" y="744909"/>
            <a:ext cx="10190071" cy="3145855"/>
          </a:xfrm>
        </p:spPr>
        <p:txBody>
          <a:bodyPr vert="horz" lIns="91440" tIns="45720" rIns="91440" bIns="45720" rtlCol="0" anchor="b">
            <a:normAutofit/>
          </a:bodyPr>
          <a:lstStyle/>
          <a:p>
            <a:pPr algn="ctr"/>
            <a:r>
              <a:rPr lang="en-US" sz="5200">
                <a:solidFill>
                  <a:srgbClr val="FFFFFF"/>
                </a:solidFill>
              </a:rPr>
              <a:t>We are naturally curious creatures.</a:t>
            </a:r>
          </a:p>
        </p:txBody>
      </p:sp>
    </p:spTree>
    <p:extLst>
      <p:ext uri="{BB962C8B-B14F-4D97-AF65-F5344CB8AC3E}">
        <p14:creationId xmlns:p14="http://schemas.microsoft.com/office/powerpoint/2010/main" val="409367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68"/>
                                        </p:tgtEl>
                                        <p:attrNameLst>
                                          <p:attrName>style.visibility</p:attrName>
                                        </p:attrNameLst>
                                      </p:cBhvr>
                                      <p:to>
                                        <p:strVal val="visible"/>
                                      </p:to>
                                    </p:set>
                                    <p:animEffect transition="in" filter="fade">
                                      <p:cBhvr>
                                        <p:cTn id="13" dur="7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4" name="Rectangle 13">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Content Placeholder 4" descr="Hourglass on a flat surface">
            <a:extLst>
              <a:ext uri="{FF2B5EF4-FFF2-40B4-BE49-F238E27FC236}">
                <a16:creationId xmlns:a16="http://schemas.microsoft.com/office/drawing/2014/main" id="{501FA5C1-1C0B-4082-AD94-45310F3B3A8F}"/>
              </a:ext>
            </a:extLst>
          </p:cNvPr>
          <p:cNvPicPr>
            <a:picLocks noGrp="1" noChangeAspect="1"/>
          </p:cNvPicPr>
          <p:nvPr>
            <p:ph idx="1"/>
          </p:nvPr>
        </p:nvPicPr>
        <p:blipFill rotWithShape="1">
          <a:blip r:embed="rId4">
            <a:alphaModFix amt="60000"/>
            <a:extLst>
              <a:ext uri="{28A0092B-C50C-407E-A947-70E740481C1C}">
                <a14:useLocalDpi xmlns:a14="http://schemas.microsoft.com/office/drawing/2010/main" val="0"/>
              </a:ext>
            </a:extLst>
          </a:blip>
          <a:srcRect t="15726" r="-1" b="-1"/>
          <a:stretch/>
        </p:blipFill>
        <p:spPr>
          <a:xfrm>
            <a:off x="3048" y="10"/>
            <a:ext cx="12188952" cy="6856614"/>
          </a:xfrm>
          <a:prstGeom prst="rect">
            <a:avLst/>
          </a:prstGeom>
        </p:spPr>
      </p:pic>
      <p:grpSp>
        <p:nvGrpSpPr>
          <p:cNvPr id="18" name="Group 17">
            <a:extLst>
              <a:ext uri="{FF2B5EF4-FFF2-40B4-BE49-F238E27FC236}">
                <a16:creationId xmlns:a16="http://schemas.microsoft.com/office/drawing/2014/main" id="{B9632603-447F-4389-863D-9820DB9915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6951981" y="0"/>
            <a:ext cx="5236971" cy="6858001"/>
            <a:chOff x="6951981" y="0"/>
            <a:chExt cx="5236971" cy="6858001"/>
          </a:xfrm>
        </p:grpSpPr>
        <p:pic>
          <p:nvPicPr>
            <p:cNvPr id="19" name="Picture 18">
              <a:extLst>
                <a:ext uri="{FF2B5EF4-FFF2-40B4-BE49-F238E27FC236}">
                  <a16:creationId xmlns:a16="http://schemas.microsoft.com/office/drawing/2014/main" id="{354F4BB5-9639-4525-A748-2B2D8FDB107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20" name="Picture 19">
              <a:extLst>
                <a:ext uri="{FF2B5EF4-FFF2-40B4-BE49-F238E27FC236}">
                  <a16:creationId xmlns:a16="http://schemas.microsoft.com/office/drawing/2014/main" id="{4D9AF55E-83EF-4A42-A236-590299A7B9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2" name="Title 1">
            <a:extLst>
              <a:ext uri="{FF2B5EF4-FFF2-40B4-BE49-F238E27FC236}">
                <a16:creationId xmlns:a16="http://schemas.microsoft.com/office/drawing/2014/main" id="{916D6F15-A0E5-4061-809A-38A43CD9F69B}"/>
              </a:ext>
            </a:extLst>
          </p:cNvPr>
          <p:cNvSpPr>
            <a:spLocks noGrp="1"/>
          </p:cNvSpPr>
          <p:nvPr>
            <p:ph type="title"/>
          </p:nvPr>
        </p:nvSpPr>
        <p:spPr>
          <a:xfrm>
            <a:off x="996275" y="744909"/>
            <a:ext cx="10190071" cy="3145855"/>
          </a:xfrm>
        </p:spPr>
        <p:txBody>
          <a:bodyPr vert="horz" lIns="91440" tIns="45720" rIns="91440" bIns="45720" rtlCol="0" anchor="b">
            <a:normAutofit/>
          </a:bodyPr>
          <a:lstStyle/>
          <a:p>
            <a:pPr algn="ctr"/>
            <a:r>
              <a:rPr lang="en-US" sz="6000" dirty="0">
                <a:solidFill>
                  <a:srgbClr val="FFFFFF"/>
                </a:solidFill>
              </a:rPr>
              <a:t>What matters?</a:t>
            </a:r>
          </a:p>
        </p:txBody>
      </p:sp>
    </p:spTree>
    <p:extLst>
      <p:ext uri="{BB962C8B-B14F-4D97-AF65-F5344CB8AC3E}">
        <p14:creationId xmlns:p14="http://schemas.microsoft.com/office/powerpoint/2010/main" val="292831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73" name="Picture 72">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75" name="Rectangle 74">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7" name="Rectangle 76">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79" name="Picture 78">
            <a:extLst>
              <a:ext uri="{FF2B5EF4-FFF2-40B4-BE49-F238E27FC236}">
                <a16:creationId xmlns:a16="http://schemas.microsoft.com/office/drawing/2014/main" id="{594C0E01-BC96-4381-99B4-038A5E1D99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5400000">
            <a:off x="6350019" y="1016017"/>
            <a:ext cx="5295076" cy="6388886"/>
          </a:xfrm>
          <a:prstGeom prst="rect">
            <a:avLst/>
          </a:prstGeom>
          <a:effectLst>
            <a:softEdge rad="0"/>
          </a:effectLst>
        </p:spPr>
      </p:pic>
      <p:grpSp>
        <p:nvGrpSpPr>
          <p:cNvPr id="81" name="Group 80">
            <a:extLst>
              <a:ext uri="{FF2B5EF4-FFF2-40B4-BE49-F238E27FC236}">
                <a16:creationId xmlns:a16="http://schemas.microsoft.com/office/drawing/2014/main" id="{571A5182-88AD-4DEB-8200-5575BC81C2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7724071" cy="6858000"/>
            <a:chOff x="4464881" y="0"/>
            <a:chExt cx="7724071" cy="6858000"/>
          </a:xfrm>
        </p:grpSpPr>
        <p:pic>
          <p:nvPicPr>
            <p:cNvPr id="82" name="Picture 81">
              <a:extLst>
                <a:ext uri="{FF2B5EF4-FFF2-40B4-BE49-F238E27FC236}">
                  <a16:creationId xmlns:a16="http://schemas.microsoft.com/office/drawing/2014/main" id="{6E3E7B46-8463-4264-9E25-CE556788541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83" name="Picture 82">
              <a:extLst>
                <a:ext uri="{FF2B5EF4-FFF2-40B4-BE49-F238E27FC236}">
                  <a16:creationId xmlns:a16="http://schemas.microsoft.com/office/drawing/2014/main" id="{30775669-500B-4365-AF2B-E5F1F866DB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pic>
        <p:nvPicPr>
          <p:cNvPr id="1026" name="Picture 2" descr="life of a college student funny kid memes -">
            <a:extLst>
              <a:ext uri="{FF2B5EF4-FFF2-40B4-BE49-F238E27FC236}">
                <a16:creationId xmlns:a16="http://schemas.microsoft.com/office/drawing/2014/main" id="{298DA23F-C75E-433A-8C13-F325AB030E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72" b="2194"/>
          <a:stretch/>
        </p:blipFill>
        <p:spPr bwMode="auto">
          <a:xfrm>
            <a:off x="1639062" y="196502"/>
            <a:ext cx="8910828" cy="646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787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4C2BF05-856A-4AB0-B6F0-8B3BE0400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D5C2899-2E0D-42CC-9419-7B586A0761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5" name="Picture 14">
              <a:extLst>
                <a:ext uri="{FF2B5EF4-FFF2-40B4-BE49-F238E27FC236}">
                  <a16:creationId xmlns:a16="http://schemas.microsoft.com/office/drawing/2014/main" id="{5230FD5F-23AA-4F3B-9ADF-D4717AC18F8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6" name="Picture 15">
              <a:extLst>
                <a:ext uri="{FF2B5EF4-FFF2-40B4-BE49-F238E27FC236}">
                  <a16:creationId xmlns:a16="http://schemas.microsoft.com/office/drawing/2014/main" id="{FA75D7EA-FD3D-4DFF-9B32-9B6F8D7D02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3" name="Content Placeholder 2">
            <a:extLst>
              <a:ext uri="{FF2B5EF4-FFF2-40B4-BE49-F238E27FC236}">
                <a16:creationId xmlns:a16="http://schemas.microsoft.com/office/drawing/2014/main" id="{7AE21C95-16F2-4977-8AA6-922D2490C708}"/>
              </a:ext>
            </a:extLst>
          </p:cNvPr>
          <p:cNvSpPr>
            <a:spLocks noGrp="1"/>
          </p:cNvSpPr>
          <p:nvPr>
            <p:ph idx="1"/>
          </p:nvPr>
        </p:nvSpPr>
        <p:spPr>
          <a:xfrm>
            <a:off x="838200" y="1019556"/>
            <a:ext cx="5333657" cy="4995057"/>
          </a:xfrm>
        </p:spPr>
        <p:txBody>
          <a:bodyPr>
            <a:normAutofit/>
          </a:bodyPr>
          <a:lstStyle/>
          <a:p>
            <a:pPr marL="0" indent="0">
              <a:buNone/>
            </a:pPr>
            <a:r>
              <a:rPr lang="en-US" sz="4000" dirty="0"/>
              <a:t>“If we want our students to learn, we have to pay attention to </a:t>
            </a:r>
            <a:r>
              <a:rPr lang="en-US" sz="4000" b="1" dirty="0"/>
              <a:t>all of the things</a:t>
            </a:r>
            <a:r>
              <a:rPr lang="en-US" sz="4000" dirty="0"/>
              <a:t> that either assist in or interfere with that learning.”</a:t>
            </a:r>
          </a:p>
        </p:txBody>
      </p:sp>
      <p:pic>
        <p:nvPicPr>
          <p:cNvPr id="5" name="Picture 4" descr="Arrows pointing towards different directions">
            <a:extLst>
              <a:ext uri="{FF2B5EF4-FFF2-40B4-BE49-F238E27FC236}">
                <a16:creationId xmlns:a16="http://schemas.microsoft.com/office/drawing/2014/main" id="{BFFF76B1-AE18-4113-BF85-35782D913948}"/>
              </a:ext>
            </a:extLst>
          </p:cNvPr>
          <p:cNvPicPr>
            <a:picLocks noChangeAspect="1"/>
          </p:cNvPicPr>
          <p:nvPr/>
        </p:nvPicPr>
        <p:blipFill rotWithShape="1">
          <a:blip r:embed="rId5">
            <a:extLst>
              <a:ext uri="{28A0092B-C50C-407E-A947-70E740481C1C}">
                <a14:useLocalDpi xmlns:a14="http://schemas.microsoft.com/office/drawing/2010/main" val="0"/>
              </a:ext>
            </a:extLst>
          </a:blip>
          <a:srcRect l="24562" r="19204" b="-1"/>
          <a:stretch/>
        </p:blipFill>
        <p:spPr>
          <a:xfrm>
            <a:off x="6626806" y="1019556"/>
            <a:ext cx="4817466" cy="4818888"/>
          </a:xfrm>
          <a:prstGeom prst="rect">
            <a:avLst/>
          </a:prstGeom>
        </p:spPr>
      </p:pic>
    </p:spTree>
    <p:extLst>
      <p:ext uri="{BB962C8B-B14F-4D97-AF65-F5344CB8AC3E}">
        <p14:creationId xmlns:p14="http://schemas.microsoft.com/office/powerpoint/2010/main" val="1136145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ey Girl You just keep doing your thing - Ryan Gosling Hey Girl 3 | Meme  Generator">
            <a:extLst>
              <a:ext uri="{FF2B5EF4-FFF2-40B4-BE49-F238E27FC236}">
                <a16:creationId xmlns:a16="http://schemas.microsoft.com/office/drawing/2014/main" id="{659144A0-A4C8-4382-B1E4-4ECD2E776E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86075" y="219075"/>
            <a:ext cx="6419850" cy="641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606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39" name="Picture 138">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41" name="Rectangle 140">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3" name="Rectangle 142">
            <a:extLst>
              <a:ext uri="{FF2B5EF4-FFF2-40B4-BE49-F238E27FC236}">
                <a16:creationId xmlns:a16="http://schemas.microsoft.com/office/drawing/2014/main" id="{34F8020C-60BB-4357-8207-13221A99A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5" name="Rectangle 144">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00" y="0"/>
            <a:ext cx="122013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8196" name="Picture 4" descr="Yes-You-Can | She Climbed Until She Saw">
            <a:extLst>
              <a:ext uri="{FF2B5EF4-FFF2-40B4-BE49-F238E27FC236}">
                <a16:creationId xmlns:a16="http://schemas.microsoft.com/office/drawing/2014/main" id="{6C62507F-75B7-47EB-95AE-1FFF7B8A21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810" r="1" b="17702"/>
          <a:stretch/>
        </p:blipFill>
        <p:spPr bwMode="auto">
          <a:xfrm>
            <a:off x="-6250" y="10"/>
            <a:ext cx="12198250" cy="6265884"/>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3AE72DA6-F609-4537-9EE4-D12F65EC7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0" y="6244106"/>
            <a:ext cx="12198250" cy="629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87178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6" name="Group 15">
            <a:extLst>
              <a:ext uri="{FF2B5EF4-FFF2-40B4-BE49-F238E27FC236}">
                <a16:creationId xmlns:a16="http://schemas.microsoft.com/office/drawing/2014/main" id="{12B335A1-0110-4D6F-BC0E-DCDCB43203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7" name="Picture 16">
              <a:extLst>
                <a:ext uri="{FF2B5EF4-FFF2-40B4-BE49-F238E27FC236}">
                  <a16:creationId xmlns:a16="http://schemas.microsoft.com/office/drawing/2014/main" id="{3B05D9A1-5C36-49D4-8D83-8782DE1E1BC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8" name="Picture 17">
              <a:extLst>
                <a:ext uri="{FF2B5EF4-FFF2-40B4-BE49-F238E27FC236}">
                  <a16:creationId xmlns:a16="http://schemas.microsoft.com/office/drawing/2014/main" id="{3D2C8D16-C3E9-4377-B192-9F3B9A8673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5" name="Title 4">
            <a:extLst>
              <a:ext uri="{FF2B5EF4-FFF2-40B4-BE49-F238E27FC236}">
                <a16:creationId xmlns:a16="http://schemas.microsoft.com/office/drawing/2014/main" id="{6B23FBE0-71CB-4ECF-806F-1FC2CA968CE1}"/>
              </a:ext>
            </a:extLst>
          </p:cNvPr>
          <p:cNvSpPr>
            <a:spLocks noGrp="1"/>
          </p:cNvSpPr>
          <p:nvPr>
            <p:ph type="title"/>
          </p:nvPr>
        </p:nvSpPr>
        <p:spPr>
          <a:xfrm>
            <a:off x="1094391" y="381000"/>
            <a:ext cx="10003218" cy="2057400"/>
          </a:xfrm>
        </p:spPr>
        <p:txBody>
          <a:bodyPr>
            <a:normAutofit/>
          </a:bodyPr>
          <a:lstStyle/>
          <a:p>
            <a:pPr algn="ctr"/>
            <a:r>
              <a:rPr lang="en-US" dirty="0" err="1"/>
              <a:t>Sooo</a:t>
            </a:r>
            <a:r>
              <a:rPr lang="en-US" dirty="0"/>
              <a:t>… how?</a:t>
            </a:r>
          </a:p>
        </p:txBody>
      </p:sp>
      <p:graphicFrame>
        <p:nvGraphicFramePr>
          <p:cNvPr id="8" name="Content Placeholder 5">
            <a:extLst>
              <a:ext uri="{FF2B5EF4-FFF2-40B4-BE49-F238E27FC236}">
                <a16:creationId xmlns:a16="http://schemas.microsoft.com/office/drawing/2014/main" id="{5DC5AFBC-BABA-421C-8B5E-E105EEA688FB}"/>
              </a:ext>
            </a:extLst>
          </p:cNvPr>
          <p:cNvGraphicFramePr>
            <a:graphicFrameLocks noGrp="1"/>
          </p:cNvGraphicFramePr>
          <p:nvPr>
            <p:ph idx="1"/>
            <p:extLst>
              <p:ext uri="{D42A27DB-BD31-4B8C-83A1-F6EECF244321}">
                <p14:modId xmlns:p14="http://schemas.microsoft.com/office/powerpoint/2010/main" val="3528802602"/>
              </p:ext>
            </p:extLst>
          </p:nvPr>
        </p:nvGraphicFramePr>
        <p:xfrm>
          <a:off x="838200" y="2514600"/>
          <a:ext cx="10515600" cy="36623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93876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A1D12-AFFE-498B-9591-8DFEE9F76A32}"/>
              </a:ext>
            </a:extLst>
          </p:cNvPr>
          <p:cNvSpPr>
            <a:spLocks noGrp="1"/>
          </p:cNvSpPr>
          <p:nvPr>
            <p:ph type="title"/>
          </p:nvPr>
        </p:nvSpPr>
        <p:spPr/>
        <p:txBody>
          <a:bodyPr/>
          <a:lstStyle/>
          <a:p>
            <a:r>
              <a:rPr lang="en-US" dirty="0"/>
              <a:t>Language shifts</a:t>
            </a:r>
          </a:p>
        </p:txBody>
      </p:sp>
      <p:graphicFrame>
        <p:nvGraphicFramePr>
          <p:cNvPr id="4" name="Table 4">
            <a:extLst>
              <a:ext uri="{FF2B5EF4-FFF2-40B4-BE49-F238E27FC236}">
                <a16:creationId xmlns:a16="http://schemas.microsoft.com/office/drawing/2014/main" id="{C94E05D8-D78B-4C12-A537-F28A3DB786F1}"/>
              </a:ext>
            </a:extLst>
          </p:cNvPr>
          <p:cNvGraphicFramePr>
            <a:graphicFrameLocks noGrp="1"/>
          </p:cNvGraphicFramePr>
          <p:nvPr>
            <p:ph idx="1"/>
            <p:extLst>
              <p:ext uri="{D42A27DB-BD31-4B8C-83A1-F6EECF244321}">
                <p14:modId xmlns:p14="http://schemas.microsoft.com/office/powerpoint/2010/main" val="2635229563"/>
              </p:ext>
            </p:extLst>
          </p:nvPr>
        </p:nvGraphicFramePr>
        <p:xfrm>
          <a:off x="458788" y="1949450"/>
          <a:ext cx="11274424" cy="2966720"/>
        </p:xfrm>
        <a:graphic>
          <a:graphicData uri="http://schemas.openxmlformats.org/drawingml/2006/table">
            <a:tbl>
              <a:tblPr firstRow="1" bandRow="1">
                <a:tableStyleId>{912C8C85-51F0-491E-9774-3900AFEF0FD7}</a:tableStyleId>
              </a:tblPr>
              <a:tblGrid>
                <a:gridCol w="5637212">
                  <a:extLst>
                    <a:ext uri="{9D8B030D-6E8A-4147-A177-3AD203B41FA5}">
                      <a16:colId xmlns:a16="http://schemas.microsoft.com/office/drawing/2014/main" val="3564051583"/>
                    </a:ext>
                  </a:extLst>
                </a:gridCol>
                <a:gridCol w="5637212">
                  <a:extLst>
                    <a:ext uri="{9D8B030D-6E8A-4147-A177-3AD203B41FA5}">
                      <a16:colId xmlns:a16="http://schemas.microsoft.com/office/drawing/2014/main" val="391912729"/>
                    </a:ext>
                  </a:extLst>
                </a:gridCol>
              </a:tblGrid>
              <a:tr h="370840">
                <a:tc>
                  <a:txBody>
                    <a:bodyPr/>
                    <a:lstStyle/>
                    <a:p>
                      <a:pPr algn="ctr"/>
                      <a:r>
                        <a:rPr lang="en-US" dirty="0"/>
                        <a:t>Grades vocabulary</a:t>
                      </a:r>
                    </a:p>
                  </a:txBody>
                  <a:tcPr/>
                </a:tc>
                <a:tc>
                  <a:txBody>
                    <a:bodyPr/>
                    <a:lstStyle/>
                    <a:p>
                      <a:pPr algn="ctr"/>
                      <a:r>
                        <a:rPr lang="en-US" dirty="0" err="1"/>
                        <a:t>Ungrading</a:t>
                      </a:r>
                      <a:r>
                        <a:rPr lang="en-US" dirty="0"/>
                        <a:t> vocabulary</a:t>
                      </a:r>
                    </a:p>
                  </a:txBody>
                  <a:tcPr/>
                </a:tc>
                <a:extLst>
                  <a:ext uri="{0D108BD9-81ED-4DB2-BD59-A6C34878D82A}">
                    <a16:rowId xmlns:a16="http://schemas.microsoft.com/office/drawing/2014/main" val="4042343935"/>
                  </a:ext>
                </a:extLst>
              </a:tr>
              <a:tr h="370840">
                <a:tc>
                  <a:txBody>
                    <a:bodyPr/>
                    <a:lstStyle/>
                    <a:p>
                      <a:pPr algn="ctr"/>
                      <a:r>
                        <a:rPr lang="en-US" dirty="0"/>
                        <a:t>grading</a:t>
                      </a:r>
                    </a:p>
                  </a:txBody>
                  <a:tcPr/>
                </a:tc>
                <a:tc>
                  <a:txBody>
                    <a:bodyPr/>
                    <a:lstStyle/>
                    <a:p>
                      <a:pPr algn="ctr"/>
                      <a:r>
                        <a:rPr lang="en-US" dirty="0"/>
                        <a:t>assessing</a:t>
                      </a:r>
                    </a:p>
                  </a:txBody>
                  <a:tcPr/>
                </a:tc>
                <a:extLst>
                  <a:ext uri="{0D108BD9-81ED-4DB2-BD59-A6C34878D82A}">
                    <a16:rowId xmlns:a16="http://schemas.microsoft.com/office/drawing/2014/main" val="2569708547"/>
                  </a:ext>
                </a:extLst>
              </a:tr>
              <a:tr h="370840">
                <a:tc>
                  <a:txBody>
                    <a:bodyPr/>
                    <a:lstStyle/>
                    <a:p>
                      <a:pPr algn="ctr"/>
                      <a:r>
                        <a:rPr lang="en-US" dirty="0"/>
                        <a:t>score </a:t>
                      </a:r>
                    </a:p>
                  </a:txBody>
                  <a:tcPr/>
                </a:tc>
                <a:tc>
                  <a:txBody>
                    <a:bodyPr/>
                    <a:lstStyle/>
                    <a:p>
                      <a:pPr algn="ctr"/>
                      <a:r>
                        <a:rPr lang="en-US" dirty="0"/>
                        <a:t>assess</a:t>
                      </a:r>
                    </a:p>
                  </a:txBody>
                  <a:tcPr/>
                </a:tc>
                <a:extLst>
                  <a:ext uri="{0D108BD9-81ED-4DB2-BD59-A6C34878D82A}">
                    <a16:rowId xmlns:a16="http://schemas.microsoft.com/office/drawing/2014/main" val="4173368960"/>
                  </a:ext>
                </a:extLst>
              </a:tr>
              <a:tr h="370840">
                <a:tc>
                  <a:txBody>
                    <a:bodyPr/>
                    <a:lstStyle/>
                    <a:p>
                      <a:pPr algn="ctr"/>
                      <a:r>
                        <a:rPr lang="en-US" dirty="0"/>
                        <a:t>“What did I get?”</a:t>
                      </a:r>
                    </a:p>
                  </a:txBody>
                  <a:tcPr/>
                </a:tc>
                <a:tc>
                  <a:txBody>
                    <a:bodyPr/>
                    <a:lstStyle/>
                    <a:p>
                      <a:pPr algn="ctr"/>
                      <a:r>
                        <a:rPr lang="en-US" dirty="0"/>
                        <a:t>“What did I learn?”</a:t>
                      </a:r>
                    </a:p>
                  </a:txBody>
                  <a:tcPr/>
                </a:tc>
                <a:extLst>
                  <a:ext uri="{0D108BD9-81ED-4DB2-BD59-A6C34878D82A}">
                    <a16:rowId xmlns:a16="http://schemas.microsoft.com/office/drawing/2014/main" val="1183717043"/>
                  </a:ext>
                </a:extLst>
              </a:tr>
              <a:tr h="370840">
                <a:tc>
                  <a:txBody>
                    <a:bodyPr/>
                    <a:lstStyle/>
                    <a:p>
                      <a:pPr algn="ctr"/>
                      <a:r>
                        <a:rPr lang="en-US" dirty="0"/>
                        <a:t>“This is wrong.” </a:t>
                      </a:r>
                    </a:p>
                  </a:txBody>
                  <a:tcPr/>
                </a:tc>
                <a:tc>
                  <a:txBody>
                    <a:bodyPr/>
                    <a:lstStyle/>
                    <a:p>
                      <a:pPr algn="ctr"/>
                      <a:r>
                        <a:rPr lang="en-US" dirty="0"/>
                        <a:t>“Try another way.”</a:t>
                      </a:r>
                    </a:p>
                  </a:txBody>
                  <a:tcPr/>
                </a:tc>
                <a:extLst>
                  <a:ext uri="{0D108BD9-81ED-4DB2-BD59-A6C34878D82A}">
                    <a16:rowId xmlns:a16="http://schemas.microsoft.com/office/drawing/2014/main" val="2142990431"/>
                  </a:ext>
                </a:extLst>
              </a:tr>
              <a:tr h="370840">
                <a:tc>
                  <a:txBody>
                    <a:bodyPr/>
                    <a:lstStyle/>
                    <a:p>
                      <a:pPr algn="ctr"/>
                      <a:r>
                        <a:rPr lang="en-US" dirty="0"/>
                        <a:t>problem </a:t>
                      </a:r>
                    </a:p>
                  </a:txBody>
                  <a:tcPr/>
                </a:tc>
                <a:tc>
                  <a:txBody>
                    <a:bodyPr/>
                    <a:lstStyle/>
                    <a:p>
                      <a:pPr algn="ctr"/>
                      <a:r>
                        <a:rPr lang="en-US" dirty="0"/>
                        <a:t>challenge, opportunity</a:t>
                      </a:r>
                    </a:p>
                  </a:txBody>
                  <a:tcPr/>
                </a:tc>
                <a:extLst>
                  <a:ext uri="{0D108BD9-81ED-4DB2-BD59-A6C34878D82A}">
                    <a16:rowId xmlns:a16="http://schemas.microsoft.com/office/drawing/2014/main" val="1462181810"/>
                  </a:ext>
                </a:extLst>
              </a:tr>
              <a:tr h="370840">
                <a:tc>
                  <a:txBody>
                    <a:bodyPr/>
                    <a:lstStyle/>
                    <a:p>
                      <a:pPr algn="ctr"/>
                      <a:r>
                        <a:rPr lang="en-US" dirty="0"/>
                        <a:t>judgment or criticism</a:t>
                      </a:r>
                    </a:p>
                  </a:txBody>
                  <a:tcPr/>
                </a:tc>
                <a:tc>
                  <a:txBody>
                    <a:bodyPr/>
                    <a:lstStyle/>
                    <a:p>
                      <a:pPr algn="ctr"/>
                      <a:r>
                        <a:rPr lang="en-US" dirty="0"/>
                        <a:t>feedback</a:t>
                      </a:r>
                    </a:p>
                  </a:txBody>
                  <a:tcPr/>
                </a:tc>
                <a:extLst>
                  <a:ext uri="{0D108BD9-81ED-4DB2-BD59-A6C34878D82A}">
                    <a16:rowId xmlns:a16="http://schemas.microsoft.com/office/drawing/2014/main" val="4161916631"/>
                  </a:ext>
                </a:extLst>
              </a:tr>
              <a:tr h="370840">
                <a:tc>
                  <a:txBody>
                    <a:bodyPr/>
                    <a:lstStyle/>
                    <a:p>
                      <a:pPr algn="ctr"/>
                      <a:r>
                        <a:rPr lang="en-US" dirty="0"/>
                        <a:t>get good grades</a:t>
                      </a:r>
                    </a:p>
                  </a:txBody>
                  <a:tcPr/>
                </a:tc>
                <a:tc>
                  <a:txBody>
                    <a:bodyPr/>
                    <a:lstStyle/>
                    <a:p>
                      <a:pPr algn="ctr"/>
                      <a:r>
                        <a:rPr lang="en-US" dirty="0"/>
                        <a:t>achieve proficiency or mastery</a:t>
                      </a:r>
                    </a:p>
                  </a:txBody>
                  <a:tcPr/>
                </a:tc>
                <a:extLst>
                  <a:ext uri="{0D108BD9-81ED-4DB2-BD59-A6C34878D82A}">
                    <a16:rowId xmlns:a16="http://schemas.microsoft.com/office/drawing/2014/main" val="2651445998"/>
                  </a:ext>
                </a:extLst>
              </a:tr>
            </a:tbl>
          </a:graphicData>
        </a:graphic>
      </p:graphicFrame>
      <p:sp>
        <p:nvSpPr>
          <p:cNvPr id="5" name="TextBox 4">
            <a:extLst>
              <a:ext uri="{FF2B5EF4-FFF2-40B4-BE49-F238E27FC236}">
                <a16:creationId xmlns:a16="http://schemas.microsoft.com/office/drawing/2014/main" id="{3B7D3001-5734-4E48-95D2-A69D2E1867C6}"/>
              </a:ext>
            </a:extLst>
          </p:cNvPr>
          <p:cNvSpPr txBox="1"/>
          <p:nvPr/>
        </p:nvSpPr>
        <p:spPr>
          <a:xfrm>
            <a:off x="8534400" y="5505450"/>
            <a:ext cx="4724400" cy="369332"/>
          </a:xfrm>
          <a:prstGeom prst="rect">
            <a:avLst/>
          </a:prstGeom>
          <a:noFill/>
        </p:spPr>
        <p:txBody>
          <a:bodyPr wrap="square" rtlCol="0">
            <a:spAutoFit/>
          </a:bodyPr>
          <a:lstStyle/>
          <a:p>
            <a:r>
              <a:rPr lang="en-US" i="1" dirty="0">
                <a:solidFill>
                  <a:schemeClr val="accent6"/>
                </a:solidFill>
              </a:rPr>
              <a:t>Source: Starr </a:t>
            </a:r>
            <a:r>
              <a:rPr lang="en-US" i="1" dirty="0" err="1">
                <a:solidFill>
                  <a:schemeClr val="accent6"/>
                </a:solidFill>
              </a:rPr>
              <a:t>Sackstein</a:t>
            </a:r>
            <a:r>
              <a:rPr lang="en-US" i="1" dirty="0">
                <a:solidFill>
                  <a:schemeClr val="accent6"/>
                </a:solidFill>
              </a:rPr>
              <a:t> (2015)</a:t>
            </a:r>
          </a:p>
        </p:txBody>
      </p:sp>
    </p:spTree>
    <p:extLst>
      <p:ext uri="{BB962C8B-B14F-4D97-AF65-F5344CB8AC3E}">
        <p14:creationId xmlns:p14="http://schemas.microsoft.com/office/powerpoint/2010/main" val="43883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D23B19-D7E8-40E6-BA2F-2C275BC03928}"/>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4285812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9F816-7E17-4D5D-BF0D-A3EE30CE0E5D}"/>
              </a:ext>
            </a:extLst>
          </p:cNvPr>
          <p:cNvSpPr>
            <a:spLocks noGrp="1"/>
          </p:cNvSpPr>
          <p:nvPr>
            <p:ph type="title"/>
          </p:nvPr>
        </p:nvSpPr>
        <p:spPr/>
        <p:txBody>
          <a:bodyPr/>
          <a:lstStyle/>
          <a:p>
            <a:r>
              <a:rPr lang="en-US" dirty="0"/>
              <a:t>But... I teach STEM!?!</a:t>
            </a:r>
          </a:p>
        </p:txBody>
      </p:sp>
      <p:pic>
        <p:nvPicPr>
          <p:cNvPr id="5" name="Content Placeholder 4">
            <a:extLst>
              <a:ext uri="{FF2B5EF4-FFF2-40B4-BE49-F238E27FC236}">
                <a16:creationId xmlns:a16="http://schemas.microsoft.com/office/drawing/2014/main" id="{981B913C-6A2C-4C0D-BBA6-40446213CD6F}"/>
              </a:ext>
            </a:extLst>
          </p:cNvPr>
          <p:cNvPicPr>
            <a:picLocks noGrp="1" noChangeAspect="1"/>
          </p:cNvPicPr>
          <p:nvPr>
            <p:ph idx="1"/>
          </p:nvPr>
        </p:nvPicPr>
        <p:blipFill>
          <a:blip r:embed="rId3"/>
          <a:stretch>
            <a:fillRect/>
          </a:stretch>
        </p:blipFill>
        <p:spPr>
          <a:xfrm>
            <a:off x="3148463" y="1691323"/>
            <a:ext cx="5895073" cy="3947477"/>
          </a:xfrm>
        </p:spPr>
      </p:pic>
    </p:spTree>
    <p:extLst>
      <p:ext uri="{BB962C8B-B14F-4D97-AF65-F5344CB8AC3E}">
        <p14:creationId xmlns:p14="http://schemas.microsoft.com/office/powerpoint/2010/main" val="3456409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8" name="Rectangle 57">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60" name="Group 59">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61" name="Picture 60">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62" name="Picture 61">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1">
            <a:extLst>
              <a:ext uri="{FF2B5EF4-FFF2-40B4-BE49-F238E27FC236}">
                <a16:creationId xmlns:a16="http://schemas.microsoft.com/office/drawing/2014/main" id="{87A92F59-EC74-43E0-B2B4-58986A8851D0}"/>
              </a:ext>
            </a:extLst>
          </p:cNvPr>
          <p:cNvSpPr>
            <a:spLocks noGrp="1"/>
          </p:cNvSpPr>
          <p:nvPr>
            <p:ph type="title"/>
          </p:nvPr>
        </p:nvSpPr>
        <p:spPr>
          <a:xfrm>
            <a:off x="838201" y="559813"/>
            <a:ext cx="3352799" cy="5577934"/>
          </a:xfrm>
        </p:spPr>
        <p:txBody>
          <a:bodyPr>
            <a:normAutofit/>
          </a:bodyPr>
          <a:lstStyle/>
          <a:p>
            <a:r>
              <a:rPr lang="en-US" sz="4000" b="1"/>
              <a:t>Just a few benefits</a:t>
            </a:r>
          </a:p>
        </p:txBody>
      </p:sp>
      <p:graphicFrame>
        <p:nvGraphicFramePr>
          <p:cNvPr id="52" name="Content Placeholder 2">
            <a:extLst>
              <a:ext uri="{FF2B5EF4-FFF2-40B4-BE49-F238E27FC236}">
                <a16:creationId xmlns:a16="http://schemas.microsoft.com/office/drawing/2014/main" id="{F1DD8313-A73D-4C5D-B563-2460C169E350}"/>
              </a:ext>
            </a:extLst>
          </p:cNvPr>
          <p:cNvGraphicFramePr>
            <a:graphicFrameLocks noGrp="1"/>
          </p:cNvGraphicFramePr>
          <p:nvPr>
            <p:ph idx="1"/>
            <p:extLst>
              <p:ext uri="{D42A27DB-BD31-4B8C-83A1-F6EECF244321}">
                <p14:modId xmlns:p14="http://schemas.microsoft.com/office/powerpoint/2010/main" val="3710330652"/>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51688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205B9-7337-4659-9DF5-E9E9543FDA31}"/>
              </a:ext>
            </a:extLst>
          </p:cNvPr>
          <p:cNvSpPr>
            <a:spLocks noGrp="1"/>
          </p:cNvSpPr>
          <p:nvPr>
            <p:ph type="title"/>
          </p:nvPr>
        </p:nvSpPr>
        <p:spPr>
          <a:xfrm>
            <a:off x="286199" y="60960"/>
            <a:ext cx="2780851" cy="1958339"/>
          </a:xfrm>
        </p:spPr>
        <p:txBody>
          <a:bodyPr/>
          <a:lstStyle/>
          <a:p>
            <a:r>
              <a:rPr lang="en-US" dirty="0"/>
              <a:t>Great resources</a:t>
            </a:r>
          </a:p>
        </p:txBody>
      </p:sp>
      <p:pic>
        <p:nvPicPr>
          <p:cNvPr id="5122" name="Picture 2" descr="Amazon.com: Ungrading: Why Rating Students Undermines Learning (and What to  Do Instead) (Teaching and Learning in Higher Education) eBook: Kohn, Alfie,  Blum, Susan D., Kohn, Alfie: Kindle Store">
            <a:extLst>
              <a:ext uri="{FF2B5EF4-FFF2-40B4-BE49-F238E27FC236}">
                <a16:creationId xmlns:a16="http://schemas.microsoft.com/office/drawing/2014/main" id="{52D78848-5F83-46A9-A480-404E880DE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541" y="136606"/>
            <a:ext cx="2173468" cy="336450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Pedagogy of the Oppressed: 50th Anniversary Edition: Freire, Paulo, Macedo,  Donaldo: 9781501314131: Amazon.com: Books">
            <a:extLst>
              <a:ext uri="{FF2B5EF4-FFF2-40B4-BE49-F238E27FC236}">
                <a16:creationId xmlns:a16="http://schemas.microsoft.com/office/drawing/2014/main" id="{0C3D03F5-353C-42E8-87CE-CD20FBB83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788" y="143336"/>
            <a:ext cx="2240757" cy="335777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Buy Relationship-Rich Education: How Human Connections Drive Success in  College by Peter Felten, Leo M. Lambert (9781421439365) from Porchlight  Book Company">
            <a:extLst>
              <a:ext uri="{FF2B5EF4-FFF2-40B4-BE49-F238E27FC236}">
                <a16:creationId xmlns:a16="http://schemas.microsoft.com/office/drawing/2014/main" id="{D7571E74-C20F-4EA1-B657-1B4A41E76E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541" y="3246119"/>
            <a:ext cx="2252492" cy="347527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 Love Learning; I Hate School&quot;: An Anthropology of College: Blum, Susan  D.: 9781501713484: Amazon.com: Books">
            <a:extLst>
              <a:ext uri="{FF2B5EF4-FFF2-40B4-BE49-F238E27FC236}">
                <a16:creationId xmlns:a16="http://schemas.microsoft.com/office/drawing/2014/main" id="{3A1B1EB8-37CB-49CD-B308-A5A5EA5794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8416" y="3246120"/>
            <a:ext cx="2314532" cy="347527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adical Hope: A Teaching Manifesto (Teaching and Learning in Higher  Education): Gannon, Kevin M.: 9781949199512: Amazon.com: Books">
            <a:extLst>
              <a:ext uri="{FF2B5EF4-FFF2-40B4-BE49-F238E27FC236}">
                <a16:creationId xmlns:a16="http://schemas.microsoft.com/office/drawing/2014/main" id="{26F143C1-E892-427B-B2F5-64249AB992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1749" y="136606"/>
            <a:ext cx="2173468" cy="3477549"/>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Super Courses: The Future of Teaching and Learning (Skills for Scholars):  Bain, Ken: 9780691185460: Amazon.com: Books">
            <a:extLst>
              <a:ext uri="{FF2B5EF4-FFF2-40B4-BE49-F238E27FC236}">
                <a16:creationId xmlns:a16="http://schemas.microsoft.com/office/drawing/2014/main" id="{9612B9AF-1C71-4DA9-B05B-A1DE1C076D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6987" y="3501106"/>
            <a:ext cx="2119278" cy="322028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eaching to Transgress: Education as the Practice of Freedom (Harvest in  Translation): bell hooks: 0884618140309: Amazon.com: Books">
            <a:extLst>
              <a:ext uri="{FF2B5EF4-FFF2-40B4-BE49-F238E27FC236}">
                <a16:creationId xmlns:a16="http://schemas.microsoft.com/office/drawing/2014/main" id="{F08CCC02-11CD-4484-85E8-C86A3D9640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55116" y="136606"/>
            <a:ext cx="2240757" cy="33645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heating Lessons: Learning from Academic Dishonesty: Lang, James M.:  9780674724631: Amazon.com: Books">
            <a:extLst>
              <a:ext uri="{FF2B5EF4-FFF2-40B4-BE49-F238E27FC236}">
                <a16:creationId xmlns:a16="http://schemas.microsoft.com/office/drawing/2014/main" id="{6742F37A-6D5A-48E7-9BE6-7021653275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05791" y="3501106"/>
            <a:ext cx="2093508" cy="312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767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089DF-544B-401D-B599-462BEBE56595}"/>
              </a:ext>
            </a:extLst>
          </p:cNvPr>
          <p:cNvSpPr>
            <a:spLocks noGrp="1"/>
          </p:cNvSpPr>
          <p:nvPr>
            <p:ph type="title"/>
          </p:nvPr>
        </p:nvSpPr>
        <p:spPr/>
        <p:txBody>
          <a:bodyPr/>
          <a:lstStyle/>
          <a:p>
            <a:r>
              <a:rPr lang="en-US" dirty="0"/>
              <a:t>People to follow</a:t>
            </a:r>
          </a:p>
        </p:txBody>
      </p:sp>
      <p:pic>
        <p:nvPicPr>
          <p:cNvPr id="6146" name="Picture 2" descr="Ungrading: What is it and why should we use it? | Chemical Education Xchange">
            <a:extLst>
              <a:ext uri="{FF2B5EF4-FFF2-40B4-BE49-F238E27FC236}">
                <a16:creationId xmlns:a16="http://schemas.microsoft.com/office/drawing/2014/main" id="{E93C5510-BCA2-4F0A-A338-58EA4C639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94" y="1836261"/>
            <a:ext cx="5092598" cy="3383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78106C3-E901-4F9D-8880-14620ED7E427}"/>
              </a:ext>
            </a:extLst>
          </p:cNvPr>
          <p:cNvPicPr>
            <a:picLocks noChangeAspect="1"/>
          </p:cNvPicPr>
          <p:nvPr/>
        </p:nvPicPr>
        <p:blipFill>
          <a:blip r:embed="rId4"/>
          <a:stretch>
            <a:fillRect/>
          </a:stretch>
        </p:blipFill>
        <p:spPr>
          <a:xfrm>
            <a:off x="5610225" y="2299255"/>
            <a:ext cx="6414379" cy="2259489"/>
          </a:xfrm>
          <a:prstGeom prst="rect">
            <a:avLst/>
          </a:prstGeom>
        </p:spPr>
      </p:pic>
    </p:spTree>
    <p:extLst>
      <p:ext uri="{BB962C8B-B14F-4D97-AF65-F5344CB8AC3E}">
        <p14:creationId xmlns:p14="http://schemas.microsoft.com/office/powerpoint/2010/main" val="1223163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4" name="Rectangle 13">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34F8020C-60BB-4357-8207-13221A99A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20FB2548-F441-491F-B89E-C8122CA41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9">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oup 21">
            <a:extLst>
              <a:ext uri="{FF2B5EF4-FFF2-40B4-BE49-F238E27FC236}">
                <a16:creationId xmlns:a16="http://schemas.microsoft.com/office/drawing/2014/main" id="{571A5182-88AD-4DEB-8200-5575BC81C2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23" name="Picture 22">
              <a:extLst>
                <a:ext uri="{FF2B5EF4-FFF2-40B4-BE49-F238E27FC236}">
                  <a16:creationId xmlns:a16="http://schemas.microsoft.com/office/drawing/2014/main" id="{6E3E7B46-8463-4264-9E25-CE556788541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4" name="Picture 23">
              <a:extLst>
                <a:ext uri="{FF2B5EF4-FFF2-40B4-BE49-F238E27FC236}">
                  <a16:creationId xmlns:a16="http://schemas.microsoft.com/office/drawing/2014/main" id="{30775669-500B-4365-AF2B-E5F1F866DB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pic>
        <p:nvPicPr>
          <p:cNvPr id="5" name="Content Placeholder 4" descr="Graphical user interface, website&#10;&#10;Description automatically generated">
            <a:extLst>
              <a:ext uri="{FF2B5EF4-FFF2-40B4-BE49-F238E27FC236}">
                <a16:creationId xmlns:a16="http://schemas.microsoft.com/office/drawing/2014/main" id="{4CAF5437-C88A-4082-B1A0-65FB851DE160}"/>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t="6499" b="2806"/>
          <a:stretch/>
        </p:blipFill>
        <p:spPr>
          <a:xfrm>
            <a:off x="701427" y="200766"/>
            <a:ext cx="10786097" cy="6456467"/>
          </a:xfrm>
          <a:prstGeom prst="rect">
            <a:avLst/>
          </a:prstGeom>
        </p:spPr>
      </p:pic>
    </p:spTree>
    <p:extLst>
      <p:ext uri="{BB962C8B-B14F-4D97-AF65-F5344CB8AC3E}">
        <p14:creationId xmlns:p14="http://schemas.microsoft.com/office/powerpoint/2010/main" val="42169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48BAA-2109-45CA-9C15-F9B47E968B4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381679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et students to read the syllabus - Extra Credit">
            <a:extLst>
              <a:ext uri="{FF2B5EF4-FFF2-40B4-BE49-F238E27FC236}">
                <a16:creationId xmlns:a16="http://schemas.microsoft.com/office/drawing/2014/main" id="{BF14A5A7-2DB3-46FB-BEE0-1D8CA83837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0134" y="313134"/>
            <a:ext cx="6231731" cy="623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281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4" name="Picture 13">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6" name="Rectangle 15">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32EBE56B-DFF0-4948-83B7-D40B66737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61F8404F-4F2B-4023-BC3C-A9EF0DF757A0}"/>
              </a:ext>
            </a:extLst>
          </p:cNvPr>
          <p:cNvSpPr>
            <a:spLocks noGrp="1"/>
          </p:cNvSpPr>
          <p:nvPr>
            <p:ph type="title"/>
          </p:nvPr>
        </p:nvSpPr>
        <p:spPr>
          <a:xfrm>
            <a:off x="996275" y="4071961"/>
            <a:ext cx="5996628" cy="2068081"/>
          </a:xfrm>
        </p:spPr>
        <p:txBody>
          <a:bodyPr vert="horz" lIns="91440" tIns="45720" rIns="91440" bIns="45720" rtlCol="0" anchor="ctr">
            <a:normAutofit/>
          </a:bodyPr>
          <a:lstStyle/>
          <a:p>
            <a:r>
              <a:rPr lang="en-US" dirty="0"/>
              <a:t>How do you relate to your students?</a:t>
            </a:r>
          </a:p>
        </p:txBody>
      </p:sp>
      <p:grpSp>
        <p:nvGrpSpPr>
          <p:cNvPr id="20" name="Group 19">
            <a:extLst>
              <a:ext uri="{FF2B5EF4-FFF2-40B4-BE49-F238E27FC236}">
                <a16:creationId xmlns:a16="http://schemas.microsoft.com/office/drawing/2014/main" id="{1349D8E1-A99C-44FA-8E2E-490F99B6FD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167025" y="76200"/>
            <a:ext cx="3997615" cy="6816079"/>
            <a:chOff x="8059620" y="41922"/>
            <a:chExt cx="3997615" cy="6816077"/>
          </a:xfrm>
        </p:grpSpPr>
        <p:pic>
          <p:nvPicPr>
            <p:cNvPr id="21" name="Picture 20">
              <a:extLst>
                <a:ext uri="{FF2B5EF4-FFF2-40B4-BE49-F238E27FC236}">
                  <a16:creationId xmlns:a16="http://schemas.microsoft.com/office/drawing/2014/main" id="{3A84D5F5-1BF3-41EE-B3AD-9714296C22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22" name="Picture 21">
              <a:extLst>
                <a:ext uri="{FF2B5EF4-FFF2-40B4-BE49-F238E27FC236}">
                  <a16:creationId xmlns:a16="http://schemas.microsoft.com/office/drawing/2014/main" id="{571D517A-9243-42DB-94D5-3031618964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pic>
        <p:nvPicPr>
          <p:cNvPr id="5" name="Content Placeholder 4" descr="Heart with solid fill">
            <a:extLst>
              <a:ext uri="{FF2B5EF4-FFF2-40B4-BE49-F238E27FC236}">
                <a16:creationId xmlns:a16="http://schemas.microsoft.com/office/drawing/2014/main" id="{25DE8772-9753-4CA3-AD20-E64009C7642A}"/>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39957" y="544096"/>
            <a:ext cx="3356149" cy="3356149"/>
          </a:xfrm>
          <a:prstGeom prst="rect">
            <a:avLst/>
          </a:prstGeom>
        </p:spPr>
      </p:pic>
      <p:pic>
        <p:nvPicPr>
          <p:cNvPr id="7" name="Graphic 6" descr="Fencing with solid fill">
            <a:extLst>
              <a:ext uri="{FF2B5EF4-FFF2-40B4-BE49-F238E27FC236}">
                <a16:creationId xmlns:a16="http://schemas.microsoft.com/office/drawing/2014/main" id="{376F7B00-850F-4603-93C4-282712F3EB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99212" y="544096"/>
            <a:ext cx="3356149" cy="3356149"/>
          </a:xfrm>
          <a:prstGeom prst="rect">
            <a:avLst/>
          </a:prstGeom>
        </p:spPr>
      </p:pic>
    </p:spTree>
    <p:extLst>
      <p:ext uri="{BB962C8B-B14F-4D97-AF65-F5344CB8AC3E}">
        <p14:creationId xmlns:p14="http://schemas.microsoft.com/office/powerpoint/2010/main" val="4255764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2" name="Rectangle 13">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3" name="Rectangle 15">
            <a:extLst>
              <a:ext uri="{FF2B5EF4-FFF2-40B4-BE49-F238E27FC236}">
                <a16:creationId xmlns:a16="http://schemas.microsoft.com/office/drawing/2014/main" id="{A905C581-3E86-4ADD-9EDD-5FA87B461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6"/>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7" name="Picture 6" descr="Man holding his face">
            <a:extLst>
              <a:ext uri="{FF2B5EF4-FFF2-40B4-BE49-F238E27FC236}">
                <a16:creationId xmlns:a16="http://schemas.microsoft.com/office/drawing/2014/main" id="{3760C2B3-B7ED-4A24-BE62-BCAD44EF65AB}"/>
              </a:ext>
            </a:extLst>
          </p:cNvPr>
          <p:cNvPicPr>
            <a:picLocks noChangeAspect="1"/>
          </p:cNvPicPr>
          <p:nvPr/>
        </p:nvPicPr>
        <p:blipFill rotWithShape="1">
          <a:blip r:embed="rId3">
            <a:alphaModFix amt="60000"/>
            <a:extLst>
              <a:ext uri="{28A0092B-C50C-407E-A947-70E740481C1C}">
                <a14:useLocalDpi xmlns:a14="http://schemas.microsoft.com/office/drawing/2010/main" val="0"/>
              </a:ext>
            </a:extLst>
          </a:blip>
          <a:srcRect t="4276" r="-1" b="11450"/>
          <a:stretch/>
        </p:blipFill>
        <p:spPr>
          <a:xfrm>
            <a:off x="20" y="10"/>
            <a:ext cx="12188932" cy="6856614"/>
          </a:xfrm>
          <a:prstGeom prst="rect">
            <a:avLst/>
          </a:prstGeom>
        </p:spPr>
      </p:pic>
      <p:grpSp>
        <p:nvGrpSpPr>
          <p:cNvPr id="18" name="Group 17">
            <a:extLst>
              <a:ext uri="{FF2B5EF4-FFF2-40B4-BE49-F238E27FC236}">
                <a16:creationId xmlns:a16="http://schemas.microsoft.com/office/drawing/2014/main" id="{A4672714-67D2-40D0-B961-A7438FE9C9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9" name="Picture 18">
              <a:extLst>
                <a:ext uri="{FF2B5EF4-FFF2-40B4-BE49-F238E27FC236}">
                  <a16:creationId xmlns:a16="http://schemas.microsoft.com/office/drawing/2014/main" id="{A5A1C471-1402-4BD1-8617-F5D9B7EB198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0" name="Picture 19">
              <a:extLst>
                <a:ext uri="{FF2B5EF4-FFF2-40B4-BE49-F238E27FC236}">
                  <a16:creationId xmlns:a16="http://schemas.microsoft.com/office/drawing/2014/main" id="{6CCA9701-8B9C-4D7A-AE5B-DD505C96800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alphaModFix amt="10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3" name="Content Placeholder 2">
            <a:extLst>
              <a:ext uri="{FF2B5EF4-FFF2-40B4-BE49-F238E27FC236}">
                <a16:creationId xmlns:a16="http://schemas.microsoft.com/office/drawing/2014/main" id="{9216C436-2139-493A-B10E-2A0B0945DBFF}"/>
              </a:ext>
            </a:extLst>
          </p:cNvPr>
          <p:cNvSpPr>
            <a:spLocks noGrp="1"/>
          </p:cNvSpPr>
          <p:nvPr>
            <p:ph idx="1"/>
          </p:nvPr>
        </p:nvSpPr>
        <p:spPr>
          <a:xfrm>
            <a:off x="1117438" y="4952311"/>
            <a:ext cx="9954076" cy="2514600"/>
          </a:xfrm>
        </p:spPr>
        <p:txBody>
          <a:bodyPr anchor="ctr">
            <a:normAutofit/>
          </a:bodyPr>
          <a:lstStyle/>
          <a:p>
            <a:pPr marL="0" indent="0" algn="ctr">
              <a:buNone/>
            </a:pPr>
            <a:r>
              <a:rPr lang="en-US" b="0" i="0" dirty="0">
                <a:solidFill>
                  <a:srgbClr val="FFFFFF"/>
                </a:solidFill>
              </a:rPr>
              <a:t>“Our students cannot succeed in a learning environment in which they think they are devalued or seen as </a:t>
            </a:r>
            <a:r>
              <a:rPr lang="en-US" sz="3200" b="0" i="0" dirty="0">
                <a:solidFill>
                  <a:srgbClr val="FFFFFF"/>
                </a:solidFill>
              </a:rPr>
              <a:t>less-than</a:t>
            </a:r>
            <a:r>
              <a:rPr lang="en-US" b="0" i="0" dirty="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867376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6C23C919-B32E-40FF-B3D8-631316E84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 name="Picture 9" descr="School girls enjoying a science experiment">
            <a:extLst>
              <a:ext uri="{FF2B5EF4-FFF2-40B4-BE49-F238E27FC236}">
                <a16:creationId xmlns:a16="http://schemas.microsoft.com/office/drawing/2014/main" id="{9447BFB9-BE29-4931-BE47-D94100CF548F}"/>
              </a:ext>
            </a:extLst>
          </p:cNvPr>
          <p:cNvPicPr>
            <a:picLocks noChangeAspect="1"/>
          </p:cNvPicPr>
          <p:nvPr/>
        </p:nvPicPr>
        <p:blipFill rotWithShape="1">
          <a:blip r:embed="rId3">
            <a:alphaModFix amt="60000"/>
            <a:extLst>
              <a:ext uri="{28A0092B-C50C-407E-A947-70E740481C1C}">
                <a14:useLocalDpi xmlns:a14="http://schemas.microsoft.com/office/drawing/2010/main" val="0"/>
              </a:ext>
            </a:extLst>
          </a:blip>
          <a:srcRect t="8879" b="6868"/>
          <a:stretch/>
        </p:blipFill>
        <p:spPr>
          <a:xfrm>
            <a:off x="20" y="0"/>
            <a:ext cx="12191980" cy="6856614"/>
          </a:xfrm>
          <a:prstGeom prst="rect">
            <a:avLst/>
          </a:prstGeom>
        </p:spPr>
      </p:pic>
      <p:sp>
        <p:nvSpPr>
          <p:cNvPr id="4" name="Title 3">
            <a:extLst>
              <a:ext uri="{FF2B5EF4-FFF2-40B4-BE49-F238E27FC236}">
                <a16:creationId xmlns:a16="http://schemas.microsoft.com/office/drawing/2014/main" id="{2A317E8B-0EAC-4F12-83FB-15D0F5CD1ADF}"/>
              </a:ext>
            </a:extLst>
          </p:cNvPr>
          <p:cNvSpPr>
            <a:spLocks noGrp="1"/>
          </p:cNvSpPr>
          <p:nvPr>
            <p:ph type="ctrTitle"/>
          </p:nvPr>
        </p:nvSpPr>
        <p:spPr>
          <a:xfrm>
            <a:off x="342900" y="636112"/>
            <a:ext cx="10534650" cy="5584389"/>
          </a:xfrm>
        </p:spPr>
        <p:txBody>
          <a:bodyPr>
            <a:noAutofit/>
          </a:bodyPr>
          <a:lstStyle/>
          <a:p>
            <a:pPr algn="l">
              <a:lnSpc>
                <a:spcPct val="90000"/>
              </a:lnSpc>
            </a:pPr>
            <a:r>
              <a:rPr lang="en-US" sz="4000" b="1" dirty="0" err="1">
                <a:solidFill>
                  <a:srgbClr val="FFFFFF"/>
                </a:solidFill>
              </a:rPr>
              <a:t>Ungrading</a:t>
            </a:r>
            <a:r>
              <a:rPr lang="en-US" sz="4000" dirty="0">
                <a:solidFill>
                  <a:srgbClr val="FFFFFF"/>
                </a:solidFill>
              </a:rPr>
              <a:t> – eliminating the control-based function of grades, with all its attendant harm</a:t>
            </a:r>
            <a:br>
              <a:rPr lang="en-US" sz="4000" dirty="0">
                <a:solidFill>
                  <a:srgbClr val="FFFFFF"/>
                </a:solidFill>
              </a:rPr>
            </a:br>
            <a:br>
              <a:rPr lang="en-US" sz="4000" dirty="0">
                <a:solidFill>
                  <a:srgbClr val="FFFFFF"/>
                </a:solidFill>
              </a:rPr>
            </a:br>
            <a:br>
              <a:rPr lang="en-US" sz="4000" dirty="0">
                <a:solidFill>
                  <a:srgbClr val="FFFFFF"/>
                </a:solidFill>
              </a:rPr>
            </a:br>
            <a:br>
              <a:rPr lang="en-US" sz="4000" dirty="0">
                <a:solidFill>
                  <a:srgbClr val="FFFFFF"/>
                </a:solidFill>
              </a:rPr>
            </a:br>
            <a:br>
              <a:rPr lang="en-US" sz="4000" dirty="0">
                <a:solidFill>
                  <a:srgbClr val="FFFFFF"/>
                </a:solidFill>
              </a:rPr>
            </a:br>
            <a:br>
              <a:rPr lang="en-US" sz="4000" dirty="0">
                <a:solidFill>
                  <a:srgbClr val="FFFFFF"/>
                </a:solidFill>
              </a:rPr>
            </a:br>
            <a:br>
              <a:rPr lang="en-US" sz="4000" dirty="0">
                <a:solidFill>
                  <a:srgbClr val="FFFFFF"/>
                </a:solidFill>
              </a:rPr>
            </a:br>
            <a:br>
              <a:rPr lang="en-US" sz="4000" dirty="0">
                <a:solidFill>
                  <a:srgbClr val="FFFFFF"/>
                </a:solidFill>
              </a:rPr>
            </a:br>
            <a:r>
              <a:rPr lang="en-US" sz="4000" dirty="0">
                <a:solidFill>
                  <a:srgbClr val="FFFFFF"/>
                </a:solidFill>
              </a:rPr>
              <a:t>moving away from performance at the expense of learning</a:t>
            </a:r>
          </a:p>
        </p:txBody>
      </p:sp>
    </p:spTree>
    <p:extLst>
      <p:ext uri="{BB962C8B-B14F-4D97-AF65-F5344CB8AC3E}">
        <p14:creationId xmlns:p14="http://schemas.microsoft.com/office/powerpoint/2010/main" val="296828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D09B6-4AFE-41F8-AA71-BB2F6CA25ED8}"/>
              </a:ext>
            </a:extLst>
          </p:cNvPr>
          <p:cNvSpPr>
            <a:spLocks noGrp="1"/>
          </p:cNvSpPr>
          <p:nvPr>
            <p:ph type="title"/>
          </p:nvPr>
        </p:nvSpPr>
        <p:spPr/>
        <p:txBody>
          <a:bodyPr/>
          <a:lstStyle/>
          <a:p>
            <a:r>
              <a:rPr lang="en-US" dirty="0"/>
              <a:t>What’s so wrong with grades?</a:t>
            </a:r>
          </a:p>
        </p:txBody>
      </p:sp>
      <p:sp>
        <p:nvSpPr>
          <p:cNvPr id="3" name="Content Placeholder 2">
            <a:extLst>
              <a:ext uri="{FF2B5EF4-FFF2-40B4-BE49-F238E27FC236}">
                <a16:creationId xmlns:a16="http://schemas.microsoft.com/office/drawing/2014/main" id="{CBF6520A-6E78-44EE-B347-5BB7FD51EA35}"/>
              </a:ext>
            </a:extLst>
          </p:cNvPr>
          <p:cNvSpPr>
            <a:spLocks noGrp="1"/>
          </p:cNvSpPr>
          <p:nvPr>
            <p:ph idx="1"/>
          </p:nvPr>
        </p:nvSpPr>
        <p:spPr/>
        <p:txBody>
          <a:bodyPr>
            <a:normAutofit lnSpcReduction="10000"/>
          </a:bodyPr>
          <a:lstStyle/>
          <a:p>
            <a:r>
              <a:rPr lang="en-US" dirty="0"/>
              <a:t>They fail to communicate feedback.</a:t>
            </a:r>
          </a:p>
          <a:p>
            <a:r>
              <a:rPr lang="en-US" dirty="0"/>
              <a:t>High-stakes grades reward cheating and reduce intrinsic motivation.</a:t>
            </a:r>
          </a:p>
          <a:p>
            <a:r>
              <a:rPr lang="en-US" dirty="0"/>
              <a:t>Pitting students against each other reduces students’ sense of belonging and undermines community.</a:t>
            </a:r>
          </a:p>
          <a:p>
            <a:r>
              <a:rPr lang="en-US" dirty="0"/>
              <a:t>Creating adversarial relationships with faculty undermine supportive learning environments.</a:t>
            </a:r>
          </a:p>
          <a:p>
            <a:r>
              <a:rPr lang="en-US" dirty="0"/>
              <a:t>No two people are ever consistent in their grading.</a:t>
            </a:r>
          </a:p>
          <a:p>
            <a:pPr marL="0" indent="0">
              <a:buNone/>
            </a:pPr>
            <a:endParaRPr lang="en-US" dirty="0"/>
          </a:p>
        </p:txBody>
      </p:sp>
    </p:spTree>
    <p:extLst>
      <p:ext uri="{BB962C8B-B14F-4D97-AF65-F5344CB8AC3E}">
        <p14:creationId xmlns:p14="http://schemas.microsoft.com/office/powerpoint/2010/main" val="26580970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155a96f2-85b9-49eb-b2ee-7e17b1f1baa7"/>
</p:tagLst>
</file>

<file path=ppt/tags/tag2.xml><?xml version="1.0" encoding="utf-8"?>
<p:tagLst xmlns:a="http://schemas.openxmlformats.org/drawingml/2006/main" xmlns:r="http://schemas.openxmlformats.org/officeDocument/2006/relationships" xmlns:p="http://schemas.openxmlformats.org/presentationml/2006/main">
  <p:tag name="__PE_POLL_EMBED_ID" val="c5daed4a-c5fc-4387-b2d8-deb2a94b704c"/>
</p:tagLst>
</file>

<file path=ppt/theme/theme1.xml><?xml version="1.0" encoding="utf-8"?>
<a:theme xmlns:a="http://schemas.openxmlformats.org/drawingml/2006/main" name="DappledVTI">
  <a:themeElements>
    <a:clrScheme name="AnalogousFromRegularSeedRightStep">
      <a:dk1>
        <a:srgbClr val="000000"/>
      </a:dk1>
      <a:lt1>
        <a:srgbClr val="FFFFFF"/>
      </a:lt1>
      <a:dk2>
        <a:srgbClr val="243241"/>
      </a:dk2>
      <a:lt2>
        <a:srgbClr val="E2E8E8"/>
      </a:lt2>
      <a:accent1>
        <a:srgbClr val="E7292E"/>
      </a:accent1>
      <a:accent2>
        <a:srgbClr val="D56117"/>
      </a:accent2>
      <a:accent3>
        <a:srgbClr val="BFA022"/>
      </a:accent3>
      <a:accent4>
        <a:srgbClr val="8DB013"/>
      </a:accent4>
      <a:accent5>
        <a:srgbClr val="57B821"/>
      </a:accent5>
      <a:accent6>
        <a:srgbClr val="15BE1E"/>
      </a:accent6>
      <a:hlink>
        <a:srgbClr val="30918F"/>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TotalTime>
  <Words>1412</Words>
  <Application>Microsoft Office PowerPoint</Application>
  <PresentationFormat>Widescreen</PresentationFormat>
  <Paragraphs>120</Paragraphs>
  <Slides>23</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Avenir Next LT Pro</vt:lpstr>
      <vt:lpstr>AvenirNext LT Pro Medium</vt:lpstr>
      <vt:lpstr>Calibri</vt:lpstr>
      <vt:lpstr>Sabon Next LT</vt:lpstr>
      <vt:lpstr>DappledVTI</vt:lpstr>
      <vt:lpstr>How to Boost Student Learning &amp; Motivation with Ungrading</vt:lpstr>
      <vt:lpstr>PowerPoint Presentation</vt:lpstr>
      <vt:lpstr>PowerPoint Presentation</vt:lpstr>
      <vt:lpstr>PowerPoint Presentation</vt:lpstr>
      <vt:lpstr>PowerPoint Presentation</vt:lpstr>
      <vt:lpstr>How do you relate to your students?</vt:lpstr>
      <vt:lpstr>PowerPoint Presentation</vt:lpstr>
      <vt:lpstr>Ungrading – eliminating the control-based function of grades, with all its attendant harm        moving away from performance at the expense of learning</vt:lpstr>
      <vt:lpstr>What’s so wrong with grades?</vt:lpstr>
      <vt:lpstr>PowerPoint Presentation</vt:lpstr>
      <vt:lpstr>PowerPoint Presentation</vt:lpstr>
      <vt:lpstr>We are naturally curious creatures.</vt:lpstr>
      <vt:lpstr>What matters?</vt:lpstr>
      <vt:lpstr>PowerPoint Presentation</vt:lpstr>
      <vt:lpstr>PowerPoint Presentation</vt:lpstr>
      <vt:lpstr>PowerPoint Presentation</vt:lpstr>
      <vt:lpstr>PowerPoint Presentation</vt:lpstr>
      <vt:lpstr>Sooo… how?</vt:lpstr>
      <vt:lpstr>Language shifts</vt:lpstr>
      <vt:lpstr>But... I teach STEM!?!</vt:lpstr>
      <vt:lpstr>Just a few benefits</vt:lpstr>
      <vt:lpstr>Great resources</vt:lpstr>
      <vt:lpstr>People to follow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Boost Student Learning &amp; Motivation with Ungrading</dc:title>
  <dc:creator>Liz Norell</dc:creator>
  <cp:lastModifiedBy>Liz Norell</cp:lastModifiedBy>
  <cp:revision>16</cp:revision>
  <dcterms:created xsi:type="dcterms:W3CDTF">2021-04-21T19:29:52Z</dcterms:created>
  <dcterms:modified xsi:type="dcterms:W3CDTF">2021-04-21T22:05:50Z</dcterms:modified>
</cp:coreProperties>
</file>