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0"/>
  </p:notesMasterIdLst>
  <p:sldIdLst>
    <p:sldId id="285" r:id="rId2"/>
    <p:sldId id="287" r:id="rId3"/>
    <p:sldId id="288" r:id="rId4"/>
    <p:sldId id="290" r:id="rId5"/>
    <p:sldId id="291" r:id="rId6"/>
    <p:sldId id="292" r:id="rId7"/>
    <p:sldId id="293" r:id="rId8"/>
    <p:sldId id="294"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Lst>
  <p:sldSz cx="9144000" cy="5143500" type="screen16x9"/>
  <p:notesSz cx="6858000" cy="9144000"/>
  <p:embeddedFontLst>
    <p:embeddedFont>
      <p:font typeface="Cambria" panose="02040503050406030204" pitchFamily="18" charset="0"/>
      <p:regular r:id="rId31"/>
      <p:bold r:id="rId32"/>
      <p:italic r:id="rId33"/>
      <p:boldItalic r:id="rId34"/>
    </p:embeddedFont>
    <p:embeddedFont>
      <p:font typeface="Merriweather" panose="00000500000000000000" pitchFamily="2"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38" d="100"/>
          <a:sy n="138" d="100"/>
        </p:scale>
        <p:origin x="1158"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clusion.olemiss.edu/preferred-name-policy/"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olemiss.summon.serialssolutions.com/#!/search?bookMark=eNqNUMtKA0EQHPGBJu4fKOTmKTKP3umdoybxAQEvisdldrY1i5tMnJkV_HsHFgRvnrqLKqqresIKO6QN7VLnbKL2gBUGK6FBahQG-OEfXOIxm0guBReKSzhhk-sGDUiV2VNWxNg1HABQCM3P2OXrxqZZt3P9ELsvyltMYXDJhzhr_Tk7yoiKcUzZy93qefEwXz_dPy5u1nNrKglzVFqjUQrIARDnHBplmxKqFuHNUNlUVWk4x6rEViKiMWCJFKGVJJWzaspmo6_vadvFWOeWtvfv9W_uLLkYJRQ6V-9Dt7Xhu14ttciOItNXI70P_nOgmGpqvP9w-WXB9vXqdqG1xNz6P7d-AIi1ZCA" TargetMode="External"/><Relationship Id="rId4" Type="http://schemas.openxmlformats.org/officeDocument/2006/relationships/hyperlink" Target="https://lgbtq.olemiss.edu/pronoun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olicies.olemiss.edu/ShowDetails.jsp?istatPara=1&amp;policyObjidPara=12265854&amp;accessPara=nul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ds.olemiss.edu/faculty/"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udlguidelines.cast.org/" TargetMode="External"/><Relationship Id="rId5" Type="http://schemas.openxmlformats.org/officeDocument/2006/relationships/hyperlink" Target="https://cft.vanderbilt.edu/guides-sub-pages/creating-accessible-learning-environments/" TargetMode="External"/><Relationship Id="rId4" Type="http://schemas.openxmlformats.org/officeDocument/2006/relationships/hyperlink" Target="https://policies.olemiss.edu/ShowDetails.jsp?istatPara=1&amp;policyObjidPara=10881938"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olicies.olemiss.edu/ShowDetails.jsp?istatPara=1&amp;policyObjidPara=1064872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msafe.olemiss.edu/employee-reporting-guid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umsafe.olemiss.edu/wp-content/uploads/sites/48/2019/05/Title-IX-Policy-2020-1.pdf" TargetMode="External"/><Relationship Id="rId5" Type="http://schemas.openxmlformats.org/officeDocument/2006/relationships/hyperlink" Target="https://umsafe.olemiss.edu/faculty-staff-faq/" TargetMode="External"/><Relationship Id="rId4" Type="http://schemas.openxmlformats.org/officeDocument/2006/relationships/hyperlink" Target="https://umsafe.olemiss.edu/what-is-title-i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oleen.substack.com/p/how-to-capture-the-power-of-imposto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line.com/health/stress/effects-on-bod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herapistuncensored.com/episodes/tu81-how-good-boundaries-actually-bring-us-closer-with-guest-juliane-taylor-sho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13e6daf59d8_0_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13e6daf59d8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23bc124843a_2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23bc124843a_2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a:solidFill>
                  <a:schemeClr val="dk1"/>
                </a:solidFill>
                <a:latin typeface="Cambria"/>
                <a:ea typeface="Cambria"/>
                <a:cs typeface="Cambria"/>
                <a:sym typeface="Cambria"/>
              </a:rPr>
              <a:t>Culturally Responsive Teaching &amp; the Brain: Promoting Authentic Engagement and Rigor Among Culturally and Linguistically Diverse Students</a:t>
            </a:r>
            <a:r>
              <a:rPr lang="en" sz="1200">
                <a:solidFill>
                  <a:schemeClr val="dk1"/>
                </a:solidFill>
                <a:latin typeface="Cambria"/>
                <a:ea typeface="Cambria"/>
                <a:cs typeface="Cambria"/>
                <a:sym typeface="Cambria"/>
              </a:rPr>
              <a:t> (2015)</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23bc124843a_2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23bc124843a_2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goes to a Jamboard, where my plan is to have each table generate ideas (a different slide for each one) on how to build community. Hopefully this will yield a rich set of ideas they can use going forward.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13e6daf59d8_0_1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13e6daf59d8_0_1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1430f05a2c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 name="Google Shape;1388;g1430f05a2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UM Center for Inclusion and Cross-Cultural Engagement Preferred Name Policy</a:t>
            </a:r>
            <a:endParaRPr/>
          </a:p>
          <a:p>
            <a:pPr marL="0" lvl="0" indent="0" algn="l" rtl="0">
              <a:spcBef>
                <a:spcPts val="0"/>
              </a:spcBef>
              <a:spcAft>
                <a:spcPts val="0"/>
              </a:spcAft>
              <a:buNone/>
            </a:pPr>
            <a:r>
              <a:rPr lang="en" u="sng">
                <a:solidFill>
                  <a:schemeClr val="hlink"/>
                </a:solidFill>
                <a:hlinkClick r:id="rId4"/>
              </a:rPr>
              <a:t>UM LGBTQIA+ Programming and Initiatives Information on pronouns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Addy, T. M., Dube, D., Mitchell, K.A., and SoRelle, M.E. (2021). </a:t>
            </a:r>
            <a:r>
              <a:rPr lang="en" i="1" u="sng">
                <a:solidFill>
                  <a:schemeClr val="hlink"/>
                </a:solidFill>
                <a:hlinkClick r:id="rId5"/>
              </a:rPr>
              <a:t>What inclusive instructors do: Principles and practices for excellence in college teaching</a:t>
            </a:r>
            <a:r>
              <a:rPr lang="en" u="sng">
                <a:solidFill>
                  <a:schemeClr val="hlink"/>
                </a:solidFill>
                <a:hlinkClick r:id="rId5"/>
              </a:rPr>
              <a:t>. Stylus.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13e6daf59d8_0_1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8" name="Google Shape;1418;g13e6daf59d8_0_1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UM Consensual Relationships Policy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23bc124843a_2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23bc124843a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a:solidFill>
                  <a:schemeClr val="dk1"/>
                </a:solidFill>
              </a:rPr>
              <a:t>Palmer, Parker. 2007. </a:t>
            </a:r>
            <a:r>
              <a:rPr lang="en" i="1">
                <a:solidFill>
                  <a:schemeClr val="dk1"/>
                </a:solidFill>
              </a:rPr>
              <a:t>The Courage to Teach: Exploring the Inner Landscape of a Teacher’s Life</a:t>
            </a:r>
            <a:r>
              <a:rPr lang="en">
                <a:solidFill>
                  <a:schemeClr val="dk1"/>
                </a:solidFill>
              </a:rPr>
              <a:t>, 10th anniversary edition. San Francisco: John Wiley &amp; Sons.</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23bc124843a_2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23bc124843a_2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23bc124843a_2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23bc124843a_2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13eeee21a1d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13eeee21a1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13f9c7e8100_0_10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13f9c7e8100_0_1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23bc124843a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23bc124843a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Royalty-free photos from Pexels.com.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13f9c7e810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13f9c7e810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13f9c7e810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3f9c7e810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13f9c7e8100_0_9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13f9c7e8100_0_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UM Student Disability Services information for instructors</a:t>
            </a:r>
            <a:endParaRPr/>
          </a:p>
          <a:p>
            <a:pPr marL="0" lvl="0" indent="0" algn="l" rtl="0">
              <a:spcBef>
                <a:spcPts val="0"/>
              </a:spcBef>
              <a:spcAft>
                <a:spcPts val="0"/>
              </a:spcAft>
              <a:buNone/>
            </a:pPr>
            <a:r>
              <a:rPr lang="en" u="sng">
                <a:solidFill>
                  <a:schemeClr val="hlink"/>
                </a:solidFill>
                <a:hlinkClick r:id="rId4"/>
              </a:rPr>
              <a:t>UM Policy on Students with Disabilities</a:t>
            </a:r>
            <a:endParaRPr/>
          </a:p>
          <a:p>
            <a:pPr marL="0" lvl="0" indent="0" algn="l" rtl="0">
              <a:spcBef>
                <a:spcPts val="0"/>
              </a:spcBef>
              <a:spcAft>
                <a:spcPts val="0"/>
              </a:spcAft>
              <a:buNone/>
            </a:pPr>
            <a:r>
              <a:rPr lang="en" u="sng">
                <a:solidFill>
                  <a:schemeClr val="hlink"/>
                </a:solidFill>
                <a:hlinkClick r:id="rId5"/>
              </a:rPr>
              <a:t>Vanderbilt University Center for Teaching, Creating Accessible Learning Environments</a:t>
            </a:r>
            <a:endParaRPr/>
          </a:p>
          <a:p>
            <a:pPr marL="0" lvl="0" indent="0" algn="l" rtl="0">
              <a:spcBef>
                <a:spcPts val="0"/>
              </a:spcBef>
              <a:spcAft>
                <a:spcPts val="0"/>
              </a:spcAft>
              <a:buNone/>
            </a:pPr>
            <a:r>
              <a:rPr lang="en" u="sng">
                <a:solidFill>
                  <a:schemeClr val="hlink"/>
                </a:solidFill>
                <a:hlinkClick r:id="rId6"/>
              </a:rPr>
              <a:t>Universal Design for Learning Guidelines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13f9c7e810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13f9c7e810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3e6daf59d8_0_16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3e6daf59d8_0_1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UM Tutoring by Graduate Assistants Policy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13f9c7e8100_0_9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13f9c7e8100_0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1430f05a2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1430f05a2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g13f9c7e8100_0_9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8" name="Google Shape;1588;g13f9c7e8100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UM </a:t>
            </a:r>
            <a:r>
              <a:rPr lang="en" u="sng">
                <a:solidFill>
                  <a:schemeClr val="hlink"/>
                </a:solidFill>
                <a:hlinkClick r:id="rId3"/>
              </a:rPr>
              <a:t>Employee Guide for Reporting Sexual Harassment, Interpersonal Violence, or Sexual Misconduct</a:t>
            </a:r>
            <a:endParaRPr/>
          </a:p>
          <a:p>
            <a:pPr marL="0" lvl="0" indent="0" algn="l" rtl="0">
              <a:spcBef>
                <a:spcPts val="0"/>
              </a:spcBef>
              <a:spcAft>
                <a:spcPts val="0"/>
              </a:spcAft>
              <a:buNone/>
            </a:pPr>
            <a:r>
              <a:rPr lang="en" u="sng">
                <a:solidFill>
                  <a:schemeClr val="hlink"/>
                </a:solidFill>
                <a:hlinkClick r:id="rId4"/>
              </a:rPr>
              <a:t>What is Title IX?</a:t>
            </a:r>
            <a:r>
              <a:rPr lang="en"/>
              <a:t> and </a:t>
            </a:r>
            <a:r>
              <a:rPr lang="en" u="sng">
                <a:solidFill>
                  <a:schemeClr val="hlink"/>
                </a:solidFill>
                <a:hlinkClick r:id="rId5"/>
              </a:rPr>
              <a:t>Title IX FAQ</a:t>
            </a:r>
            <a:endParaRPr/>
          </a:p>
          <a:p>
            <a:pPr marL="0" lvl="0" indent="0" algn="l" rtl="0">
              <a:spcBef>
                <a:spcPts val="0"/>
              </a:spcBef>
              <a:spcAft>
                <a:spcPts val="0"/>
              </a:spcAft>
              <a:buNone/>
            </a:pPr>
            <a:r>
              <a:rPr lang="en" u="sng">
                <a:solidFill>
                  <a:schemeClr val="hlink"/>
                </a:solidFill>
                <a:hlinkClick r:id="rId6"/>
              </a:rPr>
              <a:t>UM Title IX Policy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13eeee21a1d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13eeee21a1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13eeee21a1d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13eeee21a1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Berdahl highlights the prevalence of imposter syndrome in higher ed in her January 2023 newsletter: </a:t>
            </a:r>
            <a:r>
              <a:rPr lang="en" u="sng">
                <a:solidFill>
                  <a:schemeClr val="hlink"/>
                </a:solidFill>
                <a:hlinkClick r:id="rId3"/>
              </a:rPr>
              <a:t>https://loleen.substack.com/p/how-to-capture-the-power-of-impostor</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23bc124843a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23bc124843a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23bc124843a_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23bc124843a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Fight: </a:t>
            </a:r>
            <a:r>
              <a:rPr lang="en"/>
              <a:t>Tight jaw, grinding teeth, crying or yelling, anger, burning stomach.</a:t>
            </a:r>
            <a:endParaRPr/>
          </a:p>
          <a:p>
            <a:pPr marL="0" lvl="0" indent="0" algn="l" rtl="0">
              <a:spcBef>
                <a:spcPts val="0"/>
              </a:spcBef>
              <a:spcAft>
                <a:spcPts val="0"/>
              </a:spcAft>
              <a:buNone/>
            </a:pPr>
            <a:r>
              <a:rPr lang="en" b="1"/>
              <a:t>Flight: </a:t>
            </a:r>
            <a:r>
              <a:rPr lang="en"/>
              <a:t>Fidgety, tense, trapped, restless energy, darting eyes, moving legs/feet/arms.</a:t>
            </a:r>
            <a:endParaRPr/>
          </a:p>
          <a:p>
            <a:pPr marL="0" lvl="0" indent="0" algn="l" rtl="0">
              <a:spcBef>
                <a:spcPts val="0"/>
              </a:spcBef>
              <a:spcAft>
                <a:spcPts val="0"/>
              </a:spcAft>
              <a:buNone/>
            </a:pPr>
            <a:r>
              <a:rPr lang="en" b="1"/>
              <a:t>Freeze: </a:t>
            </a:r>
            <a:r>
              <a:rPr lang="en"/>
              <a:t>Sense of dread, pale, stiff, heavy, cold, numb, dissociating from your body, loud pounding heart.</a:t>
            </a:r>
            <a:endParaRPr/>
          </a:p>
          <a:p>
            <a:pPr marL="0" lvl="0" indent="0" algn="l" rtl="0">
              <a:spcBef>
                <a:spcPts val="0"/>
              </a:spcBef>
              <a:spcAft>
                <a:spcPts val="0"/>
              </a:spcAft>
              <a:buNone/>
            </a:pPr>
            <a:r>
              <a:rPr lang="en" b="1"/>
              <a:t>Fawn: </a:t>
            </a:r>
            <a:r>
              <a:rPr lang="en"/>
              <a:t>Lack of boundaries, overdependence on another’s opinions, turning into a ‘yes’ machine.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23bc124843a_2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23bc124843a_2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happening to your students!</a:t>
            </a:r>
            <a:endParaRPr/>
          </a:p>
          <a:p>
            <a:pPr marL="457200" lvl="0" indent="-298450" algn="l" rtl="0">
              <a:spcBef>
                <a:spcPts val="0"/>
              </a:spcBef>
              <a:spcAft>
                <a:spcPts val="0"/>
              </a:spcAft>
              <a:buSzPts val="1100"/>
              <a:buChar char="●"/>
            </a:pPr>
            <a:r>
              <a:rPr lang="en"/>
              <a:t>Fear</a:t>
            </a:r>
            <a:endParaRPr/>
          </a:p>
          <a:p>
            <a:pPr marL="457200" lvl="0" indent="-298450" algn="l" rtl="0">
              <a:spcBef>
                <a:spcPts val="0"/>
              </a:spcBef>
              <a:spcAft>
                <a:spcPts val="0"/>
              </a:spcAft>
              <a:buSzPts val="1100"/>
              <a:buChar char="●"/>
            </a:pPr>
            <a:r>
              <a:rPr lang="en"/>
              <a:t>Test anxiety</a:t>
            </a:r>
            <a:endParaRPr/>
          </a:p>
          <a:p>
            <a:pPr marL="457200" lvl="0" indent="-298450" algn="l" rtl="0">
              <a:spcBef>
                <a:spcPts val="0"/>
              </a:spcBef>
              <a:spcAft>
                <a:spcPts val="0"/>
              </a:spcAft>
              <a:buSzPts val="1100"/>
              <a:buChar char="●"/>
            </a:pPr>
            <a:r>
              <a:rPr lang="en"/>
              <a:t>Avoidance behaviors</a:t>
            </a:r>
            <a:endParaRPr/>
          </a:p>
          <a:p>
            <a:pPr marL="457200" lvl="0" indent="-298450" algn="l" rtl="0">
              <a:spcBef>
                <a:spcPts val="0"/>
              </a:spcBef>
              <a:spcAft>
                <a:spcPts val="0"/>
              </a:spcAft>
              <a:buSzPts val="1100"/>
              <a:buChar char="●"/>
            </a:pPr>
            <a:r>
              <a:rPr lang="en"/>
              <a:t>Memory impairment</a:t>
            </a:r>
            <a:endParaRPr/>
          </a:p>
          <a:p>
            <a:pPr marL="0" lvl="0" indent="0" algn="l" rtl="0">
              <a:spcBef>
                <a:spcPts val="0"/>
              </a:spcBef>
              <a:spcAft>
                <a:spcPts val="0"/>
              </a:spcAft>
              <a:buNone/>
            </a:pPr>
            <a:endParaRPr/>
          </a:p>
          <a:p>
            <a:pPr marL="0" lvl="0" indent="0" algn="l" rtl="0">
              <a:spcBef>
                <a:spcPts val="0"/>
              </a:spcBef>
              <a:spcAft>
                <a:spcPts val="0"/>
              </a:spcAft>
              <a:buNone/>
            </a:pPr>
            <a:r>
              <a:rPr lang="en"/>
              <a:t>All of these lead us away from learning.</a:t>
            </a:r>
            <a:endParaRPr/>
          </a:p>
          <a:p>
            <a:pPr marL="0" lvl="0" indent="0" algn="l" rtl="0">
              <a:spcBef>
                <a:spcPts val="0"/>
              </a:spcBef>
              <a:spcAft>
                <a:spcPts val="0"/>
              </a:spcAft>
              <a:buNone/>
            </a:pPr>
            <a:endParaRPr/>
          </a:p>
          <a:p>
            <a:pPr marL="0" lvl="0" indent="0" algn="l" rtl="0">
              <a:spcBef>
                <a:spcPts val="0"/>
              </a:spcBef>
              <a:spcAft>
                <a:spcPts val="0"/>
              </a:spcAft>
              <a:buNone/>
            </a:pPr>
            <a:r>
              <a:rPr lang="en"/>
              <a:t>See more at </a:t>
            </a:r>
            <a:r>
              <a:rPr lang="en" u="sng">
                <a:solidFill>
                  <a:schemeClr val="hlink"/>
                </a:solidFill>
                <a:hlinkClick r:id="rId3"/>
              </a:rPr>
              <a:t>https://www.healthline.com/health/stress/effects-on-body</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Royalty-free images from Pexels.com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23bc124843a_2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23bc124843a_2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 Kelley &amp; Sue Marriott (2018) suggest in their podcast episode, “How Good Boundaries Actually Bring Us Closer,” that we can think of trauma as what happens when we pair overwhelm with isolation. Listen here: </a:t>
            </a:r>
            <a:r>
              <a:rPr lang="en" sz="1200" u="sng">
                <a:solidFill>
                  <a:schemeClr val="hlink"/>
                </a:solidFill>
                <a:latin typeface="Cambria"/>
                <a:ea typeface="Cambria"/>
                <a:cs typeface="Cambria"/>
                <a:sym typeface="Cambria"/>
                <a:hlinkClick r:id="rId3"/>
              </a:rPr>
              <a:t>https://therapistuncensored.com/episodes/tu81-how-good-boundaries-actually-bring-us-closer-with-guest-juliane-taylor-shore/</a:t>
            </a:r>
            <a:r>
              <a:rPr lang="en" sz="1200">
                <a:solidFill>
                  <a:schemeClr val="dk1"/>
                </a:solidFill>
                <a:latin typeface="Cambria"/>
                <a:ea typeface="Cambria"/>
                <a:cs typeface="Cambria"/>
                <a:sym typeface="Cambria"/>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23bc124843a_2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23bc124843a_2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Royalty-free image from Pexels.com</a:t>
            </a:r>
            <a:endParaRPr/>
          </a:p>
          <a:p>
            <a:pPr marL="0" lvl="0" indent="0" algn="l" rtl="0">
              <a:lnSpc>
                <a:spcPct val="150000"/>
              </a:lnSpc>
              <a:spcBef>
                <a:spcPts val="1200"/>
              </a:spcBef>
              <a:spcAft>
                <a:spcPts val="0"/>
              </a:spcAft>
              <a:buClr>
                <a:schemeClr val="dk1"/>
              </a:buClr>
              <a:buSzPts val="1100"/>
              <a:buFont typeface="Arial"/>
              <a:buNone/>
            </a:pPr>
            <a:r>
              <a:rPr lang="en">
                <a:solidFill>
                  <a:schemeClr val="dk1"/>
                </a:solidFill>
              </a:rPr>
              <a:t>Let’s try a thought experiment. Think back to an experience from your past where you felt truly in community with others. This might have been in a traditional classroom setting, such as a high school or college class where you felt the grip of excitement at exploring a topic you found highly engaging. It might have been a moment with friends where you were playing a round of Cards Against Humanity or enjoying a band you particularly love. Or maybe you were playing softball in an adult league, going kayaking on a summer afternoon, or spending time with family members whom you especially enjoy being around. What was it about that moment that felt so deeply communal? What were the physical sensations that let you know you were in community with others? How did it feel in your body?</a:t>
            </a:r>
            <a:endParaRPr>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a:solidFill>
                  <a:schemeClr val="dk1"/>
                </a:solidFill>
              </a:rPr>
              <a:t>Got that memory in mind? Good. Now I want to ask you two other questions that might take you by surprise at first: How did you feel about yourself at that moment? Did you accept yourself? Embrace yourself? Perhaps even celebrate the fact that you have an interest that others share with you? Or were your self-reflections less positive? It might even be the case that you entirely forgot yourself, instead finding yourself fully immersed in the moment.</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3e6daf59d8_0_1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3e6daf59d8_0_1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tinyurl.com/GTOjam202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54"/>
          <p:cNvSpPr txBox="1">
            <a:spLocks noGrp="1"/>
          </p:cNvSpPr>
          <p:nvPr>
            <p:ph type="title"/>
          </p:nvPr>
        </p:nvSpPr>
        <p:spPr>
          <a:xfrm>
            <a:off x="540350" y="674075"/>
            <a:ext cx="5334900" cy="32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00"/>
              <a:t>Creating a Classroom Community</a:t>
            </a:r>
            <a:endParaRPr sz="4000"/>
          </a:p>
        </p:txBody>
      </p:sp>
      <p:grpSp>
        <p:nvGrpSpPr>
          <p:cNvPr id="1070" name="Google Shape;1070;p54"/>
          <p:cNvGrpSpPr/>
          <p:nvPr/>
        </p:nvGrpSpPr>
        <p:grpSpPr>
          <a:xfrm>
            <a:off x="6925857" y="674072"/>
            <a:ext cx="1513577" cy="3936662"/>
            <a:chOff x="4406425" y="1970800"/>
            <a:chExt cx="850850" cy="2213100"/>
          </a:xfrm>
        </p:grpSpPr>
        <p:sp>
          <p:nvSpPr>
            <p:cNvPr id="1071" name="Google Shape;1071;p54"/>
            <p:cNvSpPr/>
            <p:nvPr/>
          </p:nvSpPr>
          <p:spPr>
            <a:xfrm>
              <a:off x="4842575" y="1970800"/>
              <a:ext cx="212975" cy="409950"/>
            </a:xfrm>
            <a:custGeom>
              <a:avLst/>
              <a:gdLst/>
              <a:ahLst/>
              <a:cxnLst/>
              <a:rect l="l" t="t" r="r" b="b"/>
              <a:pathLst>
                <a:path w="8519" h="16398" extrusionOk="0">
                  <a:moveTo>
                    <a:pt x="1375" y="0"/>
                  </a:moveTo>
                  <a:cubicBezTo>
                    <a:pt x="563" y="0"/>
                    <a:pt x="0" y="167"/>
                    <a:pt x="0" y="167"/>
                  </a:cubicBezTo>
                  <a:lnTo>
                    <a:pt x="1163" y="14681"/>
                  </a:lnTo>
                  <a:lnTo>
                    <a:pt x="8519" y="16398"/>
                  </a:lnTo>
                  <a:cubicBezTo>
                    <a:pt x="8519" y="16398"/>
                    <a:pt x="5177" y="13281"/>
                    <a:pt x="6326" y="9002"/>
                  </a:cubicBezTo>
                  <a:cubicBezTo>
                    <a:pt x="7462" y="4710"/>
                    <a:pt x="6062" y="2280"/>
                    <a:pt x="4610" y="1105"/>
                  </a:cubicBezTo>
                  <a:cubicBezTo>
                    <a:pt x="3513" y="211"/>
                    <a:pt x="2287" y="0"/>
                    <a:pt x="1375"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4"/>
            <p:cNvSpPr/>
            <p:nvPr/>
          </p:nvSpPr>
          <p:spPr>
            <a:xfrm>
              <a:off x="4723375" y="1974975"/>
              <a:ext cx="188225" cy="394225"/>
            </a:xfrm>
            <a:custGeom>
              <a:avLst/>
              <a:gdLst/>
              <a:ahLst/>
              <a:cxnLst/>
              <a:rect l="l" t="t" r="r" b="b"/>
              <a:pathLst>
                <a:path w="7529" h="15769" extrusionOk="0">
                  <a:moveTo>
                    <a:pt x="4768" y="0"/>
                  </a:moveTo>
                  <a:cubicBezTo>
                    <a:pt x="4768" y="0"/>
                    <a:pt x="1533" y="0"/>
                    <a:pt x="1256" y="2892"/>
                  </a:cubicBezTo>
                  <a:cubicBezTo>
                    <a:pt x="978" y="5837"/>
                    <a:pt x="2801" y="9694"/>
                    <a:pt x="1572" y="11027"/>
                  </a:cubicBezTo>
                  <a:cubicBezTo>
                    <a:pt x="344" y="12361"/>
                    <a:pt x="1" y="15769"/>
                    <a:pt x="1" y="15769"/>
                  </a:cubicBezTo>
                  <a:lnTo>
                    <a:pt x="5561" y="15769"/>
                  </a:lnTo>
                  <a:lnTo>
                    <a:pt x="7529" y="7224"/>
                  </a:lnTo>
                  <a:lnTo>
                    <a:pt x="4768" y="0"/>
                  </a:ln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4"/>
            <p:cNvSpPr/>
            <p:nvPr/>
          </p:nvSpPr>
          <p:spPr>
            <a:xfrm>
              <a:off x="4490625" y="2308775"/>
              <a:ext cx="359250" cy="536450"/>
            </a:xfrm>
            <a:custGeom>
              <a:avLst/>
              <a:gdLst/>
              <a:ahLst/>
              <a:cxnLst/>
              <a:rect l="l" t="t" r="r" b="b"/>
              <a:pathLst>
                <a:path w="14370" h="21458" extrusionOk="0">
                  <a:moveTo>
                    <a:pt x="11692" y="1"/>
                  </a:moveTo>
                  <a:cubicBezTo>
                    <a:pt x="10631" y="1"/>
                    <a:pt x="9659" y="692"/>
                    <a:pt x="9337" y="1756"/>
                  </a:cubicBezTo>
                  <a:lnTo>
                    <a:pt x="7937" y="6537"/>
                  </a:lnTo>
                  <a:cubicBezTo>
                    <a:pt x="7700" y="7329"/>
                    <a:pt x="7462" y="8109"/>
                    <a:pt x="7211" y="8901"/>
                  </a:cubicBezTo>
                  <a:cubicBezTo>
                    <a:pt x="6973" y="9680"/>
                    <a:pt x="6722" y="10446"/>
                    <a:pt x="6458" y="11159"/>
                  </a:cubicBezTo>
                  <a:lnTo>
                    <a:pt x="6366" y="11423"/>
                  </a:lnTo>
                  <a:cubicBezTo>
                    <a:pt x="6326" y="11516"/>
                    <a:pt x="6300" y="11595"/>
                    <a:pt x="6260" y="11674"/>
                  </a:cubicBezTo>
                  <a:cubicBezTo>
                    <a:pt x="6234" y="11767"/>
                    <a:pt x="6194" y="11833"/>
                    <a:pt x="6168" y="11912"/>
                  </a:cubicBezTo>
                  <a:cubicBezTo>
                    <a:pt x="6128" y="12005"/>
                    <a:pt x="6102" y="12057"/>
                    <a:pt x="6075" y="12123"/>
                  </a:cubicBezTo>
                  <a:lnTo>
                    <a:pt x="6049" y="12176"/>
                  </a:lnTo>
                  <a:lnTo>
                    <a:pt x="6036" y="12216"/>
                  </a:lnTo>
                  <a:lnTo>
                    <a:pt x="5996" y="12295"/>
                  </a:lnTo>
                  <a:cubicBezTo>
                    <a:pt x="5983" y="12321"/>
                    <a:pt x="5970" y="12335"/>
                    <a:pt x="5956" y="12361"/>
                  </a:cubicBezTo>
                  <a:cubicBezTo>
                    <a:pt x="5943" y="12388"/>
                    <a:pt x="5930" y="12414"/>
                    <a:pt x="5917" y="12440"/>
                  </a:cubicBezTo>
                  <a:cubicBezTo>
                    <a:pt x="5877" y="12493"/>
                    <a:pt x="5851" y="12546"/>
                    <a:pt x="5798" y="12612"/>
                  </a:cubicBezTo>
                  <a:lnTo>
                    <a:pt x="5745" y="12704"/>
                  </a:lnTo>
                  <a:cubicBezTo>
                    <a:pt x="5719" y="12731"/>
                    <a:pt x="5692" y="12770"/>
                    <a:pt x="5666" y="12797"/>
                  </a:cubicBezTo>
                  <a:cubicBezTo>
                    <a:pt x="5481" y="13061"/>
                    <a:pt x="5257" y="13338"/>
                    <a:pt x="5006" y="13629"/>
                  </a:cubicBezTo>
                  <a:cubicBezTo>
                    <a:pt x="4768" y="13906"/>
                    <a:pt x="4504" y="14197"/>
                    <a:pt x="4240" y="14487"/>
                  </a:cubicBezTo>
                  <a:cubicBezTo>
                    <a:pt x="3711" y="15068"/>
                    <a:pt x="3143" y="15650"/>
                    <a:pt x="2576" y="16217"/>
                  </a:cubicBezTo>
                  <a:cubicBezTo>
                    <a:pt x="2285" y="16508"/>
                    <a:pt x="2008" y="16798"/>
                    <a:pt x="1704" y="17089"/>
                  </a:cubicBezTo>
                  <a:lnTo>
                    <a:pt x="846" y="17934"/>
                  </a:lnTo>
                  <a:lnTo>
                    <a:pt x="806" y="17974"/>
                  </a:lnTo>
                  <a:cubicBezTo>
                    <a:pt x="66" y="18713"/>
                    <a:pt x="0" y="19902"/>
                    <a:pt x="674" y="20721"/>
                  </a:cubicBezTo>
                  <a:cubicBezTo>
                    <a:pt x="1069" y="21203"/>
                    <a:pt x="1648" y="21458"/>
                    <a:pt x="2236" y="21458"/>
                  </a:cubicBezTo>
                  <a:cubicBezTo>
                    <a:pt x="2632" y="21458"/>
                    <a:pt x="3031" y="21343"/>
                    <a:pt x="3381" y="21104"/>
                  </a:cubicBezTo>
                  <a:lnTo>
                    <a:pt x="3672" y="20919"/>
                  </a:lnTo>
                  <a:lnTo>
                    <a:pt x="3936" y="20734"/>
                  </a:lnTo>
                  <a:lnTo>
                    <a:pt x="4477" y="20351"/>
                  </a:lnTo>
                  <a:cubicBezTo>
                    <a:pt x="4821" y="20087"/>
                    <a:pt x="5177" y="19823"/>
                    <a:pt x="5521" y="19545"/>
                  </a:cubicBezTo>
                  <a:cubicBezTo>
                    <a:pt x="6207" y="19004"/>
                    <a:pt x="6894" y="18436"/>
                    <a:pt x="7554" y="17829"/>
                  </a:cubicBezTo>
                  <a:cubicBezTo>
                    <a:pt x="7885" y="17525"/>
                    <a:pt x="8215" y="17208"/>
                    <a:pt x="8545" y="16865"/>
                  </a:cubicBezTo>
                  <a:cubicBezTo>
                    <a:pt x="8875" y="16534"/>
                    <a:pt x="9192" y="16178"/>
                    <a:pt x="9522" y="15768"/>
                  </a:cubicBezTo>
                  <a:lnTo>
                    <a:pt x="9641" y="15623"/>
                  </a:lnTo>
                  <a:lnTo>
                    <a:pt x="9773" y="15451"/>
                  </a:lnTo>
                  <a:cubicBezTo>
                    <a:pt x="9852" y="15346"/>
                    <a:pt x="9932" y="15227"/>
                    <a:pt x="10011" y="15108"/>
                  </a:cubicBezTo>
                  <a:cubicBezTo>
                    <a:pt x="10064" y="15055"/>
                    <a:pt x="10103" y="14976"/>
                    <a:pt x="10143" y="14910"/>
                  </a:cubicBezTo>
                  <a:cubicBezTo>
                    <a:pt x="10183" y="14844"/>
                    <a:pt x="10222" y="14778"/>
                    <a:pt x="10262" y="14712"/>
                  </a:cubicBezTo>
                  <a:lnTo>
                    <a:pt x="10381" y="14514"/>
                  </a:lnTo>
                  <a:lnTo>
                    <a:pt x="10433" y="14408"/>
                  </a:lnTo>
                  <a:lnTo>
                    <a:pt x="10486" y="14316"/>
                  </a:lnTo>
                  <a:cubicBezTo>
                    <a:pt x="10539" y="14197"/>
                    <a:pt x="10592" y="14065"/>
                    <a:pt x="10658" y="13959"/>
                  </a:cubicBezTo>
                  <a:cubicBezTo>
                    <a:pt x="10724" y="13840"/>
                    <a:pt x="10777" y="13721"/>
                    <a:pt x="10816" y="13616"/>
                  </a:cubicBezTo>
                  <a:cubicBezTo>
                    <a:pt x="10869" y="13497"/>
                    <a:pt x="10922" y="13391"/>
                    <a:pt x="10962" y="13286"/>
                  </a:cubicBezTo>
                  <a:lnTo>
                    <a:pt x="11094" y="12955"/>
                  </a:lnTo>
                  <a:cubicBezTo>
                    <a:pt x="11265" y="12520"/>
                    <a:pt x="11437" y="12110"/>
                    <a:pt x="11582" y="11688"/>
                  </a:cubicBezTo>
                  <a:cubicBezTo>
                    <a:pt x="11728" y="11265"/>
                    <a:pt x="11873" y="10856"/>
                    <a:pt x="12005" y="10433"/>
                  </a:cubicBezTo>
                  <a:cubicBezTo>
                    <a:pt x="12282" y="9614"/>
                    <a:pt x="12533" y="8782"/>
                    <a:pt x="12784" y="7963"/>
                  </a:cubicBezTo>
                  <a:cubicBezTo>
                    <a:pt x="12903" y="7554"/>
                    <a:pt x="13022" y="7131"/>
                    <a:pt x="13141" y="6722"/>
                  </a:cubicBezTo>
                  <a:cubicBezTo>
                    <a:pt x="13246" y="6313"/>
                    <a:pt x="13352" y="5903"/>
                    <a:pt x="13471" y="5481"/>
                  </a:cubicBezTo>
                  <a:cubicBezTo>
                    <a:pt x="13577" y="5071"/>
                    <a:pt x="13682" y="4662"/>
                    <a:pt x="13788" y="4239"/>
                  </a:cubicBezTo>
                  <a:cubicBezTo>
                    <a:pt x="13841" y="4041"/>
                    <a:pt x="13894" y="3830"/>
                    <a:pt x="13933" y="3618"/>
                  </a:cubicBezTo>
                  <a:cubicBezTo>
                    <a:pt x="13986" y="3407"/>
                    <a:pt x="14039" y="3209"/>
                    <a:pt x="14092" y="2984"/>
                  </a:cubicBezTo>
                  <a:lnTo>
                    <a:pt x="14092" y="2971"/>
                  </a:lnTo>
                  <a:cubicBezTo>
                    <a:pt x="14369" y="1690"/>
                    <a:pt x="13577" y="409"/>
                    <a:pt x="12309" y="79"/>
                  </a:cubicBezTo>
                  <a:cubicBezTo>
                    <a:pt x="12103" y="26"/>
                    <a:pt x="11896" y="1"/>
                    <a:pt x="11692"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4"/>
            <p:cNvSpPr/>
            <p:nvPr/>
          </p:nvSpPr>
          <p:spPr>
            <a:xfrm>
              <a:off x="4425250" y="2551400"/>
              <a:ext cx="346025" cy="360250"/>
            </a:xfrm>
            <a:custGeom>
              <a:avLst/>
              <a:gdLst/>
              <a:ahLst/>
              <a:cxnLst/>
              <a:rect l="l" t="t" r="r" b="b"/>
              <a:pathLst>
                <a:path w="13841" h="14410" extrusionOk="0">
                  <a:moveTo>
                    <a:pt x="6716" y="1"/>
                  </a:moveTo>
                  <a:cubicBezTo>
                    <a:pt x="6671" y="1"/>
                    <a:pt x="6628" y="15"/>
                    <a:pt x="6590" y="41"/>
                  </a:cubicBezTo>
                  <a:lnTo>
                    <a:pt x="119" y="4914"/>
                  </a:lnTo>
                  <a:cubicBezTo>
                    <a:pt x="27" y="4980"/>
                    <a:pt x="0" y="5113"/>
                    <a:pt x="80" y="5205"/>
                  </a:cubicBezTo>
                  <a:lnTo>
                    <a:pt x="6960" y="14370"/>
                  </a:lnTo>
                  <a:cubicBezTo>
                    <a:pt x="6973" y="14383"/>
                    <a:pt x="6987" y="14397"/>
                    <a:pt x="7013" y="14410"/>
                  </a:cubicBezTo>
                  <a:lnTo>
                    <a:pt x="7251" y="14410"/>
                  </a:lnTo>
                  <a:lnTo>
                    <a:pt x="13735" y="9550"/>
                  </a:lnTo>
                  <a:cubicBezTo>
                    <a:pt x="13828" y="9484"/>
                    <a:pt x="13841" y="9352"/>
                    <a:pt x="13775" y="9259"/>
                  </a:cubicBezTo>
                  <a:lnTo>
                    <a:pt x="6894" y="94"/>
                  </a:lnTo>
                  <a:cubicBezTo>
                    <a:pt x="6847" y="31"/>
                    <a:pt x="6781" y="1"/>
                    <a:pt x="6716"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4"/>
            <p:cNvSpPr/>
            <p:nvPr/>
          </p:nvSpPr>
          <p:spPr>
            <a:xfrm>
              <a:off x="4573500" y="2550425"/>
              <a:ext cx="20475" cy="10600"/>
            </a:xfrm>
            <a:custGeom>
              <a:avLst/>
              <a:gdLst/>
              <a:ahLst/>
              <a:cxnLst/>
              <a:rect l="l" t="t" r="r" b="b"/>
              <a:pathLst>
                <a:path w="819" h="424" extrusionOk="0">
                  <a:moveTo>
                    <a:pt x="0" y="1"/>
                  </a:moveTo>
                  <a:lnTo>
                    <a:pt x="317" y="424"/>
                  </a:lnTo>
                  <a:lnTo>
                    <a:pt x="819" y="4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4"/>
            <p:cNvSpPr/>
            <p:nvPr/>
          </p:nvSpPr>
          <p:spPr>
            <a:xfrm>
              <a:off x="4406425" y="2550450"/>
              <a:ext cx="346050" cy="361250"/>
            </a:xfrm>
            <a:custGeom>
              <a:avLst/>
              <a:gdLst/>
              <a:ahLst/>
              <a:cxnLst/>
              <a:rect l="l" t="t" r="r" b="b"/>
              <a:pathLst>
                <a:path w="13842" h="14450" extrusionOk="0">
                  <a:moveTo>
                    <a:pt x="6728" y="1"/>
                  </a:moveTo>
                  <a:cubicBezTo>
                    <a:pt x="6680" y="1"/>
                    <a:pt x="6632" y="18"/>
                    <a:pt x="6591" y="53"/>
                  </a:cubicBezTo>
                  <a:lnTo>
                    <a:pt x="106" y="4900"/>
                  </a:lnTo>
                  <a:cubicBezTo>
                    <a:pt x="14" y="4966"/>
                    <a:pt x="1" y="5098"/>
                    <a:pt x="67" y="5203"/>
                  </a:cubicBezTo>
                  <a:lnTo>
                    <a:pt x="6947" y="14369"/>
                  </a:lnTo>
                  <a:cubicBezTo>
                    <a:pt x="6993" y="14423"/>
                    <a:pt x="7058" y="14450"/>
                    <a:pt x="7122" y="14450"/>
                  </a:cubicBezTo>
                  <a:cubicBezTo>
                    <a:pt x="7167" y="14450"/>
                    <a:pt x="7213" y="14436"/>
                    <a:pt x="7251" y="14408"/>
                  </a:cubicBezTo>
                  <a:lnTo>
                    <a:pt x="13722" y="9548"/>
                  </a:lnTo>
                  <a:cubicBezTo>
                    <a:pt x="13815" y="9482"/>
                    <a:pt x="13841" y="9350"/>
                    <a:pt x="13775" y="9258"/>
                  </a:cubicBezTo>
                  <a:lnTo>
                    <a:pt x="6881" y="79"/>
                  </a:lnTo>
                  <a:cubicBezTo>
                    <a:pt x="6844" y="28"/>
                    <a:pt x="6787" y="1"/>
                    <a:pt x="6728" y="1"/>
                  </a:cubicBezTo>
                  <a:close/>
                </a:path>
              </a:pathLst>
            </a:custGeom>
            <a:solidFill>
              <a:srgbClr val="CDA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4"/>
            <p:cNvSpPr/>
            <p:nvPr/>
          </p:nvSpPr>
          <p:spPr>
            <a:xfrm>
              <a:off x="4406425" y="2652125"/>
              <a:ext cx="209350" cy="259575"/>
            </a:xfrm>
            <a:custGeom>
              <a:avLst/>
              <a:gdLst/>
              <a:ahLst/>
              <a:cxnLst/>
              <a:rect l="l" t="t" r="r" b="b"/>
              <a:pathLst>
                <a:path w="8374" h="10383" extrusionOk="0">
                  <a:moveTo>
                    <a:pt x="1229" y="1"/>
                  </a:moveTo>
                  <a:lnTo>
                    <a:pt x="106" y="833"/>
                  </a:lnTo>
                  <a:cubicBezTo>
                    <a:pt x="14" y="899"/>
                    <a:pt x="1" y="1031"/>
                    <a:pt x="67" y="1136"/>
                  </a:cubicBezTo>
                  <a:lnTo>
                    <a:pt x="6947" y="10302"/>
                  </a:lnTo>
                  <a:cubicBezTo>
                    <a:pt x="6993" y="10356"/>
                    <a:pt x="7058" y="10383"/>
                    <a:pt x="7122" y="10383"/>
                  </a:cubicBezTo>
                  <a:cubicBezTo>
                    <a:pt x="7167" y="10383"/>
                    <a:pt x="7213" y="10369"/>
                    <a:pt x="7251" y="10341"/>
                  </a:cubicBezTo>
                  <a:lnTo>
                    <a:pt x="8374" y="9522"/>
                  </a:lnTo>
                  <a:lnTo>
                    <a:pt x="1229" y="1"/>
                  </a:ln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4"/>
            <p:cNvSpPr/>
            <p:nvPr/>
          </p:nvSpPr>
          <p:spPr>
            <a:xfrm>
              <a:off x="4457600" y="2759100"/>
              <a:ext cx="126275" cy="126225"/>
            </a:xfrm>
            <a:custGeom>
              <a:avLst/>
              <a:gdLst/>
              <a:ahLst/>
              <a:cxnLst/>
              <a:rect l="l" t="t" r="r" b="b"/>
              <a:pathLst>
                <a:path w="5051" h="5049" extrusionOk="0">
                  <a:moveTo>
                    <a:pt x="410" y="0"/>
                  </a:moveTo>
                  <a:cubicBezTo>
                    <a:pt x="410" y="1"/>
                    <a:pt x="1" y="1083"/>
                    <a:pt x="608" y="1704"/>
                  </a:cubicBezTo>
                  <a:cubicBezTo>
                    <a:pt x="1176" y="2298"/>
                    <a:pt x="1704" y="2932"/>
                    <a:pt x="2206" y="3579"/>
                  </a:cubicBezTo>
                  <a:cubicBezTo>
                    <a:pt x="2536" y="3989"/>
                    <a:pt x="3025" y="4940"/>
                    <a:pt x="3434" y="5032"/>
                  </a:cubicBezTo>
                  <a:cubicBezTo>
                    <a:pt x="3491" y="5043"/>
                    <a:pt x="3545" y="5048"/>
                    <a:pt x="3598" y="5048"/>
                  </a:cubicBezTo>
                  <a:cubicBezTo>
                    <a:pt x="3933" y="5048"/>
                    <a:pt x="4224" y="4835"/>
                    <a:pt x="4623" y="4425"/>
                  </a:cubicBezTo>
                  <a:cubicBezTo>
                    <a:pt x="5050" y="3973"/>
                    <a:pt x="4857" y="3679"/>
                    <a:pt x="4512" y="3679"/>
                  </a:cubicBezTo>
                  <a:cubicBezTo>
                    <a:pt x="4484" y="3679"/>
                    <a:pt x="4455" y="3681"/>
                    <a:pt x="4425" y="3685"/>
                  </a:cubicBezTo>
                  <a:cubicBezTo>
                    <a:pt x="4095" y="3738"/>
                    <a:pt x="3765" y="3830"/>
                    <a:pt x="3461" y="3949"/>
                  </a:cubicBezTo>
                  <a:cubicBezTo>
                    <a:pt x="3698" y="3698"/>
                    <a:pt x="3949" y="3461"/>
                    <a:pt x="4227" y="3236"/>
                  </a:cubicBezTo>
                  <a:cubicBezTo>
                    <a:pt x="4824" y="2747"/>
                    <a:pt x="4536" y="2419"/>
                    <a:pt x="4153" y="2419"/>
                  </a:cubicBezTo>
                  <a:cubicBezTo>
                    <a:pt x="4112" y="2419"/>
                    <a:pt x="4071" y="2423"/>
                    <a:pt x="4029" y="2430"/>
                  </a:cubicBezTo>
                  <a:cubicBezTo>
                    <a:pt x="3514" y="2576"/>
                    <a:pt x="2999" y="2747"/>
                    <a:pt x="2523" y="2972"/>
                  </a:cubicBezTo>
                  <a:cubicBezTo>
                    <a:pt x="2523" y="2972"/>
                    <a:pt x="3236" y="2404"/>
                    <a:pt x="3712" y="2047"/>
                  </a:cubicBezTo>
                  <a:cubicBezTo>
                    <a:pt x="4045" y="1788"/>
                    <a:pt x="3859" y="1484"/>
                    <a:pt x="3427" y="1484"/>
                  </a:cubicBezTo>
                  <a:cubicBezTo>
                    <a:pt x="3243" y="1484"/>
                    <a:pt x="3014" y="1539"/>
                    <a:pt x="2761" y="1678"/>
                  </a:cubicBezTo>
                  <a:cubicBezTo>
                    <a:pt x="2223" y="1972"/>
                    <a:pt x="2006" y="2025"/>
                    <a:pt x="1919" y="2025"/>
                  </a:cubicBezTo>
                  <a:cubicBezTo>
                    <a:pt x="1870" y="2025"/>
                    <a:pt x="1863" y="2008"/>
                    <a:pt x="1863" y="2008"/>
                  </a:cubicBezTo>
                  <a:cubicBezTo>
                    <a:pt x="1863" y="2008"/>
                    <a:pt x="2008" y="1783"/>
                    <a:pt x="2602" y="1374"/>
                  </a:cubicBezTo>
                  <a:cubicBezTo>
                    <a:pt x="3183" y="961"/>
                    <a:pt x="3310" y="435"/>
                    <a:pt x="2885" y="435"/>
                  </a:cubicBezTo>
                  <a:cubicBezTo>
                    <a:pt x="2875" y="435"/>
                    <a:pt x="2864" y="436"/>
                    <a:pt x="2853" y="436"/>
                  </a:cubicBezTo>
                  <a:cubicBezTo>
                    <a:pt x="2378" y="463"/>
                    <a:pt x="1268" y="1176"/>
                    <a:pt x="1268" y="1176"/>
                  </a:cubicBezTo>
                  <a:lnTo>
                    <a:pt x="1018" y="846"/>
                  </a:lnTo>
                  <a:cubicBezTo>
                    <a:pt x="912" y="700"/>
                    <a:pt x="806" y="568"/>
                    <a:pt x="701" y="436"/>
                  </a:cubicBezTo>
                  <a:lnTo>
                    <a:pt x="410"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4"/>
            <p:cNvSpPr/>
            <p:nvPr/>
          </p:nvSpPr>
          <p:spPr>
            <a:xfrm>
              <a:off x="4583725" y="2903050"/>
              <a:ext cx="29400" cy="8950"/>
            </a:xfrm>
            <a:custGeom>
              <a:avLst/>
              <a:gdLst/>
              <a:ahLst/>
              <a:cxnLst/>
              <a:rect l="l" t="t" r="r" b="b"/>
              <a:pathLst>
                <a:path w="1176" h="358" extrusionOk="0">
                  <a:moveTo>
                    <a:pt x="516" y="0"/>
                  </a:moveTo>
                  <a:lnTo>
                    <a:pt x="436" y="53"/>
                  </a:lnTo>
                  <a:lnTo>
                    <a:pt x="1" y="357"/>
                  </a:lnTo>
                  <a:lnTo>
                    <a:pt x="912" y="357"/>
                  </a:lnTo>
                  <a:lnTo>
                    <a:pt x="1176" y="159"/>
                  </a:lnTo>
                  <a:cubicBezTo>
                    <a:pt x="938" y="93"/>
                    <a:pt x="727" y="53"/>
                    <a:pt x="516" y="0"/>
                  </a:cubicBezTo>
                  <a:close/>
                </a:path>
              </a:pathLst>
            </a:custGeom>
            <a:solidFill>
              <a:srgbClr val="BB8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4"/>
            <p:cNvSpPr/>
            <p:nvPr/>
          </p:nvSpPr>
          <p:spPr>
            <a:xfrm>
              <a:off x="4502500" y="2622750"/>
              <a:ext cx="82575" cy="73325"/>
            </a:xfrm>
            <a:custGeom>
              <a:avLst/>
              <a:gdLst/>
              <a:ahLst/>
              <a:cxnLst/>
              <a:rect l="l" t="t" r="r" b="b"/>
              <a:pathLst>
                <a:path w="3303" h="2933" extrusionOk="0">
                  <a:moveTo>
                    <a:pt x="2523" y="0"/>
                  </a:moveTo>
                  <a:lnTo>
                    <a:pt x="1" y="1889"/>
                  </a:lnTo>
                  <a:lnTo>
                    <a:pt x="780" y="2932"/>
                  </a:lnTo>
                  <a:lnTo>
                    <a:pt x="3302" y="1044"/>
                  </a:lnTo>
                  <a:lnTo>
                    <a:pt x="2523" y="0"/>
                  </a:ln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4"/>
            <p:cNvSpPr/>
            <p:nvPr/>
          </p:nvSpPr>
          <p:spPr>
            <a:xfrm>
              <a:off x="4551050" y="2952250"/>
              <a:ext cx="316300" cy="1096150"/>
            </a:xfrm>
            <a:custGeom>
              <a:avLst/>
              <a:gdLst/>
              <a:ahLst/>
              <a:cxnLst/>
              <a:rect l="l" t="t" r="r" b="b"/>
              <a:pathLst>
                <a:path w="12652" h="43846" extrusionOk="0">
                  <a:moveTo>
                    <a:pt x="12652" y="0"/>
                  </a:moveTo>
                  <a:lnTo>
                    <a:pt x="3592" y="3540"/>
                  </a:lnTo>
                  <a:lnTo>
                    <a:pt x="3394" y="7079"/>
                  </a:lnTo>
                  <a:lnTo>
                    <a:pt x="3275" y="9284"/>
                  </a:lnTo>
                  <a:lnTo>
                    <a:pt x="3196" y="10764"/>
                  </a:lnTo>
                  <a:lnTo>
                    <a:pt x="3104" y="12626"/>
                  </a:lnTo>
                  <a:lnTo>
                    <a:pt x="2853" y="17076"/>
                  </a:lnTo>
                  <a:lnTo>
                    <a:pt x="2773" y="17855"/>
                  </a:lnTo>
                  <a:lnTo>
                    <a:pt x="2721" y="18344"/>
                  </a:lnTo>
                  <a:lnTo>
                    <a:pt x="0" y="43846"/>
                  </a:lnTo>
                  <a:cubicBezTo>
                    <a:pt x="1123" y="43674"/>
                    <a:pt x="1704" y="43463"/>
                    <a:pt x="2417" y="42776"/>
                  </a:cubicBezTo>
                  <a:cubicBezTo>
                    <a:pt x="2417" y="42776"/>
                    <a:pt x="5415" y="36529"/>
                    <a:pt x="6986" y="30930"/>
                  </a:cubicBezTo>
                  <a:cubicBezTo>
                    <a:pt x="8545" y="25317"/>
                    <a:pt x="7950" y="18635"/>
                    <a:pt x="7950" y="18635"/>
                  </a:cubicBezTo>
                  <a:cubicBezTo>
                    <a:pt x="8505" y="16865"/>
                    <a:pt x="9060" y="15307"/>
                    <a:pt x="9601" y="13814"/>
                  </a:cubicBezTo>
                  <a:cubicBezTo>
                    <a:pt x="9931" y="12916"/>
                    <a:pt x="10248" y="12031"/>
                    <a:pt x="10552" y="11147"/>
                  </a:cubicBezTo>
                  <a:lnTo>
                    <a:pt x="10684" y="10764"/>
                  </a:lnTo>
                  <a:cubicBezTo>
                    <a:pt x="10948" y="9971"/>
                    <a:pt x="11199" y="9166"/>
                    <a:pt x="11437" y="8320"/>
                  </a:cubicBezTo>
                  <a:cubicBezTo>
                    <a:pt x="11463" y="8215"/>
                    <a:pt x="11490" y="8122"/>
                    <a:pt x="11516" y="8017"/>
                  </a:cubicBezTo>
                  <a:cubicBezTo>
                    <a:pt x="11622" y="7568"/>
                    <a:pt x="11741" y="7105"/>
                    <a:pt x="11846" y="6630"/>
                  </a:cubicBezTo>
                  <a:cubicBezTo>
                    <a:pt x="12229" y="4807"/>
                    <a:pt x="12493" y="2959"/>
                    <a:pt x="12599" y="1096"/>
                  </a:cubicBezTo>
                  <a:lnTo>
                    <a:pt x="12599" y="991"/>
                  </a:lnTo>
                  <a:cubicBezTo>
                    <a:pt x="12626" y="661"/>
                    <a:pt x="12639" y="330"/>
                    <a:pt x="12652"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4"/>
            <p:cNvSpPr/>
            <p:nvPr/>
          </p:nvSpPr>
          <p:spPr>
            <a:xfrm>
              <a:off x="4628300" y="3221650"/>
              <a:ext cx="189525" cy="76300"/>
            </a:xfrm>
            <a:custGeom>
              <a:avLst/>
              <a:gdLst/>
              <a:ahLst/>
              <a:cxnLst/>
              <a:rect l="l" t="t" r="r" b="b"/>
              <a:pathLst>
                <a:path w="7581" h="3052" extrusionOk="0">
                  <a:moveTo>
                    <a:pt x="106" y="1"/>
                  </a:moveTo>
                  <a:lnTo>
                    <a:pt x="0" y="1850"/>
                  </a:lnTo>
                  <a:cubicBezTo>
                    <a:pt x="1493" y="2206"/>
                    <a:pt x="3857" y="2695"/>
                    <a:pt x="6498" y="3051"/>
                  </a:cubicBezTo>
                  <a:cubicBezTo>
                    <a:pt x="6828" y="2140"/>
                    <a:pt x="7158" y="1269"/>
                    <a:pt x="7462" y="384"/>
                  </a:cubicBezTo>
                  <a:lnTo>
                    <a:pt x="758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4"/>
            <p:cNvSpPr/>
            <p:nvPr/>
          </p:nvSpPr>
          <p:spPr>
            <a:xfrm>
              <a:off x="4619050" y="3398625"/>
              <a:ext cx="61100" cy="22150"/>
            </a:xfrm>
            <a:custGeom>
              <a:avLst/>
              <a:gdLst/>
              <a:ahLst/>
              <a:cxnLst/>
              <a:rect l="l" t="t" r="r" b="b"/>
              <a:pathLst>
                <a:path w="2444" h="886" extrusionOk="0">
                  <a:moveTo>
                    <a:pt x="53" y="0"/>
                  </a:moveTo>
                  <a:lnTo>
                    <a:pt x="1" y="502"/>
                  </a:lnTo>
                  <a:cubicBezTo>
                    <a:pt x="806" y="872"/>
                    <a:pt x="1863" y="885"/>
                    <a:pt x="2100" y="885"/>
                  </a:cubicBezTo>
                  <a:lnTo>
                    <a:pt x="2153" y="885"/>
                  </a:lnTo>
                  <a:cubicBezTo>
                    <a:pt x="2444" y="859"/>
                    <a:pt x="2444" y="436"/>
                    <a:pt x="2153" y="423"/>
                  </a:cubicBezTo>
                  <a:cubicBezTo>
                    <a:pt x="1717" y="423"/>
                    <a:pt x="687" y="357"/>
                    <a:pt x="5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4"/>
            <p:cNvSpPr/>
            <p:nvPr/>
          </p:nvSpPr>
          <p:spPr>
            <a:xfrm>
              <a:off x="4437800" y="3966500"/>
              <a:ext cx="222225" cy="206425"/>
            </a:xfrm>
            <a:custGeom>
              <a:avLst/>
              <a:gdLst/>
              <a:ahLst/>
              <a:cxnLst/>
              <a:rect l="l" t="t" r="r" b="b"/>
              <a:pathLst>
                <a:path w="8889" h="8257" extrusionOk="0">
                  <a:moveTo>
                    <a:pt x="7951" y="1"/>
                  </a:moveTo>
                  <a:cubicBezTo>
                    <a:pt x="7951" y="1"/>
                    <a:pt x="3342" y="4425"/>
                    <a:pt x="2840" y="5244"/>
                  </a:cubicBezTo>
                  <a:cubicBezTo>
                    <a:pt x="2325" y="6076"/>
                    <a:pt x="0" y="8070"/>
                    <a:pt x="766" y="8175"/>
                  </a:cubicBezTo>
                  <a:cubicBezTo>
                    <a:pt x="1054" y="8215"/>
                    <a:pt x="1690" y="8257"/>
                    <a:pt x="2423" y="8257"/>
                  </a:cubicBezTo>
                  <a:cubicBezTo>
                    <a:pt x="3641" y="8257"/>
                    <a:pt x="5125" y="8142"/>
                    <a:pt x="5719" y="7713"/>
                  </a:cubicBezTo>
                  <a:cubicBezTo>
                    <a:pt x="6670" y="7013"/>
                    <a:pt x="7951" y="4979"/>
                    <a:pt x="7951" y="4979"/>
                  </a:cubicBezTo>
                  <a:lnTo>
                    <a:pt x="8268" y="6828"/>
                  </a:lnTo>
                  <a:lnTo>
                    <a:pt x="8822" y="6828"/>
                  </a:lnTo>
                  <a:cubicBezTo>
                    <a:pt x="8835" y="6393"/>
                    <a:pt x="8809" y="2325"/>
                    <a:pt x="8849" y="1546"/>
                  </a:cubicBezTo>
                  <a:cubicBezTo>
                    <a:pt x="8888" y="740"/>
                    <a:pt x="7951" y="1"/>
                    <a:pt x="7951"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4"/>
            <p:cNvSpPr/>
            <p:nvPr/>
          </p:nvSpPr>
          <p:spPr>
            <a:xfrm>
              <a:off x="4491600" y="3911375"/>
              <a:ext cx="158850" cy="208975"/>
            </a:xfrm>
            <a:custGeom>
              <a:avLst/>
              <a:gdLst/>
              <a:ahLst/>
              <a:cxnLst/>
              <a:rect l="l" t="t" r="r" b="b"/>
              <a:pathLst>
                <a:path w="6354" h="8359" extrusionOk="0">
                  <a:moveTo>
                    <a:pt x="2959" y="0"/>
                  </a:moveTo>
                  <a:cubicBezTo>
                    <a:pt x="2959" y="0"/>
                    <a:pt x="2867" y="1968"/>
                    <a:pt x="2708" y="2773"/>
                  </a:cubicBezTo>
                  <a:cubicBezTo>
                    <a:pt x="2576" y="3672"/>
                    <a:pt x="2312" y="4543"/>
                    <a:pt x="1942" y="5375"/>
                  </a:cubicBezTo>
                  <a:cubicBezTo>
                    <a:pt x="1506" y="6313"/>
                    <a:pt x="1" y="8096"/>
                    <a:pt x="516" y="8320"/>
                  </a:cubicBezTo>
                  <a:cubicBezTo>
                    <a:pt x="575" y="8347"/>
                    <a:pt x="648" y="8359"/>
                    <a:pt x="733" y="8359"/>
                  </a:cubicBezTo>
                  <a:cubicBezTo>
                    <a:pt x="1414" y="8359"/>
                    <a:pt x="2850" y="7562"/>
                    <a:pt x="3567" y="6775"/>
                  </a:cubicBezTo>
                  <a:cubicBezTo>
                    <a:pt x="4504" y="5745"/>
                    <a:pt x="5482" y="4358"/>
                    <a:pt x="5746" y="3473"/>
                  </a:cubicBezTo>
                  <a:cubicBezTo>
                    <a:pt x="5904" y="2998"/>
                    <a:pt x="5904" y="2483"/>
                    <a:pt x="5746" y="2007"/>
                  </a:cubicBezTo>
                  <a:lnTo>
                    <a:pt x="6353" y="185"/>
                  </a:lnTo>
                  <a:lnTo>
                    <a:pt x="295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4"/>
            <p:cNvSpPr/>
            <p:nvPr/>
          </p:nvSpPr>
          <p:spPr>
            <a:xfrm>
              <a:off x="4843225" y="2943325"/>
              <a:ext cx="204725" cy="1067450"/>
            </a:xfrm>
            <a:custGeom>
              <a:avLst/>
              <a:gdLst/>
              <a:ahLst/>
              <a:cxnLst/>
              <a:rect l="l" t="t" r="r" b="b"/>
              <a:pathLst>
                <a:path w="8189" h="42698" extrusionOk="0">
                  <a:moveTo>
                    <a:pt x="8189" y="1"/>
                  </a:moveTo>
                  <a:lnTo>
                    <a:pt x="1467" y="1348"/>
                  </a:lnTo>
                  <a:lnTo>
                    <a:pt x="899" y="1467"/>
                  </a:lnTo>
                  <a:lnTo>
                    <a:pt x="397" y="1572"/>
                  </a:lnTo>
                  <a:cubicBezTo>
                    <a:pt x="54" y="2919"/>
                    <a:pt x="1" y="4847"/>
                    <a:pt x="146" y="7000"/>
                  </a:cubicBezTo>
                  <a:cubicBezTo>
                    <a:pt x="173" y="7449"/>
                    <a:pt x="212" y="7911"/>
                    <a:pt x="252" y="8374"/>
                  </a:cubicBezTo>
                  <a:cubicBezTo>
                    <a:pt x="265" y="8479"/>
                    <a:pt x="278" y="8585"/>
                    <a:pt x="291" y="8677"/>
                  </a:cubicBezTo>
                  <a:cubicBezTo>
                    <a:pt x="384" y="9496"/>
                    <a:pt x="490" y="10302"/>
                    <a:pt x="622" y="11134"/>
                  </a:cubicBezTo>
                  <a:cubicBezTo>
                    <a:pt x="648" y="11319"/>
                    <a:pt x="674" y="11504"/>
                    <a:pt x="714" y="11702"/>
                  </a:cubicBezTo>
                  <a:cubicBezTo>
                    <a:pt x="873" y="12653"/>
                    <a:pt x="1057" y="13617"/>
                    <a:pt x="1256" y="14528"/>
                  </a:cubicBezTo>
                  <a:cubicBezTo>
                    <a:pt x="1586" y="16020"/>
                    <a:pt x="2008" y="17512"/>
                    <a:pt x="2523" y="18952"/>
                  </a:cubicBezTo>
                  <a:cubicBezTo>
                    <a:pt x="2523" y="18952"/>
                    <a:pt x="1229" y="21659"/>
                    <a:pt x="2233" y="27338"/>
                  </a:cubicBezTo>
                  <a:cubicBezTo>
                    <a:pt x="3316" y="33400"/>
                    <a:pt x="4768" y="40518"/>
                    <a:pt x="4768" y="40518"/>
                  </a:cubicBezTo>
                  <a:lnTo>
                    <a:pt x="7331" y="42697"/>
                  </a:lnTo>
                  <a:lnTo>
                    <a:pt x="7753" y="19903"/>
                  </a:lnTo>
                  <a:cubicBezTo>
                    <a:pt x="7766" y="19507"/>
                    <a:pt x="7780" y="19110"/>
                    <a:pt x="7793" y="18727"/>
                  </a:cubicBezTo>
                  <a:cubicBezTo>
                    <a:pt x="7793" y="18543"/>
                    <a:pt x="7806" y="18371"/>
                    <a:pt x="7806" y="18186"/>
                  </a:cubicBezTo>
                  <a:cubicBezTo>
                    <a:pt x="7846" y="16799"/>
                    <a:pt x="7885" y="15492"/>
                    <a:pt x="7925" y="14237"/>
                  </a:cubicBezTo>
                  <a:cubicBezTo>
                    <a:pt x="7951" y="13300"/>
                    <a:pt x="7978" y="12388"/>
                    <a:pt x="8004" y="11530"/>
                  </a:cubicBezTo>
                  <a:cubicBezTo>
                    <a:pt x="8004" y="11398"/>
                    <a:pt x="8004" y="11266"/>
                    <a:pt x="8004" y="11134"/>
                  </a:cubicBezTo>
                  <a:cubicBezTo>
                    <a:pt x="8030" y="10315"/>
                    <a:pt x="8044" y="9536"/>
                    <a:pt x="8057" y="8796"/>
                  </a:cubicBezTo>
                  <a:cubicBezTo>
                    <a:pt x="8189" y="3197"/>
                    <a:pt x="8189" y="1"/>
                    <a:pt x="8189"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4"/>
            <p:cNvSpPr/>
            <p:nvPr/>
          </p:nvSpPr>
          <p:spPr>
            <a:xfrm>
              <a:off x="4858750" y="3221650"/>
              <a:ext cx="184600" cy="86900"/>
            </a:xfrm>
            <a:custGeom>
              <a:avLst/>
              <a:gdLst/>
              <a:ahLst/>
              <a:cxnLst/>
              <a:rect l="l" t="t" r="r" b="b"/>
              <a:pathLst>
                <a:path w="7384" h="3476" extrusionOk="0">
                  <a:moveTo>
                    <a:pt x="1" y="1"/>
                  </a:moveTo>
                  <a:cubicBezTo>
                    <a:pt x="27" y="186"/>
                    <a:pt x="53" y="371"/>
                    <a:pt x="93" y="569"/>
                  </a:cubicBezTo>
                  <a:cubicBezTo>
                    <a:pt x="252" y="1520"/>
                    <a:pt x="436" y="2484"/>
                    <a:pt x="635" y="3395"/>
                  </a:cubicBezTo>
                  <a:cubicBezTo>
                    <a:pt x="1449" y="3445"/>
                    <a:pt x="2265" y="3475"/>
                    <a:pt x="3066" y="3475"/>
                  </a:cubicBezTo>
                  <a:cubicBezTo>
                    <a:pt x="4565" y="3475"/>
                    <a:pt x="6013" y="3371"/>
                    <a:pt x="7304" y="3104"/>
                  </a:cubicBezTo>
                  <a:cubicBezTo>
                    <a:pt x="7330" y="2167"/>
                    <a:pt x="7357" y="1255"/>
                    <a:pt x="7383" y="397"/>
                  </a:cubicBezTo>
                  <a:cubicBezTo>
                    <a:pt x="7383" y="265"/>
                    <a:pt x="7383" y="133"/>
                    <a:pt x="73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4"/>
            <p:cNvSpPr/>
            <p:nvPr/>
          </p:nvSpPr>
          <p:spPr>
            <a:xfrm>
              <a:off x="4978925" y="3397975"/>
              <a:ext cx="59450" cy="22800"/>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4"/>
            <p:cNvSpPr/>
            <p:nvPr/>
          </p:nvSpPr>
          <p:spPr>
            <a:xfrm>
              <a:off x="4934350" y="3956275"/>
              <a:ext cx="154875" cy="227625"/>
            </a:xfrm>
            <a:custGeom>
              <a:avLst/>
              <a:gdLst/>
              <a:ahLst/>
              <a:cxnLst/>
              <a:rect l="l" t="t" r="r" b="b"/>
              <a:pathLst>
                <a:path w="6195" h="9105" extrusionOk="0">
                  <a:moveTo>
                    <a:pt x="1123" y="0"/>
                  </a:moveTo>
                  <a:cubicBezTo>
                    <a:pt x="1123" y="0"/>
                    <a:pt x="80" y="436"/>
                    <a:pt x="41" y="1902"/>
                  </a:cubicBezTo>
                  <a:cubicBezTo>
                    <a:pt x="1" y="3381"/>
                    <a:pt x="41" y="7171"/>
                    <a:pt x="41" y="7171"/>
                  </a:cubicBezTo>
                  <a:lnTo>
                    <a:pt x="569" y="7171"/>
                  </a:lnTo>
                  <a:lnTo>
                    <a:pt x="859" y="5837"/>
                  </a:lnTo>
                  <a:cubicBezTo>
                    <a:pt x="859" y="5837"/>
                    <a:pt x="1044" y="7290"/>
                    <a:pt x="1784" y="8228"/>
                  </a:cubicBezTo>
                  <a:cubicBezTo>
                    <a:pt x="2313" y="8901"/>
                    <a:pt x="3304" y="9105"/>
                    <a:pt x="4206" y="9105"/>
                  </a:cubicBezTo>
                  <a:cubicBezTo>
                    <a:pt x="4543" y="9105"/>
                    <a:pt x="4868" y="9077"/>
                    <a:pt x="5151" y="9033"/>
                  </a:cubicBezTo>
                  <a:cubicBezTo>
                    <a:pt x="6195" y="8875"/>
                    <a:pt x="5429" y="6947"/>
                    <a:pt x="4993" y="5851"/>
                  </a:cubicBezTo>
                  <a:cubicBezTo>
                    <a:pt x="4570" y="4768"/>
                    <a:pt x="3672" y="2179"/>
                    <a:pt x="3672" y="2179"/>
                  </a:cubicBezTo>
                  <a:lnTo>
                    <a:pt x="1123" y="0"/>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4"/>
            <p:cNvSpPr/>
            <p:nvPr/>
          </p:nvSpPr>
          <p:spPr>
            <a:xfrm>
              <a:off x="4943925" y="3903775"/>
              <a:ext cx="111950" cy="227525"/>
            </a:xfrm>
            <a:custGeom>
              <a:avLst/>
              <a:gdLst/>
              <a:ahLst/>
              <a:cxnLst/>
              <a:rect l="l" t="t" r="r" b="b"/>
              <a:pathLst>
                <a:path w="4478" h="9101" extrusionOk="0">
                  <a:moveTo>
                    <a:pt x="1018" y="0"/>
                  </a:moveTo>
                  <a:cubicBezTo>
                    <a:pt x="1018" y="0"/>
                    <a:pt x="1044" y="1796"/>
                    <a:pt x="740" y="2100"/>
                  </a:cubicBezTo>
                  <a:cubicBezTo>
                    <a:pt x="423" y="2417"/>
                    <a:pt x="1" y="3421"/>
                    <a:pt x="318" y="4662"/>
                  </a:cubicBezTo>
                  <a:cubicBezTo>
                    <a:pt x="622" y="5904"/>
                    <a:pt x="833" y="7713"/>
                    <a:pt x="1546" y="8492"/>
                  </a:cubicBezTo>
                  <a:cubicBezTo>
                    <a:pt x="1935" y="8903"/>
                    <a:pt x="2658" y="9101"/>
                    <a:pt x="3270" y="9101"/>
                  </a:cubicBezTo>
                  <a:cubicBezTo>
                    <a:pt x="3799" y="9101"/>
                    <a:pt x="4246" y="8952"/>
                    <a:pt x="4319" y="8664"/>
                  </a:cubicBezTo>
                  <a:cubicBezTo>
                    <a:pt x="4478" y="8043"/>
                    <a:pt x="3355" y="5745"/>
                    <a:pt x="3316" y="4557"/>
                  </a:cubicBezTo>
                  <a:cubicBezTo>
                    <a:pt x="3263" y="3368"/>
                    <a:pt x="3052" y="172"/>
                    <a:pt x="3052" y="172"/>
                  </a:cubicBezTo>
                  <a:lnTo>
                    <a:pt x="1018"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4"/>
            <p:cNvSpPr/>
            <p:nvPr/>
          </p:nvSpPr>
          <p:spPr>
            <a:xfrm>
              <a:off x="4558300" y="2676900"/>
              <a:ext cx="528625" cy="594025"/>
            </a:xfrm>
            <a:custGeom>
              <a:avLst/>
              <a:gdLst/>
              <a:ahLst/>
              <a:cxnLst/>
              <a:rect l="l" t="t" r="r" b="b"/>
              <a:pathLst>
                <a:path w="21145" h="23761" extrusionOk="0">
                  <a:moveTo>
                    <a:pt x="6036" y="0"/>
                  </a:moveTo>
                  <a:cubicBezTo>
                    <a:pt x="6036" y="0"/>
                    <a:pt x="5851" y="779"/>
                    <a:pt x="5574" y="1968"/>
                  </a:cubicBezTo>
                  <a:cubicBezTo>
                    <a:pt x="5561" y="2060"/>
                    <a:pt x="5534" y="2153"/>
                    <a:pt x="5508" y="2258"/>
                  </a:cubicBezTo>
                  <a:cubicBezTo>
                    <a:pt x="5244" y="3355"/>
                    <a:pt x="4913" y="4754"/>
                    <a:pt x="4544" y="6154"/>
                  </a:cubicBezTo>
                  <a:cubicBezTo>
                    <a:pt x="4517" y="6273"/>
                    <a:pt x="4491" y="6392"/>
                    <a:pt x="4451" y="6498"/>
                  </a:cubicBezTo>
                  <a:lnTo>
                    <a:pt x="4253" y="7250"/>
                  </a:lnTo>
                  <a:cubicBezTo>
                    <a:pt x="4174" y="7581"/>
                    <a:pt x="4081" y="7898"/>
                    <a:pt x="3989" y="8214"/>
                  </a:cubicBezTo>
                  <a:cubicBezTo>
                    <a:pt x="3870" y="8664"/>
                    <a:pt x="3751" y="9099"/>
                    <a:pt x="3619" y="9509"/>
                  </a:cubicBezTo>
                  <a:cubicBezTo>
                    <a:pt x="3606" y="9562"/>
                    <a:pt x="3593" y="9614"/>
                    <a:pt x="3580" y="9680"/>
                  </a:cubicBezTo>
                  <a:lnTo>
                    <a:pt x="3408" y="10248"/>
                  </a:lnTo>
                  <a:cubicBezTo>
                    <a:pt x="2734" y="12520"/>
                    <a:pt x="1823" y="15504"/>
                    <a:pt x="1282" y="17287"/>
                  </a:cubicBezTo>
                  <a:cubicBezTo>
                    <a:pt x="1242" y="17393"/>
                    <a:pt x="1216" y="17485"/>
                    <a:pt x="1189" y="17578"/>
                  </a:cubicBezTo>
                  <a:cubicBezTo>
                    <a:pt x="1136" y="17750"/>
                    <a:pt x="1044" y="18027"/>
                    <a:pt x="938" y="18344"/>
                  </a:cubicBezTo>
                  <a:cubicBezTo>
                    <a:pt x="846" y="18621"/>
                    <a:pt x="727" y="18951"/>
                    <a:pt x="621" y="19268"/>
                  </a:cubicBezTo>
                  <a:cubicBezTo>
                    <a:pt x="595" y="19361"/>
                    <a:pt x="569" y="19440"/>
                    <a:pt x="529" y="19519"/>
                  </a:cubicBezTo>
                  <a:cubicBezTo>
                    <a:pt x="489" y="19651"/>
                    <a:pt x="450" y="19770"/>
                    <a:pt x="410" y="19876"/>
                  </a:cubicBezTo>
                  <a:cubicBezTo>
                    <a:pt x="186" y="20523"/>
                    <a:pt x="1" y="21025"/>
                    <a:pt x="1" y="21025"/>
                  </a:cubicBezTo>
                  <a:cubicBezTo>
                    <a:pt x="2888" y="23178"/>
                    <a:pt x="7582" y="23760"/>
                    <a:pt x="11815" y="23760"/>
                  </a:cubicBezTo>
                  <a:cubicBezTo>
                    <a:pt x="16800" y="23760"/>
                    <a:pt x="21144" y="22953"/>
                    <a:pt x="21144" y="22953"/>
                  </a:cubicBezTo>
                  <a:cubicBezTo>
                    <a:pt x="21144" y="22953"/>
                    <a:pt x="21118" y="22425"/>
                    <a:pt x="21065" y="21725"/>
                  </a:cubicBezTo>
                  <a:cubicBezTo>
                    <a:pt x="21052" y="21593"/>
                    <a:pt x="21039" y="21474"/>
                    <a:pt x="21039" y="21342"/>
                  </a:cubicBezTo>
                  <a:cubicBezTo>
                    <a:pt x="20973" y="20364"/>
                    <a:pt x="20893" y="19202"/>
                    <a:pt x="20854" y="18687"/>
                  </a:cubicBezTo>
                  <a:cubicBezTo>
                    <a:pt x="20841" y="18582"/>
                    <a:pt x="20841" y="18489"/>
                    <a:pt x="20827" y="18383"/>
                  </a:cubicBezTo>
                  <a:cubicBezTo>
                    <a:pt x="20722" y="17182"/>
                    <a:pt x="20590" y="15597"/>
                    <a:pt x="20471" y="14091"/>
                  </a:cubicBezTo>
                  <a:cubicBezTo>
                    <a:pt x="20458" y="13854"/>
                    <a:pt x="20431" y="13616"/>
                    <a:pt x="20418" y="13391"/>
                  </a:cubicBezTo>
                  <a:cubicBezTo>
                    <a:pt x="20365" y="12876"/>
                    <a:pt x="20326" y="12388"/>
                    <a:pt x="20299" y="11939"/>
                  </a:cubicBezTo>
                  <a:cubicBezTo>
                    <a:pt x="20273" y="11609"/>
                    <a:pt x="20246" y="11292"/>
                    <a:pt x="20220" y="11001"/>
                  </a:cubicBezTo>
                  <a:cubicBezTo>
                    <a:pt x="20180" y="10565"/>
                    <a:pt x="20141" y="10143"/>
                    <a:pt x="20101" y="9720"/>
                  </a:cubicBezTo>
                  <a:cubicBezTo>
                    <a:pt x="20075" y="9535"/>
                    <a:pt x="20061" y="9337"/>
                    <a:pt x="20035" y="9152"/>
                  </a:cubicBezTo>
                  <a:cubicBezTo>
                    <a:pt x="20035" y="9113"/>
                    <a:pt x="20022" y="9086"/>
                    <a:pt x="20022" y="9020"/>
                  </a:cubicBezTo>
                  <a:cubicBezTo>
                    <a:pt x="20009" y="8967"/>
                    <a:pt x="19995" y="8901"/>
                    <a:pt x="19995" y="8835"/>
                  </a:cubicBezTo>
                  <a:cubicBezTo>
                    <a:pt x="19758" y="6867"/>
                    <a:pt x="19427" y="5137"/>
                    <a:pt x="19150" y="3817"/>
                  </a:cubicBezTo>
                  <a:cubicBezTo>
                    <a:pt x="19137" y="3711"/>
                    <a:pt x="19111" y="3619"/>
                    <a:pt x="19084" y="3526"/>
                  </a:cubicBezTo>
                  <a:cubicBezTo>
                    <a:pt x="18780" y="2113"/>
                    <a:pt x="18543" y="1255"/>
                    <a:pt x="18543" y="1255"/>
                  </a:cubicBezTo>
                  <a:cubicBezTo>
                    <a:pt x="18543" y="1255"/>
                    <a:pt x="18188" y="1267"/>
                    <a:pt x="17569" y="1267"/>
                  </a:cubicBezTo>
                  <a:cubicBezTo>
                    <a:pt x="15529" y="1267"/>
                    <a:pt x="10615" y="1135"/>
                    <a:pt x="6036" y="0"/>
                  </a:cubicBezTo>
                  <a:close/>
                </a:path>
              </a:pathLst>
            </a:custGeom>
            <a:solidFill>
              <a:srgbClr val="465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4"/>
            <p:cNvSpPr/>
            <p:nvPr/>
          </p:nvSpPr>
          <p:spPr>
            <a:xfrm>
              <a:off x="4724700" y="2756800"/>
              <a:ext cx="24450" cy="23525"/>
            </a:xfrm>
            <a:custGeom>
              <a:avLst/>
              <a:gdLst/>
              <a:ahLst/>
              <a:cxnLst/>
              <a:rect l="l" t="t" r="r" b="b"/>
              <a:pathLst>
                <a:path w="978" h="941" extrusionOk="0">
                  <a:moveTo>
                    <a:pt x="503" y="0"/>
                  </a:moveTo>
                  <a:cubicBezTo>
                    <a:pt x="318" y="277"/>
                    <a:pt x="172" y="568"/>
                    <a:pt x="1" y="845"/>
                  </a:cubicBezTo>
                  <a:cubicBezTo>
                    <a:pt x="96" y="912"/>
                    <a:pt x="193" y="941"/>
                    <a:pt x="287" y="941"/>
                  </a:cubicBezTo>
                  <a:cubicBezTo>
                    <a:pt x="673" y="941"/>
                    <a:pt x="978" y="444"/>
                    <a:pt x="648" y="92"/>
                  </a:cubicBezTo>
                  <a:cubicBezTo>
                    <a:pt x="595" y="53"/>
                    <a:pt x="555" y="26"/>
                    <a:pt x="503"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4"/>
            <p:cNvSpPr/>
            <p:nvPr/>
          </p:nvSpPr>
          <p:spPr>
            <a:xfrm>
              <a:off x="4770925" y="2766025"/>
              <a:ext cx="24800" cy="24800"/>
            </a:xfrm>
            <a:custGeom>
              <a:avLst/>
              <a:gdLst/>
              <a:ahLst/>
              <a:cxnLst/>
              <a:rect l="l" t="t" r="r" b="b"/>
              <a:pathLst>
                <a:path w="992" h="992" extrusionOk="0">
                  <a:moveTo>
                    <a:pt x="503" y="1"/>
                  </a:moveTo>
                  <a:cubicBezTo>
                    <a:pt x="225" y="1"/>
                    <a:pt x="1" y="225"/>
                    <a:pt x="1" y="489"/>
                  </a:cubicBezTo>
                  <a:cubicBezTo>
                    <a:pt x="1" y="767"/>
                    <a:pt x="225" y="991"/>
                    <a:pt x="503" y="991"/>
                  </a:cubicBezTo>
                  <a:cubicBezTo>
                    <a:pt x="767" y="991"/>
                    <a:pt x="991" y="767"/>
                    <a:pt x="991" y="489"/>
                  </a:cubicBezTo>
                  <a:cubicBezTo>
                    <a:pt x="991" y="225"/>
                    <a:pt x="767" y="1"/>
                    <a:pt x="503"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4"/>
            <p:cNvSpPr/>
            <p:nvPr/>
          </p:nvSpPr>
          <p:spPr>
            <a:xfrm>
              <a:off x="4824425" y="2773875"/>
              <a:ext cx="25775" cy="24950"/>
            </a:xfrm>
            <a:custGeom>
              <a:avLst/>
              <a:gdLst/>
              <a:ahLst/>
              <a:cxnLst/>
              <a:rect l="l" t="t" r="r" b="b"/>
              <a:pathLst>
                <a:path w="1031" h="998" extrusionOk="0">
                  <a:moveTo>
                    <a:pt x="497" y="1"/>
                  </a:moveTo>
                  <a:cubicBezTo>
                    <a:pt x="242" y="1"/>
                    <a:pt x="0" y="202"/>
                    <a:pt x="0" y="506"/>
                  </a:cubicBezTo>
                  <a:cubicBezTo>
                    <a:pt x="0" y="800"/>
                    <a:pt x="241" y="998"/>
                    <a:pt x="495" y="998"/>
                  </a:cubicBezTo>
                  <a:cubicBezTo>
                    <a:pt x="617" y="998"/>
                    <a:pt x="742" y="952"/>
                    <a:pt x="845" y="849"/>
                  </a:cubicBezTo>
                  <a:cubicBezTo>
                    <a:pt x="1030" y="651"/>
                    <a:pt x="1030" y="347"/>
                    <a:pt x="845" y="149"/>
                  </a:cubicBezTo>
                  <a:cubicBezTo>
                    <a:pt x="743" y="47"/>
                    <a:pt x="618" y="1"/>
                    <a:pt x="497"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4"/>
            <p:cNvSpPr/>
            <p:nvPr/>
          </p:nvSpPr>
          <p:spPr>
            <a:xfrm>
              <a:off x="4878900" y="2779650"/>
              <a:ext cx="26100" cy="24800"/>
            </a:xfrm>
            <a:custGeom>
              <a:avLst/>
              <a:gdLst/>
              <a:ahLst/>
              <a:cxnLst/>
              <a:rect l="l" t="t" r="r" b="b"/>
              <a:pathLst>
                <a:path w="1044" h="992" extrusionOk="0">
                  <a:moveTo>
                    <a:pt x="503" y="0"/>
                  </a:moveTo>
                  <a:cubicBezTo>
                    <a:pt x="248" y="0"/>
                    <a:pt x="0" y="195"/>
                    <a:pt x="0" y="499"/>
                  </a:cubicBezTo>
                  <a:cubicBezTo>
                    <a:pt x="0" y="793"/>
                    <a:pt x="247" y="991"/>
                    <a:pt x="501" y="991"/>
                  </a:cubicBezTo>
                  <a:cubicBezTo>
                    <a:pt x="623" y="991"/>
                    <a:pt x="747" y="945"/>
                    <a:pt x="845" y="842"/>
                  </a:cubicBezTo>
                  <a:cubicBezTo>
                    <a:pt x="1044" y="658"/>
                    <a:pt x="1044" y="341"/>
                    <a:pt x="845" y="143"/>
                  </a:cubicBezTo>
                  <a:cubicBezTo>
                    <a:pt x="747" y="44"/>
                    <a:pt x="624" y="0"/>
                    <a:pt x="503"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4"/>
            <p:cNvSpPr/>
            <p:nvPr/>
          </p:nvSpPr>
          <p:spPr>
            <a:xfrm>
              <a:off x="4933050" y="2787500"/>
              <a:ext cx="8925" cy="19500"/>
            </a:xfrm>
            <a:custGeom>
              <a:avLst/>
              <a:gdLst/>
              <a:ahLst/>
              <a:cxnLst/>
              <a:rect l="l" t="t" r="r" b="b"/>
              <a:pathLst>
                <a:path w="357" h="780" extrusionOk="0">
                  <a:moveTo>
                    <a:pt x="159" y="0"/>
                  </a:moveTo>
                  <a:cubicBezTo>
                    <a:pt x="0" y="198"/>
                    <a:pt x="13" y="489"/>
                    <a:pt x="198" y="661"/>
                  </a:cubicBezTo>
                  <a:cubicBezTo>
                    <a:pt x="238" y="713"/>
                    <a:pt x="304" y="753"/>
                    <a:pt x="357" y="779"/>
                  </a:cubicBezTo>
                  <a:cubicBezTo>
                    <a:pt x="264" y="528"/>
                    <a:pt x="185" y="264"/>
                    <a:pt x="159" y="0"/>
                  </a:cubicBezTo>
                  <a:close/>
                </a:path>
              </a:pathLst>
            </a:custGeom>
            <a:solidFill>
              <a:srgbClr val="293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4"/>
            <p:cNvSpPr/>
            <p:nvPr/>
          </p:nvSpPr>
          <p:spPr>
            <a:xfrm>
              <a:off x="4711500" y="2813175"/>
              <a:ext cx="26775" cy="25600"/>
            </a:xfrm>
            <a:custGeom>
              <a:avLst/>
              <a:gdLst/>
              <a:ahLst/>
              <a:cxnLst/>
              <a:rect l="l" t="t" r="r" b="b"/>
              <a:pathLst>
                <a:path w="1071" h="1024" extrusionOk="0">
                  <a:moveTo>
                    <a:pt x="519" y="1"/>
                  </a:moveTo>
                  <a:cubicBezTo>
                    <a:pt x="256" y="1"/>
                    <a:pt x="0" y="205"/>
                    <a:pt x="0" y="518"/>
                  </a:cubicBezTo>
                  <a:cubicBezTo>
                    <a:pt x="0" y="822"/>
                    <a:pt x="254" y="1023"/>
                    <a:pt x="517" y="1023"/>
                  </a:cubicBezTo>
                  <a:cubicBezTo>
                    <a:pt x="642" y="1023"/>
                    <a:pt x="770" y="977"/>
                    <a:pt x="872" y="875"/>
                  </a:cubicBezTo>
                  <a:cubicBezTo>
                    <a:pt x="1070" y="677"/>
                    <a:pt x="1070" y="347"/>
                    <a:pt x="872" y="149"/>
                  </a:cubicBezTo>
                  <a:cubicBezTo>
                    <a:pt x="770" y="47"/>
                    <a:pt x="644" y="1"/>
                    <a:pt x="519"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4"/>
            <p:cNvSpPr/>
            <p:nvPr/>
          </p:nvSpPr>
          <p:spPr>
            <a:xfrm>
              <a:off x="4764325" y="2823725"/>
              <a:ext cx="26775" cy="25275"/>
            </a:xfrm>
            <a:custGeom>
              <a:avLst/>
              <a:gdLst/>
              <a:ahLst/>
              <a:cxnLst/>
              <a:rect l="l" t="t" r="r" b="b"/>
              <a:pathLst>
                <a:path w="1071" h="1011" extrusionOk="0">
                  <a:moveTo>
                    <a:pt x="517" y="1"/>
                  </a:moveTo>
                  <a:cubicBezTo>
                    <a:pt x="255" y="1"/>
                    <a:pt x="1" y="202"/>
                    <a:pt x="1" y="506"/>
                  </a:cubicBezTo>
                  <a:cubicBezTo>
                    <a:pt x="1" y="810"/>
                    <a:pt x="255" y="1011"/>
                    <a:pt x="517" y="1011"/>
                  </a:cubicBezTo>
                  <a:cubicBezTo>
                    <a:pt x="642" y="1011"/>
                    <a:pt x="770" y="965"/>
                    <a:pt x="872" y="862"/>
                  </a:cubicBezTo>
                  <a:cubicBezTo>
                    <a:pt x="1070" y="664"/>
                    <a:pt x="1070" y="347"/>
                    <a:pt x="872" y="149"/>
                  </a:cubicBezTo>
                  <a:cubicBezTo>
                    <a:pt x="770" y="47"/>
                    <a:pt x="642" y="1"/>
                    <a:pt x="517"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4"/>
            <p:cNvSpPr/>
            <p:nvPr/>
          </p:nvSpPr>
          <p:spPr>
            <a:xfrm>
              <a:off x="4819475" y="2831650"/>
              <a:ext cx="26425" cy="25600"/>
            </a:xfrm>
            <a:custGeom>
              <a:avLst/>
              <a:gdLst/>
              <a:ahLst/>
              <a:cxnLst/>
              <a:rect l="l" t="t" r="r" b="b"/>
              <a:pathLst>
                <a:path w="1057" h="1024" extrusionOk="0">
                  <a:moveTo>
                    <a:pt x="507" y="1"/>
                  </a:moveTo>
                  <a:cubicBezTo>
                    <a:pt x="248" y="1"/>
                    <a:pt x="0" y="202"/>
                    <a:pt x="0" y="506"/>
                  </a:cubicBezTo>
                  <a:cubicBezTo>
                    <a:pt x="0" y="819"/>
                    <a:pt x="249" y="1023"/>
                    <a:pt x="508" y="1023"/>
                  </a:cubicBezTo>
                  <a:cubicBezTo>
                    <a:pt x="631" y="1023"/>
                    <a:pt x="756" y="977"/>
                    <a:pt x="858" y="876"/>
                  </a:cubicBezTo>
                  <a:cubicBezTo>
                    <a:pt x="1057" y="677"/>
                    <a:pt x="1057" y="347"/>
                    <a:pt x="858" y="149"/>
                  </a:cubicBezTo>
                  <a:cubicBezTo>
                    <a:pt x="756" y="47"/>
                    <a:pt x="630" y="1"/>
                    <a:pt x="507"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4"/>
            <p:cNvSpPr/>
            <p:nvPr/>
          </p:nvSpPr>
          <p:spPr>
            <a:xfrm>
              <a:off x="4875250" y="2837275"/>
              <a:ext cx="26775" cy="25275"/>
            </a:xfrm>
            <a:custGeom>
              <a:avLst/>
              <a:gdLst/>
              <a:ahLst/>
              <a:cxnLst/>
              <a:rect l="l" t="t" r="r" b="b"/>
              <a:pathLst>
                <a:path w="1071" h="1011" extrusionOk="0">
                  <a:moveTo>
                    <a:pt x="517" y="0"/>
                  </a:moveTo>
                  <a:cubicBezTo>
                    <a:pt x="255" y="0"/>
                    <a:pt x="1" y="201"/>
                    <a:pt x="1" y="505"/>
                  </a:cubicBezTo>
                  <a:cubicBezTo>
                    <a:pt x="1" y="809"/>
                    <a:pt x="255" y="1010"/>
                    <a:pt x="517" y="1010"/>
                  </a:cubicBezTo>
                  <a:cubicBezTo>
                    <a:pt x="643" y="1010"/>
                    <a:pt x="770" y="964"/>
                    <a:pt x="873" y="862"/>
                  </a:cubicBezTo>
                  <a:cubicBezTo>
                    <a:pt x="1071" y="664"/>
                    <a:pt x="1071" y="347"/>
                    <a:pt x="873" y="149"/>
                  </a:cubicBezTo>
                  <a:cubicBezTo>
                    <a:pt x="770" y="46"/>
                    <a:pt x="643" y="0"/>
                    <a:pt x="517"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4"/>
            <p:cNvSpPr/>
            <p:nvPr/>
          </p:nvSpPr>
          <p:spPr>
            <a:xfrm>
              <a:off x="4932050" y="2840250"/>
              <a:ext cx="26425" cy="25275"/>
            </a:xfrm>
            <a:custGeom>
              <a:avLst/>
              <a:gdLst/>
              <a:ahLst/>
              <a:cxnLst/>
              <a:rect l="l" t="t" r="r" b="b"/>
              <a:pathLst>
                <a:path w="1057" h="1011" extrusionOk="0">
                  <a:moveTo>
                    <a:pt x="507" y="0"/>
                  </a:moveTo>
                  <a:cubicBezTo>
                    <a:pt x="248" y="0"/>
                    <a:pt x="0" y="201"/>
                    <a:pt x="0" y="505"/>
                  </a:cubicBezTo>
                  <a:cubicBezTo>
                    <a:pt x="0" y="809"/>
                    <a:pt x="248" y="1010"/>
                    <a:pt x="507" y="1010"/>
                  </a:cubicBezTo>
                  <a:cubicBezTo>
                    <a:pt x="630" y="1010"/>
                    <a:pt x="756" y="964"/>
                    <a:pt x="859" y="862"/>
                  </a:cubicBezTo>
                  <a:cubicBezTo>
                    <a:pt x="1057" y="664"/>
                    <a:pt x="1057" y="347"/>
                    <a:pt x="859" y="149"/>
                  </a:cubicBezTo>
                  <a:cubicBezTo>
                    <a:pt x="756" y="46"/>
                    <a:pt x="630" y="0"/>
                    <a:pt x="507"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4"/>
            <p:cNvSpPr/>
            <p:nvPr/>
          </p:nvSpPr>
          <p:spPr>
            <a:xfrm>
              <a:off x="4658350" y="2858150"/>
              <a:ext cx="20825" cy="26100"/>
            </a:xfrm>
            <a:custGeom>
              <a:avLst/>
              <a:gdLst/>
              <a:ahLst/>
              <a:cxnLst/>
              <a:rect l="l" t="t" r="r" b="b"/>
              <a:pathLst>
                <a:path w="833" h="1044" extrusionOk="0">
                  <a:moveTo>
                    <a:pt x="264" y="0"/>
                  </a:moveTo>
                  <a:cubicBezTo>
                    <a:pt x="172" y="331"/>
                    <a:pt x="93" y="648"/>
                    <a:pt x="0" y="964"/>
                  </a:cubicBezTo>
                  <a:cubicBezTo>
                    <a:pt x="85" y="1018"/>
                    <a:pt x="179" y="1043"/>
                    <a:pt x="271" y="1043"/>
                  </a:cubicBezTo>
                  <a:cubicBezTo>
                    <a:pt x="407" y="1043"/>
                    <a:pt x="540" y="988"/>
                    <a:pt x="634" y="885"/>
                  </a:cubicBezTo>
                  <a:cubicBezTo>
                    <a:pt x="832" y="674"/>
                    <a:pt x="832" y="357"/>
                    <a:pt x="634" y="146"/>
                  </a:cubicBezTo>
                  <a:cubicBezTo>
                    <a:pt x="528" y="53"/>
                    <a:pt x="396" y="0"/>
                    <a:pt x="264"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4"/>
            <p:cNvSpPr/>
            <p:nvPr/>
          </p:nvSpPr>
          <p:spPr>
            <a:xfrm>
              <a:off x="4703900" y="2870800"/>
              <a:ext cx="27100" cy="26225"/>
            </a:xfrm>
            <a:custGeom>
              <a:avLst/>
              <a:gdLst/>
              <a:ahLst/>
              <a:cxnLst/>
              <a:rect l="l" t="t" r="r" b="b"/>
              <a:pathLst>
                <a:path w="1084" h="1049" extrusionOk="0">
                  <a:moveTo>
                    <a:pt x="523" y="1"/>
                  </a:moveTo>
                  <a:cubicBezTo>
                    <a:pt x="256" y="1"/>
                    <a:pt x="1" y="211"/>
                    <a:pt x="1" y="525"/>
                  </a:cubicBezTo>
                  <a:cubicBezTo>
                    <a:pt x="1" y="838"/>
                    <a:pt x="256" y="1048"/>
                    <a:pt x="523" y="1048"/>
                  </a:cubicBezTo>
                  <a:cubicBezTo>
                    <a:pt x="650" y="1048"/>
                    <a:pt x="779" y="1001"/>
                    <a:pt x="886" y="894"/>
                  </a:cubicBezTo>
                  <a:cubicBezTo>
                    <a:pt x="1084" y="696"/>
                    <a:pt x="1084" y="366"/>
                    <a:pt x="886" y="155"/>
                  </a:cubicBezTo>
                  <a:cubicBezTo>
                    <a:pt x="779" y="48"/>
                    <a:pt x="650" y="1"/>
                    <a:pt x="523"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4"/>
            <p:cNvSpPr/>
            <p:nvPr/>
          </p:nvSpPr>
          <p:spPr>
            <a:xfrm>
              <a:off x="4758050" y="2881375"/>
              <a:ext cx="27425" cy="26050"/>
            </a:xfrm>
            <a:custGeom>
              <a:avLst/>
              <a:gdLst/>
              <a:ahLst/>
              <a:cxnLst/>
              <a:rect l="l" t="t" r="r" b="b"/>
              <a:pathLst>
                <a:path w="1097" h="1042" extrusionOk="0">
                  <a:moveTo>
                    <a:pt x="523" y="1"/>
                  </a:moveTo>
                  <a:cubicBezTo>
                    <a:pt x="256" y="1"/>
                    <a:pt x="1" y="211"/>
                    <a:pt x="1" y="524"/>
                  </a:cubicBezTo>
                  <a:cubicBezTo>
                    <a:pt x="1" y="838"/>
                    <a:pt x="256" y="1042"/>
                    <a:pt x="523" y="1042"/>
                  </a:cubicBezTo>
                  <a:cubicBezTo>
                    <a:pt x="650" y="1042"/>
                    <a:pt x="779" y="996"/>
                    <a:pt x="885" y="894"/>
                  </a:cubicBezTo>
                  <a:cubicBezTo>
                    <a:pt x="1097" y="683"/>
                    <a:pt x="1097" y="352"/>
                    <a:pt x="885" y="154"/>
                  </a:cubicBezTo>
                  <a:cubicBezTo>
                    <a:pt x="779" y="48"/>
                    <a:pt x="649" y="1"/>
                    <a:pt x="523"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4"/>
            <p:cNvSpPr/>
            <p:nvPr/>
          </p:nvSpPr>
          <p:spPr>
            <a:xfrm>
              <a:off x="4814175" y="2889300"/>
              <a:ext cx="27425" cy="26050"/>
            </a:xfrm>
            <a:custGeom>
              <a:avLst/>
              <a:gdLst/>
              <a:ahLst/>
              <a:cxnLst/>
              <a:rect l="l" t="t" r="r" b="b"/>
              <a:pathLst>
                <a:path w="1097" h="1042" extrusionOk="0">
                  <a:moveTo>
                    <a:pt x="523" y="1"/>
                  </a:moveTo>
                  <a:cubicBezTo>
                    <a:pt x="256" y="1"/>
                    <a:pt x="1" y="211"/>
                    <a:pt x="1" y="524"/>
                  </a:cubicBezTo>
                  <a:cubicBezTo>
                    <a:pt x="1" y="838"/>
                    <a:pt x="256" y="1042"/>
                    <a:pt x="523" y="1042"/>
                  </a:cubicBezTo>
                  <a:cubicBezTo>
                    <a:pt x="650" y="1042"/>
                    <a:pt x="779" y="996"/>
                    <a:pt x="886" y="894"/>
                  </a:cubicBezTo>
                  <a:cubicBezTo>
                    <a:pt x="1097" y="683"/>
                    <a:pt x="1097" y="352"/>
                    <a:pt x="886" y="154"/>
                  </a:cubicBezTo>
                  <a:cubicBezTo>
                    <a:pt x="779" y="48"/>
                    <a:pt x="650" y="1"/>
                    <a:pt x="523"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4"/>
            <p:cNvSpPr/>
            <p:nvPr/>
          </p:nvSpPr>
          <p:spPr>
            <a:xfrm>
              <a:off x="4871625" y="2894725"/>
              <a:ext cx="27100" cy="26050"/>
            </a:xfrm>
            <a:custGeom>
              <a:avLst/>
              <a:gdLst/>
              <a:ahLst/>
              <a:cxnLst/>
              <a:rect l="l" t="t" r="r" b="b"/>
              <a:pathLst>
                <a:path w="1084" h="1042" extrusionOk="0">
                  <a:moveTo>
                    <a:pt x="523" y="1"/>
                  </a:moveTo>
                  <a:cubicBezTo>
                    <a:pt x="256" y="1"/>
                    <a:pt x="1" y="205"/>
                    <a:pt x="1" y="518"/>
                  </a:cubicBezTo>
                  <a:cubicBezTo>
                    <a:pt x="1" y="832"/>
                    <a:pt x="256" y="1042"/>
                    <a:pt x="523" y="1042"/>
                  </a:cubicBezTo>
                  <a:cubicBezTo>
                    <a:pt x="650" y="1042"/>
                    <a:pt x="779" y="995"/>
                    <a:pt x="885" y="888"/>
                  </a:cubicBezTo>
                  <a:cubicBezTo>
                    <a:pt x="1084" y="690"/>
                    <a:pt x="1084" y="360"/>
                    <a:pt x="885" y="149"/>
                  </a:cubicBezTo>
                  <a:cubicBezTo>
                    <a:pt x="779" y="47"/>
                    <a:pt x="650" y="1"/>
                    <a:pt x="523"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4"/>
            <p:cNvSpPr/>
            <p:nvPr/>
          </p:nvSpPr>
          <p:spPr>
            <a:xfrm>
              <a:off x="4929750" y="2897475"/>
              <a:ext cx="27075" cy="25950"/>
            </a:xfrm>
            <a:custGeom>
              <a:avLst/>
              <a:gdLst/>
              <a:ahLst/>
              <a:cxnLst/>
              <a:rect l="l" t="t" r="r" b="b"/>
              <a:pathLst>
                <a:path w="1083" h="1038" extrusionOk="0">
                  <a:moveTo>
                    <a:pt x="514" y="0"/>
                  </a:moveTo>
                  <a:cubicBezTo>
                    <a:pt x="250" y="0"/>
                    <a:pt x="0" y="204"/>
                    <a:pt x="0" y="514"/>
                  </a:cubicBezTo>
                  <a:cubicBezTo>
                    <a:pt x="0" y="827"/>
                    <a:pt x="255" y="1038"/>
                    <a:pt x="522" y="1038"/>
                  </a:cubicBezTo>
                  <a:cubicBezTo>
                    <a:pt x="649" y="1038"/>
                    <a:pt x="779" y="990"/>
                    <a:pt x="885" y="884"/>
                  </a:cubicBezTo>
                  <a:cubicBezTo>
                    <a:pt x="1083" y="686"/>
                    <a:pt x="1083" y="356"/>
                    <a:pt x="885" y="157"/>
                  </a:cubicBezTo>
                  <a:cubicBezTo>
                    <a:pt x="776" y="49"/>
                    <a:pt x="644" y="0"/>
                    <a:pt x="514"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4"/>
            <p:cNvSpPr/>
            <p:nvPr/>
          </p:nvSpPr>
          <p:spPr>
            <a:xfrm>
              <a:off x="4987525" y="2897225"/>
              <a:ext cx="27425" cy="26200"/>
            </a:xfrm>
            <a:custGeom>
              <a:avLst/>
              <a:gdLst/>
              <a:ahLst/>
              <a:cxnLst/>
              <a:rect l="l" t="t" r="r" b="b"/>
              <a:pathLst>
                <a:path w="1097" h="1048" extrusionOk="0">
                  <a:moveTo>
                    <a:pt x="532" y="0"/>
                  </a:moveTo>
                  <a:cubicBezTo>
                    <a:pt x="261" y="0"/>
                    <a:pt x="0" y="211"/>
                    <a:pt x="0" y="524"/>
                  </a:cubicBezTo>
                  <a:cubicBezTo>
                    <a:pt x="0" y="837"/>
                    <a:pt x="261" y="1048"/>
                    <a:pt x="532" y="1048"/>
                  </a:cubicBezTo>
                  <a:cubicBezTo>
                    <a:pt x="661" y="1048"/>
                    <a:pt x="792" y="1000"/>
                    <a:pt x="898" y="894"/>
                  </a:cubicBezTo>
                  <a:cubicBezTo>
                    <a:pt x="1096" y="683"/>
                    <a:pt x="1096" y="352"/>
                    <a:pt x="898" y="154"/>
                  </a:cubicBezTo>
                  <a:cubicBezTo>
                    <a:pt x="792" y="48"/>
                    <a:pt x="661" y="0"/>
                    <a:pt x="532"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4"/>
            <p:cNvSpPr/>
            <p:nvPr/>
          </p:nvSpPr>
          <p:spPr>
            <a:xfrm>
              <a:off x="5040725" y="2899425"/>
              <a:ext cx="20100" cy="20900"/>
            </a:xfrm>
            <a:custGeom>
              <a:avLst/>
              <a:gdLst/>
              <a:ahLst/>
              <a:cxnLst/>
              <a:rect l="l" t="t" r="r" b="b"/>
              <a:pathLst>
                <a:path w="804" h="836" extrusionOk="0">
                  <a:moveTo>
                    <a:pt x="276" y="0"/>
                  </a:moveTo>
                  <a:lnTo>
                    <a:pt x="276" y="0"/>
                  </a:lnTo>
                  <a:cubicBezTo>
                    <a:pt x="0" y="347"/>
                    <a:pt x="268" y="835"/>
                    <a:pt x="674" y="835"/>
                  </a:cubicBezTo>
                  <a:cubicBezTo>
                    <a:pt x="716" y="835"/>
                    <a:pt x="759" y="830"/>
                    <a:pt x="804" y="819"/>
                  </a:cubicBezTo>
                  <a:cubicBezTo>
                    <a:pt x="791" y="634"/>
                    <a:pt x="764" y="449"/>
                    <a:pt x="738" y="251"/>
                  </a:cubicBezTo>
                  <a:cubicBezTo>
                    <a:pt x="738" y="198"/>
                    <a:pt x="725" y="159"/>
                    <a:pt x="725" y="119"/>
                  </a:cubicBezTo>
                  <a:cubicBezTo>
                    <a:pt x="579" y="93"/>
                    <a:pt x="421" y="40"/>
                    <a:pt x="276"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4"/>
            <p:cNvSpPr/>
            <p:nvPr/>
          </p:nvSpPr>
          <p:spPr>
            <a:xfrm>
              <a:off x="4643475" y="2915725"/>
              <a:ext cx="31275" cy="26675"/>
            </a:xfrm>
            <a:custGeom>
              <a:avLst/>
              <a:gdLst/>
              <a:ahLst/>
              <a:cxnLst/>
              <a:rect l="l" t="t" r="r" b="b"/>
              <a:pathLst>
                <a:path w="1251" h="1067" extrusionOk="0">
                  <a:moveTo>
                    <a:pt x="506" y="0"/>
                  </a:moveTo>
                  <a:cubicBezTo>
                    <a:pt x="396" y="0"/>
                    <a:pt x="281" y="38"/>
                    <a:pt x="173" y="127"/>
                  </a:cubicBezTo>
                  <a:lnTo>
                    <a:pt x="1" y="695"/>
                  </a:lnTo>
                  <a:cubicBezTo>
                    <a:pt x="27" y="788"/>
                    <a:pt x="80" y="854"/>
                    <a:pt x="133" y="920"/>
                  </a:cubicBezTo>
                  <a:cubicBezTo>
                    <a:pt x="237" y="1017"/>
                    <a:pt x="373" y="1067"/>
                    <a:pt x="508" y="1067"/>
                  </a:cubicBezTo>
                  <a:cubicBezTo>
                    <a:pt x="647" y="1067"/>
                    <a:pt x="785" y="1014"/>
                    <a:pt x="886" y="907"/>
                  </a:cubicBezTo>
                  <a:cubicBezTo>
                    <a:pt x="1250" y="531"/>
                    <a:pt x="916" y="0"/>
                    <a:pt x="506"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4"/>
            <p:cNvSpPr/>
            <p:nvPr/>
          </p:nvSpPr>
          <p:spPr>
            <a:xfrm>
              <a:off x="4695750" y="2928675"/>
              <a:ext cx="28000" cy="26675"/>
            </a:xfrm>
            <a:custGeom>
              <a:avLst/>
              <a:gdLst/>
              <a:ahLst/>
              <a:cxnLst/>
              <a:rect l="l" t="t" r="r" b="b"/>
              <a:pathLst>
                <a:path w="1120" h="1067" extrusionOk="0">
                  <a:moveTo>
                    <a:pt x="541" y="0"/>
                  </a:moveTo>
                  <a:cubicBezTo>
                    <a:pt x="264" y="0"/>
                    <a:pt x="1" y="218"/>
                    <a:pt x="10" y="534"/>
                  </a:cubicBezTo>
                  <a:cubicBezTo>
                    <a:pt x="10" y="854"/>
                    <a:pt x="273" y="1066"/>
                    <a:pt x="546" y="1066"/>
                  </a:cubicBezTo>
                  <a:cubicBezTo>
                    <a:pt x="678" y="1066"/>
                    <a:pt x="813" y="1016"/>
                    <a:pt x="921" y="904"/>
                  </a:cubicBezTo>
                  <a:cubicBezTo>
                    <a:pt x="1119" y="692"/>
                    <a:pt x="1119" y="349"/>
                    <a:pt x="908" y="151"/>
                  </a:cubicBezTo>
                  <a:cubicBezTo>
                    <a:pt x="799" y="47"/>
                    <a:pt x="669" y="0"/>
                    <a:pt x="541"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4"/>
            <p:cNvSpPr/>
            <p:nvPr/>
          </p:nvSpPr>
          <p:spPr>
            <a:xfrm>
              <a:off x="4751450" y="2939175"/>
              <a:ext cx="28100" cy="26575"/>
            </a:xfrm>
            <a:custGeom>
              <a:avLst/>
              <a:gdLst/>
              <a:ahLst/>
              <a:cxnLst/>
              <a:rect l="l" t="t" r="r" b="b"/>
              <a:pathLst>
                <a:path w="1124" h="1063" extrusionOk="0">
                  <a:moveTo>
                    <a:pt x="534" y="0"/>
                  </a:moveTo>
                  <a:cubicBezTo>
                    <a:pt x="263" y="0"/>
                    <a:pt x="0" y="213"/>
                    <a:pt x="0" y="536"/>
                  </a:cubicBezTo>
                  <a:cubicBezTo>
                    <a:pt x="0" y="856"/>
                    <a:pt x="264" y="1063"/>
                    <a:pt x="537" y="1063"/>
                  </a:cubicBezTo>
                  <a:cubicBezTo>
                    <a:pt x="669" y="1063"/>
                    <a:pt x="804" y="1014"/>
                    <a:pt x="912" y="906"/>
                  </a:cubicBezTo>
                  <a:cubicBezTo>
                    <a:pt x="1123" y="695"/>
                    <a:pt x="1110" y="352"/>
                    <a:pt x="899" y="153"/>
                  </a:cubicBezTo>
                  <a:cubicBezTo>
                    <a:pt x="793" y="48"/>
                    <a:pt x="662" y="0"/>
                    <a:pt x="534"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4"/>
            <p:cNvSpPr/>
            <p:nvPr/>
          </p:nvSpPr>
          <p:spPr>
            <a:xfrm>
              <a:off x="4808900" y="2947100"/>
              <a:ext cx="28075" cy="26575"/>
            </a:xfrm>
            <a:custGeom>
              <a:avLst/>
              <a:gdLst/>
              <a:ahLst/>
              <a:cxnLst/>
              <a:rect l="l" t="t" r="r" b="b"/>
              <a:pathLst>
                <a:path w="1123" h="1063" extrusionOk="0">
                  <a:moveTo>
                    <a:pt x="538" y="0"/>
                  </a:moveTo>
                  <a:cubicBezTo>
                    <a:pt x="263" y="0"/>
                    <a:pt x="0" y="213"/>
                    <a:pt x="0" y="536"/>
                  </a:cubicBezTo>
                  <a:cubicBezTo>
                    <a:pt x="9" y="856"/>
                    <a:pt x="270" y="1063"/>
                    <a:pt x="539" y="1063"/>
                  </a:cubicBezTo>
                  <a:cubicBezTo>
                    <a:pt x="670" y="1063"/>
                    <a:pt x="804" y="1014"/>
                    <a:pt x="912" y="906"/>
                  </a:cubicBezTo>
                  <a:cubicBezTo>
                    <a:pt x="1123" y="695"/>
                    <a:pt x="1110" y="352"/>
                    <a:pt x="912" y="153"/>
                  </a:cubicBezTo>
                  <a:cubicBezTo>
                    <a:pt x="802" y="48"/>
                    <a:pt x="668" y="0"/>
                    <a:pt x="538"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4"/>
            <p:cNvSpPr/>
            <p:nvPr/>
          </p:nvSpPr>
          <p:spPr>
            <a:xfrm>
              <a:off x="4867675" y="2952225"/>
              <a:ext cx="28075" cy="26650"/>
            </a:xfrm>
            <a:custGeom>
              <a:avLst/>
              <a:gdLst/>
              <a:ahLst/>
              <a:cxnLst/>
              <a:rect l="l" t="t" r="r" b="b"/>
              <a:pathLst>
                <a:path w="1123" h="1066" extrusionOk="0">
                  <a:moveTo>
                    <a:pt x="538" y="1"/>
                  </a:moveTo>
                  <a:cubicBezTo>
                    <a:pt x="262" y="1"/>
                    <a:pt x="0" y="220"/>
                    <a:pt x="0" y="543"/>
                  </a:cubicBezTo>
                  <a:cubicBezTo>
                    <a:pt x="9" y="860"/>
                    <a:pt x="264" y="1065"/>
                    <a:pt x="531" y="1065"/>
                  </a:cubicBezTo>
                  <a:cubicBezTo>
                    <a:pt x="665" y="1065"/>
                    <a:pt x="801" y="1014"/>
                    <a:pt x="911" y="899"/>
                  </a:cubicBezTo>
                  <a:cubicBezTo>
                    <a:pt x="1123" y="688"/>
                    <a:pt x="1110" y="358"/>
                    <a:pt x="911" y="160"/>
                  </a:cubicBezTo>
                  <a:cubicBezTo>
                    <a:pt x="801" y="50"/>
                    <a:pt x="668" y="1"/>
                    <a:pt x="538"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4"/>
            <p:cNvSpPr/>
            <p:nvPr/>
          </p:nvSpPr>
          <p:spPr>
            <a:xfrm>
              <a:off x="4927100" y="2954775"/>
              <a:ext cx="28075" cy="26650"/>
            </a:xfrm>
            <a:custGeom>
              <a:avLst/>
              <a:gdLst/>
              <a:ahLst/>
              <a:cxnLst/>
              <a:rect l="l" t="t" r="r" b="b"/>
              <a:pathLst>
                <a:path w="1123" h="1066" extrusionOk="0">
                  <a:moveTo>
                    <a:pt x="541" y="0"/>
                  </a:moveTo>
                  <a:cubicBezTo>
                    <a:pt x="267" y="0"/>
                    <a:pt x="0" y="220"/>
                    <a:pt x="0" y="546"/>
                  </a:cubicBezTo>
                  <a:cubicBezTo>
                    <a:pt x="9" y="857"/>
                    <a:pt x="268" y="1066"/>
                    <a:pt x="537" y="1066"/>
                  </a:cubicBezTo>
                  <a:cubicBezTo>
                    <a:pt x="669" y="1066"/>
                    <a:pt x="803" y="1016"/>
                    <a:pt x="912" y="903"/>
                  </a:cubicBezTo>
                  <a:cubicBezTo>
                    <a:pt x="1123" y="692"/>
                    <a:pt x="1110" y="361"/>
                    <a:pt x="898" y="150"/>
                  </a:cubicBezTo>
                  <a:cubicBezTo>
                    <a:pt x="795" y="46"/>
                    <a:pt x="667" y="0"/>
                    <a:pt x="541"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4"/>
            <p:cNvSpPr/>
            <p:nvPr/>
          </p:nvSpPr>
          <p:spPr>
            <a:xfrm>
              <a:off x="4986525" y="2954350"/>
              <a:ext cx="28100" cy="26600"/>
            </a:xfrm>
            <a:custGeom>
              <a:avLst/>
              <a:gdLst/>
              <a:ahLst/>
              <a:cxnLst/>
              <a:rect l="l" t="t" r="r" b="b"/>
              <a:pathLst>
                <a:path w="1124" h="1064" extrusionOk="0">
                  <a:moveTo>
                    <a:pt x="534" y="1"/>
                  </a:moveTo>
                  <a:cubicBezTo>
                    <a:pt x="263" y="1"/>
                    <a:pt x="1" y="214"/>
                    <a:pt x="1" y="537"/>
                  </a:cubicBezTo>
                  <a:cubicBezTo>
                    <a:pt x="1" y="857"/>
                    <a:pt x="264" y="1063"/>
                    <a:pt x="537" y="1063"/>
                  </a:cubicBezTo>
                  <a:cubicBezTo>
                    <a:pt x="669" y="1063"/>
                    <a:pt x="804" y="1015"/>
                    <a:pt x="912" y="907"/>
                  </a:cubicBezTo>
                  <a:cubicBezTo>
                    <a:pt x="1123" y="695"/>
                    <a:pt x="1110" y="352"/>
                    <a:pt x="899" y="154"/>
                  </a:cubicBezTo>
                  <a:cubicBezTo>
                    <a:pt x="793" y="48"/>
                    <a:pt x="662" y="1"/>
                    <a:pt x="534"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4"/>
            <p:cNvSpPr/>
            <p:nvPr/>
          </p:nvSpPr>
          <p:spPr>
            <a:xfrm>
              <a:off x="5044775" y="2951125"/>
              <a:ext cx="21025" cy="26475"/>
            </a:xfrm>
            <a:custGeom>
              <a:avLst/>
              <a:gdLst/>
              <a:ahLst/>
              <a:cxnLst/>
              <a:rect l="l" t="t" r="r" b="b"/>
              <a:pathLst>
                <a:path w="841" h="1059" extrusionOk="0">
                  <a:moveTo>
                    <a:pt x="557" y="0"/>
                  </a:moveTo>
                  <a:cubicBezTo>
                    <a:pt x="261" y="0"/>
                    <a:pt x="0" y="244"/>
                    <a:pt x="21" y="574"/>
                  </a:cubicBezTo>
                  <a:cubicBezTo>
                    <a:pt x="50" y="862"/>
                    <a:pt x="295" y="1059"/>
                    <a:pt x="554" y="1059"/>
                  </a:cubicBezTo>
                  <a:cubicBezTo>
                    <a:pt x="651" y="1059"/>
                    <a:pt x="750" y="1031"/>
                    <a:pt x="840" y="970"/>
                  </a:cubicBezTo>
                  <a:cubicBezTo>
                    <a:pt x="814" y="640"/>
                    <a:pt x="787" y="323"/>
                    <a:pt x="774" y="45"/>
                  </a:cubicBezTo>
                  <a:cubicBezTo>
                    <a:pt x="702" y="14"/>
                    <a:pt x="628" y="0"/>
                    <a:pt x="557"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4"/>
            <p:cNvSpPr/>
            <p:nvPr/>
          </p:nvSpPr>
          <p:spPr>
            <a:xfrm>
              <a:off x="4633675" y="2973375"/>
              <a:ext cx="28650" cy="27200"/>
            </a:xfrm>
            <a:custGeom>
              <a:avLst/>
              <a:gdLst/>
              <a:ahLst/>
              <a:cxnLst/>
              <a:rect l="l" t="t" r="r" b="b"/>
              <a:pathLst>
                <a:path w="1146" h="1088" extrusionOk="0">
                  <a:moveTo>
                    <a:pt x="546" y="0"/>
                  </a:moveTo>
                  <a:cubicBezTo>
                    <a:pt x="267" y="0"/>
                    <a:pt x="1" y="223"/>
                    <a:pt x="10" y="555"/>
                  </a:cubicBezTo>
                  <a:cubicBezTo>
                    <a:pt x="10" y="875"/>
                    <a:pt x="279" y="1087"/>
                    <a:pt x="556" y="1087"/>
                  </a:cubicBezTo>
                  <a:cubicBezTo>
                    <a:pt x="690" y="1087"/>
                    <a:pt x="826" y="1037"/>
                    <a:pt x="934" y="925"/>
                  </a:cubicBezTo>
                  <a:cubicBezTo>
                    <a:pt x="1146" y="700"/>
                    <a:pt x="1146" y="357"/>
                    <a:pt x="921" y="159"/>
                  </a:cubicBezTo>
                  <a:cubicBezTo>
                    <a:pt x="811" y="49"/>
                    <a:pt x="677" y="0"/>
                    <a:pt x="546"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4"/>
            <p:cNvSpPr/>
            <p:nvPr/>
          </p:nvSpPr>
          <p:spPr>
            <a:xfrm>
              <a:off x="4687825" y="2986250"/>
              <a:ext cx="28975" cy="27275"/>
            </a:xfrm>
            <a:custGeom>
              <a:avLst/>
              <a:gdLst/>
              <a:ahLst/>
              <a:cxnLst/>
              <a:rect l="l" t="t" r="r" b="b"/>
              <a:pathLst>
                <a:path w="1159" h="1091" extrusionOk="0">
                  <a:moveTo>
                    <a:pt x="550" y="0"/>
                  </a:moveTo>
                  <a:cubicBezTo>
                    <a:pt x="267" y="0"/>
                    <a:pt x="1" y="223"/>
                    <a:pt x="10" y="555"/>
                  </a:cubicBezTo>
                  <a:cubicBezTo>
                    <a:pt x="10" y="882"/>
                    <a:pt x="275" y="1090"/>
                    <a:pt x="554" y="1090"/>
                  </a:cubicBezTo>
                  <a:cubicBezTo>
                    <a:pt x="692" y="1090"/>
                    <a:pt x="834" y="1039"/>
                    <a:pt x="947" y="925"/>
                  </a:cubicBezTo>
                  <a:cubicBezTo>
                    <a:pt x="1159" y="714"/>
                    <a:pt x="1146" y="370"/>
                    <a:pt x="934" y="159"/>
                  </a:cubicBezTo>
                  <a:cubicBezTo>
                    <a:pt x="820" y="49"/>
                    <a:pt x="683" y="0"/>
                    <a:pt x="550"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4"/>
            <p:cNvSpPr/>
            <p:nvPr/>
          </p:nvSpPr>
          <p:spPr>
            <a:xfrm>
              <a:off x="4744850" y="2996700"/>
              <a:ext cx="28750" cy="27325"/>
            </a:xfrm>
            <a:custGeom>
              <a:avLst/>
              <a:gdLst/>
              <a:ahLst/>
              <a:cxnLst/>
              <a:rect l="l" t="t" r="r" b="b"/>
              <a:pathLst>
                <a:path w="1150" h="1093" extrusionOk="0">
                  <a:moveTo>
                    <a:pt x="558" y="1"/>
                  </a:moveTo>
                  <a:cubicBezTo>
                    <a:pt x="275" y="1"/>
                    <a:pt x="0" y="224"/>
                    <a:pt x="0" y="560"/>
                  </a:cubicBezTo>
                  <a:cubicBezTo>
                    <a:pt x="9" y="880"/>
                    <a:pt x="281" y="1092"/>
                    <a:pt x="559" y="1092"/>
                  </a:cubicBezTo>
                  <a:cubicBezTo>
                    <a:pt x="694" y="1092"/>
                    <a:pt x="830" y="1042"/>
                    <a:pt x="938" y="930"/>
                  </a:cubicBezTo>
                  <a:cubicBezTo>
                    <a:pt x="1149" y="705"/>
                    <a:pt x="1149" y="362"/>
                    <a:pt x="925" y="150"/>
                  </a:cubicBezTo>
                  <a:cubicBezTo>
                    <a:pt x="817" y="47"/>
                    <a:pt x="687" y="1"/>
                    <a:pt x="558"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4"/>
            <p:cNvSpPr/>
            <p:nvPr/>
          </p:nvSpPr>
          <p:spPr>
            <a:xfrm>
              <a:off x="4803725" y="3004625"/>
              <a:ext cx="28975" cy="27225"/>
            </a:xfrm>
            <a:custGeom>
              <a:avLst/>
              <a:gdLst/>
              <a:ahLst/>
              <a:cxnLst/>
              <a:rect l="l" t="t" r="r" b="b"/>
              <a:pathLst>
                <a:path w="1159" h="1089" extrusionOk="0">
                  <a:moveTo>
                    <a:pt x="558" y="1"/>
                  </a:moveTo>
                  <a:cubicBezTo>
                    <a:pt x="272" y="1"/>
                    <a:pt x="0" y="224"/>
                    <a:pt x="9" y="560"/>
                  </a:cubicBezTo>
                  <a:cubicBezTo>
                    <a:pt x="18" y="877"/>
                    <a:pt x="285" y="1088"/>
                    <a:pt x="560" y="1088"/>
                  </a:cubicBezTo>
                  <a:cubicBezTo>
                    <a:pt x="698" y="1088"/>
                    <a:pt x="837" y="1035"/>
                    <a:pt x="947" y="916"/>
                  </a:cubicBezTo>
                  <a:cubicBezTo>
                    <a:pt x="1158" y="705"/>
                    <a:pt x="1145" y="362"/>
                    <a:pt x="934" y="150"/>
                  </a:cubicBezTo>
                  <a:cubicBezTo>
                    <a:pt x="822" y="47"/>
                    <a:pt x="689" y="1"/>
                    <a:pt x="558"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4"/>
            <p:cNvSpPr/>
            <p:nvPr/>
          </p:nvSpPr>
          <p:spPr>
            <a:xfrm>
              <a:off x="4863800" y="3009675"/>
              <a:ext cx="28650" cy="27275"/>
            </a:xfrm>
            <a:custGeom>
              <a:avLst/>
              <a:gdLst/>
              <a:ahLst/>
              <a:cxnLst/>
              <a:rect l="l" t="t" r="r" b="b"/>
              <a:pathLst>
                <a:path w="1146" h="1091" extrusionOk="0">
                  <a:moveTo>
                    <a:pt x="551" y="1"/>
                  </a:moveTo>
                  <a:cubicBezTo>
                    <a:pt x="267" y="1"/>
                    <a:pt x="1" y="223"/>
                    <a:pt x="10" y="556"/>
                  </a:cubicBezTo>
                  <a:cubicBezTo>
                    <a:pt x="10" y="882"/>
                    <a:pt x="275" y="1091"/>
                    <a:pt x="554" y="1091"/>
                  </a:cubicBezTo>
                  <a:cubicBezTo>
                    <a:pt x="692" y="1091"/>
                    <a:pt x="834" y="1040"/>
                    <a:pt x="948" y="926"/>
                  </a:cubicBezTo>
                  <a:cubicBezTo>
                    <a:pt x="1146" y="714"/>
                    <a:pt x="1146" y="358"/>
                    <a:pt x="934" y="160"/>
                  </a:cubicBezTo>
                  <a:cubicBezTo>
                    <a:pt x="820" y="50"/>
                    <a:pt x="684" y="1"/>
                    <a:pt x="551"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4"/>
            <p:cNvSpPr/>
            <p:nvPr/>
          </p:nvSpPr>
          <p:spPr>
            <a:xfrm>
              <a:off x="4924550" y="3012000"/>
              <a:ext cx="28650" cy="27275"/>
            </a:xfrm>
            <a:custGeom>
              <a:avLst/>
              <a:gdLst/>
              <a:ahLst/>
              <a:cxnLst/>
              <a:rect l="l" t="t" r="r" b="b"/>
              <a:pathLst>
                <a:path w="1146" h="1091" extrusionOk="0">
                  <a:moveTo>
                    <a:pt x="551" y="0"/>
                  </a:moveTo>
                  <a:cubicBezTo>
                    <a:pt x="267" y="0"/>
                    <a:pt x="1" y="223"/>
                    <a:pt x="10" y="555"/>
                  </a:cubicBezTo>
                  <a:cubicBezTo>
                    <a:pt x="10" y="882"/>
                    <a:pt x="275" y="1090"/>
                    <a:pt x="554" y="1090"/>
                  </a:cubicBezTo>
                  <a:cubicBezTo>
                    <a:pt x="692" y="1090"/>
                    <a:pt x="834" y="1039"/>
                    <a:pt x="948" y="925"/>
                  </a:cubicBezTo>
                  <a:cubicBezTo>
                    <a:pt x="1146" y="714"/>
                    <a:pt x="1146" y="357"/>
                    <a:pt x="934" y="159"/>
                  </a:cubicBezTo>
                  <a:cubicBezTo>
                    <a:pt x="820" y="49"/>
                    <a:pt x="684" y="0"/>
                    <a:pt x="551"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4"/>
            <p:cNvSpPr/>
            <p:nvPr/>
          </p:nvSpPr>
          <p:spPr>
            <a:xfrm>
              <a:off x="4985525" y="3011325"/>
              <a:ext cx="28750" cy="27300"/>
            </a:xfrm>
            <a:custGeom>
              <a:avLst/>
              <a:gdLst/>
              <a:ahLst/>
              <a:cxnLst/>
              <a:rect l="l" t="t" r="r" b="b"/>
              <a:pathLst>
                <a:path w="1150" h="1092" extrusionOk="0">
                  <a:moveTo>
                    <a:pt x="550" y="1"/>
                  </a:moveTo>
                  <a:cubicBezTo>
                    <a:pt x="270" y="1"/>
                    <a:pt x="1" y="223"/>
                    <a:pt x="1" y="556"/>
                  </a:cubicBezTo>
                  <a:cubicBezTo>
                    <a:pt x="10" y="882"/>
                    <a:pt x="278" y="1091"/>
                    <a:pt x="554" y="1091"/>
                  </a:cubicBezTo>
                  <a:cubicBezTo>
                    <a:pt x="690" y="1091"/>
                    <a:pt x="829" y="1040"/>
                    <a:pt x="939" y="926"/>
                  </a:cubicBezTo>
                  <a:cubicBezTo>
                    <a:pt x="1150" y="714"/>
                    <a:pt x="1137" y="371"/>
                    <a:pt x="925" y="160"/>
                  </a:cubicBezTo>
                  <a:cubicBezTo>
                    <a:pt x="816" y="50"/>
                    <a:pt x="682" y="1"/>
                    <a:pt x="550"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4"/>
            <p:cNvSpPr/>
            <p:nvPr/>
          </p:nvSpPr>
          <p:spPr>
            <a:xfrm>
              <a:off x="5045400" y="3007700"/>
              <a:ext cx="25000" cy="27275"/>
            </a:xfrm>
            <a:custGeom>
              <a:avLst/>
              <a:gdLst/>
              <a:ahLst/>
              <a:cxnLst/>
              <a:rect l="l" t="t" r="r" b="b"/>
              <a:pathLst>
                <a:path w="1000" h="1091" extrusionOk="0">
                  <a:moveTo>
                    <a:pt x="550" y="1"/>
                  </a:moveTo>
                  <a:cubicBezTo>
                    <a:pt x="267" y="1"/>
                    <a:pt x="1" y="223"/>
                    <a:pt x="10" y="556"/>
                  </a:cubicBezTo>
                  <a:cubicBezTo>
                    <a:pt x="18" y="882"/>
                    <a:pt x="281" y="1091"/>
                    <a:pt x="556" y="1091"/>
                  </a:cubicBezTo>
                  <a:cubicBezTo>
                    <a:pt x="693" y="1091"/>
                    <a:pt x="833" y="1039"/>
                    <a:pt x="947" y="925"/>
                  </a:cubicBezTo>
                  <a:cubicBezTo>
                    <a:pt x="960" y="899"/>
                    <a:pt x="987" y="886"/>
                    <a:pt x="1000" y="859"/>
                  </a:cubicBezTo>
                  <a:cubicBezTo>
                    <a:pt x="974" y="622"/>
                    <a:pt x="960" y="384"/>
                    <a:pt x="934" y="159"/>
                  </a:cubicBezTo>
                  <a:cubicBezTo>
                    <a:pt x="820" y="50"/>
                    <a:pt x="683" y="1"/>
                    <a:pt x="550"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4"/>
            <p:cNvSpPr/>
            <p:nvPr/>
          </p:nvSpPr>
          <p:spPr>
            <a:xfrm>
              <a:off x="4624450" y="3030900"/>
              <a:ext cx="29625" cy="27750"/>
            </a:xfrm>
            <a:custGeom>
              <a:avLst/>
              <a:gdLst/>
              <a:ahLst/>
              <a:cxnLst/>
              <a:rect l="l" t="t" r="r" b="b"/>
              <a:pathLst>
                <a:path w="1185" h="1110" extrusionOk="0">
                  <a:moveTo>
                    <a:pt x="567" y="0"/>
                  </a:moveTo>
                  <a:cubicBezTo>
                    <a:pt x="277" y="0"/>
                    <a:pt x="0" y="230"/>
                    <a:pt x="9" y="565"/>
                  </a:cubicBezTo>
                  <a:cubicBezTo>
                    <a:pt x="18" y="898"/>
                    <a:pt x="288" y="1109"/>
                    <a:pt x="570" y="1109"/>
                  </a:cubicBezTo>
                  <a:cubicBezTo>
                    <a:pt x="712" y="1109"/>
                    <a:pt x="858" y="1055"/>
                    <a:pt x="973" y="935"/>
                  </a:cubicBezTo>
                  <a:cubicBezTo>
                    <a:pt x="1185" y="724"/>
                    <a:pt x="1171" y="367"/>
                    <a:pt x="947" y="156"/>
                  </a:cubicBezTo>
                  <a:cubicBezTo>
                    <a:pt x="835" y="48"/>
                    <a:pt x="700" y="0"/>
                    <a:pt x="567"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4"/>
            <p:cNvSpPr/>
            <p:nvPr/>
          </p:nvSpPr>
          <p:spPr>
            <a:xfrm>
              <a:off x="4679900" y="3043875"/>
              <a:ext cx="29650" cy="27900"/>
            </a:xfrm>
            <a:custGeom>
              <a:avLst/>
              <a:gdLst/>
              <a:ahLst/>
              <a:cxnLst/>
              <a:rect l="l" t="t" r="r" b="b"/>
              <a:pathLst>
                <a:path w="1186" h="1116" extrusionOk="0">
                  <a:moveTo>
                    <a:pt x="566" y="1"/>
                  </a:moveTo>
                  <a:cubicBezTo>
                    <a:pt x="274" y="1"/>
                    <a:pt x="1" y="233"/>
                    <a:pt x="10" y="575"/>
                  </a:cubicBezTo>
                  <a:cubicBezTo>
                    <a:pt x="19" y="901"/>
                    <a:pt x="293" y="1116"/>
                    <a:pt x="576" y="1116"/>
                  </a:cubicBezTo>
                  <a:cubicBezTo>
                    <a:pt x="717" y="1116"/>
                    <a:pt x="860" y="1063"/>
                    <a:pt x="974" y="944"/>
                  </a:cubicBezTo>
                  <a:cubicBezTo>
                    <a:pt x="1185" y="720"/>
                    <a:pt x="1172" y="376"/>
                    <a:pt x="961" y="165"/>
                  </a:cubicBezTo>
                  <a:cubicBezTo>
                    <a:pt x="843" y="52"/>
                    <a:pt x="702" y="1"/>
                    <a:pt x="566"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4"/>
            <p:cNvSpPr/>
            <p:nvPr/>
          </p:nvSpPr>
          <p:spPr>
            <a:xfrm>
              <a:off x="4738350" y="3054325"/>
              <a:ext cx="29300" cy="28000"/>
            </a:xfrm>
            <a:custGeom>
              <a:avLst/>
              <a:gdLst/>
              <a:ahLst/>
              <a:cxnLst/>
              <a:rect l="l" t="t" r="r" b="b"/>
              <a:pathLst>
                <a:path w="1172" h="1120" extrusionOk="0">
                  <a:moveTo>
                    <a:pt x="568" y="1"/>
                  </a:moveTo>
                  <a:cubicBezTo>
                    <a:pt x="277" y="1"/>
                    <a:pt x="0" y="231"/>
                    <a:pt x="9" y="566"/>
                  </a:cubicBezTo>
                  <a:cubicBezTo>
                    <a:pt x="9" y="902"/>
                    <a:pt x="282" y="1120"/>
                    <a:pt x="565" y="1120"/>
                  </a:cubicBezTo>
                  <a:cubicBezTo>
                    <a:pt x="705" y="1120"/>
                    <a:pt x="847" y="1067"/>
                    <a:pt x="960" y="949"/>
                  </a:cubicBezTo>
                  <a:cubicBezTo>
                    <a:pt x="1172" y="724"/>
                    <a:pt x="1172" y="368"/>
                    <a:pt x="947" y="157"/>
                  </a:cubicBezTo>
                  <a:cubicBezTo>
                    <a:pt x="835" y="49"/>
                    <a:pt x="700" y="1"/>
                    <a:pt x="568"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4"/>
            <p:cNvSpPr/>
            <p:nvPr/>
          </p:nvSpPr>
          <p:spPr>
            <a:xfrm>
              <a:off x="4798425" y="3062200"/>
              <a:ext cx="29325" cy="27725"/>
            </a:xfrm>
            <a:custGeom>
              <a:avLst/>
              <a:gdLst/>
              <a:ahLst/>
              <a:cxnLst/>
              <a:rect l="l" t="t" r="r" b="b"/>
              <a:pathLst>
                <a:path w="1173" h="1109" extrusionOk="0">
                  <a:moveTo>
                    <a:pt x="562" y="0"/>
                  </a:moveTo>
                  <a:cubicBezTo>
                    <a:pt x="274" y="0"/>
                    <a:pt x="1" y="226"/>
                    <a:pt x="10" y="568"/>
                  </a:cubicBezTo>
                  <a:cubicBezTo>
                    <a:pt x="19" y="894"/>
                    <a:pt x="293" y="1109"/>
                    <a:pt x="572" y="1109"/>
                  </a:cubicBezTo>
                  <a:cubicBezTo>
                    <a:pt x="711" y="1109"/>
                    <a:pt x="851" y="1056"/>
                    <a:pt x="961" y="938"/>
                  </a:cubicBezTo>
                  <a:cubicBezTo>
                    <a:pt x="1172" y="713"/>
                    <a:pt x="1172" y="370"/>
                    <a:pt x="948" y="159"/>
                  </a:cubicBezTo>
                  <a:cubicBezTo>
                    <a:pt x="834" y="49"/>
                    <a:pt x="697" y="0"/>
                    <a:pt x="562"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4"/>
            <p:cNvSpPr/>
            <p:nvPr/>
          </p:nvSpPr>
          <p:spPr>
            <a:xfrm>
              <a:off x="4859850" y="3067150"/>
              <a:ext cx="29625" cy="27800"/>
            </a:xfrm>
            <a:custGeom>
              <a:avLst/>
              <a:gdLst/>
              <a:ahLst/>
              <a:cxnLst/>
              <a:rect l="l" t="t" r="r" b="b"/>
              <a:pathLst>
                <a:path w="1185" h="1112" extrusionOk="0">
                  <a:moveTo>
                    <a:pt x="566" y="0"/>
                  </a:moveTo>
                  <a:cubicBezTo>
                    <a:pt x="274" y="0"/>
                    <a:pt x="0" y="226"/>
                    <a:pt x="9" y="568"/>
                  </a:cubicBezTo>
                  <a:cubicBezTo>
                    <a:pt x="18" y="901"/>
                    <a:pt x="289" y="1112"/>
                    <a:pt x="570" y="1112"/>
                  </a:cubicBezTo>
                  <a:cubicBezTo>
                    <a:pt x="713" y="1112"/>
                    <a:pt x="858" y="1058"/>
                    <a:pt x="973" y="938"/>
                  </a:cubicBezTo>
                  <a:cubicBezTo>
                    <a:pt x="1185" y="713"/>
                    <a:pt x="1172" y="370"/>
                    <a:pt x="960" y="159"/>
                  </a:cubicBezTo>
                  <a:cubicBezTo>
                    <a:pt x="843" y="49"/>
                    <a:pt x="702" y="0"/>
                    <a:pt x="566"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4"/>
            <p:cNvSpPr/>
            <p:nvPr/>
          </p:nvSpPr>
          <p:spPr>
            <a:xfrm>
              <a:off x="4922250" y="3069200"/>
              <a:ext cx="29300" cy="27975"/>
            </a:xfrm>
            <a:custGeom>
              <a:avLst/>
              <a:gdLst/>
              <a:ahLst/>
              <a:cxnLst/>
              <a:rect l="l" t="t" r="r" b="b"/>
              <a:pathLst>
                <a:path w="1172" h="1119" extrusionOk="0">
                  <a:moveTo>
                    <a:pt x="568" y="0"/>
                  </a:moveTo>
                  <a:cubicBezTo>
                    <a:pt x="278" y="0"/>
                    <a:pt x="0" y="230"/>
                    <a:pt x="9" y="565"/>
                  </a:cubicBezTo>
                  <a:cubicBezTo>
                    <a:pt x="9" y="901"/>
                    <a:pt x="282" y="1119"/>
                    <a:pt x="565" y="1119"/>
                  </a:cubicBezTo>
                  <a:cubicBezTo>
                    <a:pt x="705" y="1119"/>
                    <a:pt x="847" y="1066"/>
                    <a:pt x="960" y="948"/>
                  </a:cubicBezTo>
                  <a:cubicBezTo>
                    <a:pt x="1172" y="724"/>
                    <a:pt x="1172" y="367"/>
                    <a:pt x="947" y="156"/>
                  </a:cubicBezTo>
                  <a:cubicBezTo>
                    <a:pt x="835" y="48"/>
                    <a:pt x="700" y="0"/>
                    <a:pt x="568"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4"/>
            <p:cNvSpPr/>
            <p:nvPr/>
          </p:nvSpPr>
          <p:spPr>
            <a:xfrm>
              <a:off x="4984325" y="3068225"/>
              <a:ext cx="29300" cy="27975"/>
            </a:xfrm>
            <a:custGeom>
              <a:avLst/>
              <a:gdLst/>
              <a:ahLst/>
              <a:cxnLst/>
              <a:rect l="l" t="t" r="r" b="b"/>
              <a:pathLst>
                <a:path w="1172" h="1119" extrusionOk="0">
                  <a:moveTo>
                    <a:pt x="569" y="0"/>
                  </a:moveTo>
                  <a:cubicBezTo>
                    <a:pt x="278" y="0"/>
                    <a:pt x="0" y="233"/>
                    <a:pt x="9" y="578"/>
                  </a:cubicBezTo>
                  <a:cubicBezTo>
                    <a:pt x="18" y="904"/>
                    <a:pt x="286" y="1119"/>
                    <a:pt x="566" y="1119"/>
                  </a:cubicBezTo>
                  <a:cubicBezTo>
                    <a:pt x="705" y="1119"/>
                    <a:pt x="846" y="1066"/>
                    <a:pt x="960" y="948"/>
                  </a:cubicBezTo>
                  <a:cubicBezTo>
                    <a:pt x="1171" y="723"/>
                    <a:pt x="1171" y="367"/>
                    <a:pt x="947" y="155"/>
                  </a:cubicBezTo>
                  <a:cubicBezTo>
                    <a:pt x="836" y="48"/>
                    <a:pt x="701" y="0"/>
                    <a:pt x="569"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4"/>
            <p:cNvSpPr/>
            <p:nvPr/>
          </p:nvSpPr>
          <p:spPr>
            <a:xfrm>
              <a:off x="5045725" y="3064250"/>
              <a:ext cx="29650" cy="28000"/>
            </a:xfrm>
            <a:custGeom>
              <a:avLst/>
              <a:gdLst/>
              <a:ahLst/>
              <a:cxnLst/>
              <a:rect l="l" t="t" r="r" b="b"/>
              <a:pathLst>
                <a:path w="1186" h="1120" extrusionOk="0">
                  <a:moveTo>
                    <a:pt x="569" y="1"/>
                  </a:moveTo>
                  <a:cubicBezTo>
                    <a:pt x="279" y="1"/>
                    <a:pt x="1" y="233"/>
                    <a:pt x="10" y="578"/>
                  </a:cubicBezTo>
                  <a:cubicBezTo>
                    <a:pt x="19" y="905"/>
                    <a:pt x="293" y="1119"/>
                    <a:pt x="576" y="1119"/>
                  </a:cubicBezTo>
                  <a:cubicBezTo>
                    <a:pt x="717" y="1119"/>
                    <a:pt x="860" y="1066"/>
                    <a:pt x="974" y="948"/>
                  </a:cubicBezTo>
                  <a:cubicBezTo>
                    <a:pt x="1185" y="724"/>
                    <a:pt x="1172" y="367"/>
                    <a:pt x="947" y="156"/>
                  </a:cubicBezTo>
                  <a:cubicBezTo>
                    <a:pt x="836" y="49"/>
                    <a:pt x="701" y="1"/>
                    <a:pt x="569"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4"/>
            <p:cNvSpPr/>
            <p:nvPr/>
          </p:nvSpPr>
          <p:spPr>
            <a:xfrm>
              <a:off x="4615200" y="3088425"/>
              <a:ext cx="30300" cy="28475"/>
            </a:xfrm>
            <a:custGeom>
              <a:avLst/>
              <a:gdLst/>
              <a:ahLst/>
              <a:cxnLst/>
              <a:rect l="l" t="t" r="r" b="b"/>
              <a:pathLst>
                <a:path w="1212" h="1139" extrusionOk="0">
                  <a:moveTo>
                    <a:pt x="591" y="1"/>
                  </a:moveTo>
                  <a:cubicBezTo>
                    <a:pt x="289" y="1"/>
                    <a:pt x="0" y="241"/>
                    <a:pt x="9" y="589"/>
                  </a:cubicBezTo>
                  <a:cubicBezTo>
                    <a:pt x="18" y="922"/>
                    <a:pt x="294" y="1138"/>
                    <a:pt x="584" y="1138"/>
                  </a:cubicBezTo>
                  <a:cubicBezTo>
                    <a:pt x="730" y="1138"/>
                    <a:pt x="880" y="1083"/>
                    <a:pt x="1000" y="958"/>
                  </a:cubicBezTo>
                  <a:cubicBezTo>
                    <a:pt x="1211" y="734"/>
                    <a:pt x="1198" y="377"/>
                    <a:pt x="973" y="153"/>
                  </a:cubicBezTo>
                  <a:cubicBezTo>
                    <a:pt x="860" y="48"/>
                    <a:pt x="724" y="1"/>
                    <a:pt x="591"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4"/>
            <p:cNvSpPr/>
            <p:nvPr/>
          </p:nvSpPr>
          <p:spPr>
            <a:xfrm>
              <a:off x="4672325" y="3101550"/>
              <a:ext cx="29950" cy="28550"/>
            </a:xfrm>
            <a:custGeom>
              <a:avLst/>
              <a:gdLst/>
              <a:ahLst/>
              <a:cxnLst/>
              <a:rect l="l" t="t" r="r" b="b"/>
              <a:pathLst>
                <a:path w="1198" h="1142" extrusionOk="0">
                  <a:moveTo>
                    <a:pt x="573" y="1"/>
                  </a:moveTo>
                  <a:cubicBezTo>
                    <a:pt x="278" y="1"/>
                    <a:pt x="0" y="234"/>
                    <a:pt x="9" y="579"/>
                  </a:cubicBezTo>
                  <a:cubicBezTo>
                    <a:pt x="18" y="921"/>
                    <a:pt x="290" y="1141"/>
                    <a:pt x="576" y="1141"/>
                  </a:cubicBezTo>
                  <a:cubicBezTo>
                    <a:pt x="719" y="1141"/>
                    <a:pt x="867" y="1085"/>
                    <a:pt x="986" y="962"/>
                  </a:cubicBezTo>
                  <a:cubicBezTo>
                    <a:pt x="1198" y="737"/>
                    <a:pt x="1184" y="367"/>
                    <a:pt x="960" y="156"/>
                  </a:cubicBezTo>
                  <a:cubicBezTo>
                    <a:pt x="844" y="49"/>
                    <a:pt x="707" y="1"/>
                    <a:pt x="573"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4"/>
            <p:cNvSpPr/>
            <p:nvPr/>
          </p:nvSpPr>
          <p:spPr>
            <a:xfrm>
              <a:off x="4731750" y="3111975"/>
              <a:ext cx="29950" cy="28450"/>
            </a:xfrm>
            <a:custGeom>
              <a:avLst/>
              <a:gdLst/>
              <a:ahLst/>
              <a:cxnLst/>
              <a:rect l="l" t="t" r="r" b="b"/>
              <a:pathLst>
                <a:path w="1198" h="1138" extrusionOk="0">
                  <a:moveTo>
                    <a:pt x="578" y="1"/>
                  </a:moveTo>
                  <a:cubicBezTo>
                    <a:pt x="284" y="1"/>
                    <a:pt x="0" y="239"/>
                    <a:pt x="9" y="584"/>
                  </a:cubicBezTo>
                  <a:cubicBezTo>
                    <a:pt x="18" y="920"/>
                    <a:pt x="299" y="1138"/>
                    <a:pt x="587" y="1138"/>
                  </a:cubicBezTo>
                  <a:cubicBezTo>
                    <a:pt x="729" y="1138"/>
                    <a:pt x="873" y="1085"/>
                    <a:pt x="987" y="967"/>
                  </a:cubicBezTo>
                  <a:cubicBezTo>
                    <a:pt x="1198" y="730"/>
                    <a:pt x="1198" y="373"/>
                    <a:pt x="960" y="162"/>
                  </a:cubicBezTo>
                  <a:cubicBezTo>
                    <a:pt x="849" y="50"/>
                    <a:pt x="712" y="1"/>
                    <a:pt x="578"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4"/>
            <p:cNvSpPr/>
            <p:nvPr/>
          </p:nvSpPr>
          <p:spPr>
            <a:xfrm>
              <a:off x="4793150" y="3119725"/>
              <a:ext cx="30300" cy="28550"/>
            </a:xfrm>
            <a:custGeom>
              <a:avLst/>
              <a:gdLst/>
              <a:ahLst/>
              <a:cxnLst/>
              <a:rect l="l" t="t" r="r" b="b"/>
              <a:pathLst>
                <a:path w="1212" h="1142" extrusionOk="0">
                  <a:moveTo>
                    <a:pt x="586" y="1"/>
                  </a:moveTo>
                  <a:cubicBezTo>
                    <a:pt x="286" y="1"/>
                    <a:pt x="1" y="236"/>
                    <a:pt x="10" y="591"/>
                  </a:cubicBezTo>
                  <a:cubicBezTo>
                    <a:pt x="18" y="924"/>
                    <a:pt x="295" y="1141"/>
                    <a:pt x="584" y="1141"/>
                  </a:cubicBezTo>
                  <a:cubicBezTo>
                    <a:pt x="730" y="1141"/>
                    <a:pt x="880" y="1085"/>
                    <a:pt x="1000" y="961"/>
                  </a:cubicBezTo>
                  <a:cubicBezTo>
                    <a:pt x="1211" y="737"/>
                    <a:pt x="1198" y="367"/>
                    <a:pt x="974" y="155"/>
                  </a:cubicBezTo>
                  <a:cubicBezTo>
                    <a:pt x="859" y="49"/>
                    <a:pt x="721" y="1"/>
                    <a:pt x="586"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4"/>
            <p:cNvSpPr/>
            <p:nvPr/>
          </p:nvSpPr>
          <p:spPr>
            <a:xfrm>
              <a:off x="4856225" y="3124675"/>
              <a:ext cx="30275" cy="28375"/>
            </a:xfrm>
            <a:custGeom>
              <a:avLst/>
              <a:gdLst/>
              <a:ahLst/>
              <a:cxnLst/>
              <a:rect l="l" t="t" r="r" b="b"/>
              <a:pathLst>
                <a:path w="1211" h="1135" extrusionOk="0">
                  <a:moveTo>
                    <a:pt x="583" y="0"/>
                  </a:moveTo>
                  <a:cubicBezTo>
                    <a:pt x="285" y="0"/>
                    <a:pt x="0" y="233"/>
                    <a:pt x="9" y="578"/>
                  </a:cubicBezTo>
                  <a:cubicBezTo>
                    <a:pt x="18" y="921"/>
                    <a:pt x="295" y="1135"/>
                    <a:pt x="585" y="1135"/>
                  </a:cubicBezTo>
                  <a:cubicBezTo>
                    <a:pt x="731" y="1135"/>
                    <a:pt x="880" y="1081"/>
                    <a:pt x="1000" y="961"/>
                  </a:cubicBezTo>
                  <a:cubicBezTo>
                    <a:pt x="1211" y="737"/>
                    <a:pt x="1198" y="367"/>
                    <a:pt x="973" y="156"/>
                  </a:cubicBezTo>
                  <a:cubicBezTo>
                    <a:pt x="858" y="48"/>
                    <a:pt x="719" y="0"/>
                    <a:pt x="583"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4"/>
            <p:cNvSpPr/>
            <p:nvPr/>
          </p:nvSpPr>
          <p:spPr>
            <a:xfrm>
              <a:off x="4919600" y="3126500"/>
              <a:ext cx="30300" cy="28475"/>
            </a:xfrm>
            <a:custGeom>
              <a:avLst/>
              <a:gdLst/>
              <a:ahLst/>
              <a:cxnLst/>
              <a:rect l="l" t="t" r="r" b="b"/>
              <a:pathLst>
                <a:path w="1212" h="1139" extrusionOk="0">
                  <a:moveTo>
                    <a:pt x="583" y="1"/>
                  </a:moveTo>
                  <a:cubicBezTo>
                    <a:pt x="285" y="1"/>
                    <a:pt x="1" y="240"/>
                    <a:pt x="10" y="584"/>
                  </a:cubicBezTo>
                  <a:cubicBezTo>
                    <a:pt x="19" y="920"/>
                    <a:pt x="300" y="1138"/>
                    <a:pt x="592" y="1138"/>
                  </a:cubicBezTo>
                  <a:cubicBezTo>
                    <a:pt x="736" y="1138"/>
                    <a:pt x="883" y="1085"/>
                    <a:pt x="1000" y="967"/>
                  </a:cubicBezTo>
                  <a:cubicBezTo>
                    <a:pt x="1212" y="730"/>
                    <a:pt x="1198" y="373"/>
                    <a:pt x="974" y="162"/>
                  </a:cubicBezTo>
                  <a:cubicBezTo>
                    <a:pt x="858" y="50"/>
                    <a:pt x="719" y="1"/>
                    <a:pt x="583"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4"/>
            <p:cNvSpPr/>
            <p:nvPr/>
          </p:nvSpPr>
          <p:spPr>
            <a:xfrm>
              <a:off x="4983325" y="3125325"/>
              <a:ext cx="29975" cy="28550"/>
            </a:xfrm>
            <a:custGeom>
              <a:avLst/>
              <a:gdLst/>
              <a:ahLst/>
              <a:cxnLst/>
              <a:rect l="l" t="t" r="r" b="b"/>
              <a:pathLst>
                <a:path w="1199" h="1142" extrusionOk="0">
                  <a:moveTo>
                    <a:pt x="584" y="1"/>
                  </a:moveTo>
                  <a:cubicBezTo>
                    <a:pt x="285" y="1"/>
                    <a:pt x="1" y="233"/>
                    <a:pt x="10" y="579"/>
                  </a:cubicBezTo>
                  <a:cubicBezTo>
                    <a:pt x="18" y="921"/>
                    <a:pt x="296" y="1141"/>
                    <a:pt x="582" y="1141"/>
                  </a:cubicBezTo>
                  <a:cubicBezTo>
                    <a:pt x="726" y="1141"/>
                    <a:pt x="872" y="1085"/>
                    <a:pt x="987" y="962"/>
                  </a:cubicBezTo>
                  <a:cubicBezTo>
                    <a:pt x="1198" y="737"/>
                    <a:pt x="1198" y="367"/>
                    <a:pt x="974" y="156"/>
                  </a:cubicBezTo>
                  <a:cubicBezTo>
                    <a:pt x="858" y="49"/>
                    <a:pt x="720" y="1"/>
                    <a:pt x="584"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4"/>
            <p:cNvSpPr/>
            <p:nvPr/>
          </p:nvSpPr>
          <p:spPr>
            <a:xfrm>
              <a:off x="5046050" y="3121050"/>
              <a:ext cx="30300" cy="28525"/>
            </a:xfrm>
            <a:custGeom>
              <a:avLst/>
              <a:gdLst/>
              <a:ahLst/>
              <a:cxnLst/>
              <a:rect l="l" t="t" r="r" b="b"/>
              <a:pathLst>
                <a:path w="1212" h="1141" extrusionOk="0">
                  <a:moveTo>
                    <a:pt x="584" y="0"/>
                  </a:moveTo>
                  <a:cubicBezTo>
                    <a:pt x="285" y="0"/>
                    <a:pt x="1" y="233"/>
                    <a:pt x="10" y="578"/>
                  </a:cubicBezTo>
                  <a:cubicBezTo>
                    <a:pt x="19" y="920"/>
                    <a:pt x="296" y="1140"/>
                    <a:pt x="586" y="1140"/>
                  </a:cubicBezTo>
                  <a:cubicBezTo>
                    <a:pt x="732" y="1140"/>
                    <a:pt x="881" y="1085"/>
                    <a:pt x="1000" y="961"/>
                  </a:cubicBezTo>
                  <a:cubicBezTo>
                    <a:pt x="1212" y="736"/>
                    <a:pt x="1199" y="367"/>
                    <a:pt x="974" y="155"/>
                  </a:cubicBezTo>
                  <a:cubicBezTo>
                    <a:pt x="859" y="48"/>
                    <a:pt x="720" y="0"/>
                    <a:pt x="584"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4"/>
            <p:cNvSpPr/>
            <p:nvPr/>
          </p:nvSpPr>
          <p:spPr>
            <a:xfrm>
              <a:off x="4573825" y="3135475"/>
              <a:ext cx="12575" cy="23150"/>
            </a:xfrm>
            <a:custGeom>
              <a:avLst/>
              <a:gdLst/>
              <a:ahLst/>
              <a:cxnLst/>
              <a:rect l="l" t="t" r="r" b="b"/>
              <a:pathLst>
                <a:path w="503" h="926" extrusionOk="0">
                  <a:moveTo>
                    <a:pt x="317" y="1"/>
                  </a:moveTo>
                  <a:lnTo>
                    <a:pt x="317" y="1"/>
                  </a:lnTo>
                  <a:cubicBezTo>
                    <a:pt x="225" y="278"/>
                    <a:pt x="106" y="608"/>
                    <a:pt x="0" y="925"/>
                  </a:cubicBezTo>
                  <a:cubicBezTo>
                    <a:pt x="106" y="899"/>
                    <a:pt x="212" y="846"/>
                    <a:pt x="291" y="767"/>
                  </a:cubicBezTo>
                  <a:cubicBezTo>
                    <a:pt x="489" y="542"/>
                    <a:pt x="502" y="225"/>
                    <a:pt x="317"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4"/>
            <p:cNvSpPr/>
            <p:nvPr/>
          </p:nvSpPr>
          <p:spPr>
            <a:xfrm>
              <a:off x="4606275" y="3146000"/>
              <a:ext cx="30950" cy="29250"/>
            </a:xfrm>
            <a:custGeom>
              <a:avLst/>
              <a:gdLst/>
              <a:ahLst/>
              <a:cxnLst/>
              <a:rect l="l" t="t" r="r" b="b"/>
              <a:pathLst>
                <a:path w="1238" h="1170" extrusionOk="0">
                  <a:moveTo>
                    <a:pt x="589" y="0"/>
                  </a:moveTo>
                  <a:cubicBezTo>
                    <a:pt x="286" y="0"/>
                    <a:pt x="1" y="242"/>
                    <a:pt x="10" y="597"/>
                  </a:cubicBezTo>
                  <a:cubicBezTo>
                    <a:pt x="19" y="942"/>
                    <a:pt x="307" y="1169"/>
                    <a:pt x="604" y="1169"/>
                  </a:cubicBezTo>
                  <a:cubicBezTo>
                    <a:pt x="749" y="1169"/>
                    <a:pt x="896" y="1115"/>
                    <a:pt x="1013" y="993"/>
                  </a:cubicBezTo>
                  <a:cubicBezTo>
                    <a:pt x="1238" y="755"/>
                    <a:pt x="1225" y="385"/>
                    <a:pt x="987" y="161"/>
                  </a:cubicBezTo>
                  <a:cubicBezTo>
                    <a:pt x="868" y="50"/>
                    <a:pt x="727" y="0"/>
                    <a:pt x="589"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4"/>
            <p:cNvSpPr/>
            <p:nvPr/>
          </p:nvSpPr>
          <p:spPr>
            <a:xfrm>
              <a:off x="4664400" y="3159200"/>
              <a:ext cx="30950" cy="29000"/>
            </a:xfrm>
            <a:custGeom>
              <a:avLst/>
              <a:gdLst/>
              <a:ahLst/>
              <a:cxnLst/>
              <a:rect l="l" t="t" r="r" b="b"/>
              <a:pathLst>
                <a:path w="1238" h="1160" extrusionOk="0">
                  <a:moveTo>
                    <a:pt x="589" y="1"/>
                  </a:moveTo>
                  <a:cubicBezTo>
                    <a:pt x="285" y="1"/>
                    <a:pt x="0" y="242"/>
                    <a:pt x="9" y="597"/>
                  </a:cubicBezTo>
                  <a:cubicBezTo>
                    <a:pt x="18" y="940"/>
                    <a:pt x="301" y="1160"/>
                    <a:pt x="595" y="1160"/>
                  </a:cubicBezTo>
                  <a:cubicBezTo>
                    <a:pt x="743" y="1160"/>
                    <a:pt x="893" y="1104"/>
                    <a:pt x="1013" y="980"/>
                  </a:cubicBezTo>
                  <a:cubicBezTo>
                    <a:pt x="1237" y="742"/>
                    <a:pt x="1224" y="373"/>
                    <a:pt x="986" y="161"/>
                  </a:cubicBezTo>
                  <a:cubicBezTo>
                    <a:pt x="867" y="50"/>
                    <a:pt x="726" y="1"/>
                    <a:pt x="589"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4"/>
            <p:cNvSpPr/>
            <p:nvPr/>
          </p:nvSpPr>
          <p:spPr>
            <a:xfrm>
              <a:off x="4725125" y="3169650"/>
              <a:ext cx="30975" cy="29125"/>
            </a:xfrm>
            <a:custGeom>
              <a:avLst/>
              <a:gdLst/>
              <a:ahLst/>
              <a:cxnLst/>
              <a:rect l="l" t="t" r="r" b="b"/>
              <a:pathLst>
                <a:path w="1239" h="1165" extrusionOk="0">
                  <a:moveTo>
                    <a:pt x="604" y="1"/>
                  </a:moveTo>
                  <a:cubicBezTo>
                    <a:pt x="298" y="1"/>
                    <a:pt x="1" y="244"/>
                    <a:pt x="10" y="602"/>
                  </a:cubicBezTo>
                  <a:cubicBezTo>
                    <a:pt x="19" y="944"/>
                    <a:pt x="302" y="1164"/>
                    <a:pt x="596" y="1164"/>
                  </a:cubicBezTo>
                  <a:cubicBezTo>
                    <a:pt x="744" y="1164"/>
                    <a:pt x="894" y="1108"/>
                    <a:pt x="1014" y="985"/>
                  </a:cubicBezTo>
                  <a:cubicBezTo>
                    <a:pt x="1238" y="747"/>
                    <a:pt x="1225" y="377"/>
                    <a:pt x="987" y="153"/>
                  </a:cubicBezTo>
                  <a:cubicBezTo>
                    <a:pt x="875" y="48"/>
                    <a:pt x="738" y="1"/>
                    <a:pt x="604"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4"/>
            <p:cNvSpPr/>
            <p:nvPr/>
          </p:nvSpPr>
          <p:spPr>
            <a:xfrm>
              <a:off x="4788200" y="3177350"/>
              <a:ext cx="30950" cy="29000"/>
            </a:xfrm>
            <a:custGeom>
              <a:avLst/>
              <a:gdLst/>
              <a:ahLst/>
              <a:cxnLst/>
              <a:rect l="l" t="t" r="r" b="b"/>
              <a:pathLst>
                <a:path w="1238" h="1160" extrusionOk="0">
                  <a:moveTo>
                    <a:pt x="589" y="1"/>
                  </a:moveTo>
                  <a:cubicBezTo>
                    <a:pt x="286" y="1"/>
                    <a:pt x="1" y="243"/>
                    <a:pt x="10" y="597"/>
                  </a:cubicBezTo>
                  <a:cubicBezTo>
                    <a:pt x="18" y="940"/>
                    <a:pt x="302" y="1160"/>
                    <a:pt x="596" y="1160"/>
                  </a:cubicBezTo>
                  <a:cubicBezTo>
                    <a:pt x="743" y="1160"/>
                    <a:pt x="894" y="1104"/>
                    <a:pt x="1013" y="980"/>
                  </a:cubicBezTo>
                  <a:cubicBezTo>
                    <a:pt x="1238" y="743"/>
                    <a:pt x="1225" y="373"/>
                    <a:pt x="987" y="162"/>
                  </a:cubicBezTo>
                  <a:cubicBezTo>
                    <a:pt x="868" y="50"/>
                    <a:pt x="726" y="1"/>
                    <a:pt x="589"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4"/>
            <p:cNvSpPr/>
            <p:nvPr/>
          </p:nvSpPr>
          <p:spPr>
            <a:xfrm>
              <a:off x="4852350" y="3181975"/>
              <a:ext cx="30850" cy="29150"/>
            </a:xfrm>
            <a:custGeom>
              <a:avLst/>
              <a:gdLst/>
              <a:ahLst/>
              <a:cxnLst/>
              <a:rect l="l" t="t" r="r" b="b"/>
              <a:pathLst>
                <a:path w="1234" h="1166" extrusionOk="0">
                  <a:moveTo>
                    <a:pt x="596" y="1"/>
                  </a:moveTo>
                  <a:cubicBezTo>
                    <a:pt x="289" y="1"/>
                    <a:pt x="1" y="243"/>
                    <a:pt x="19" y="597"/>
                  </a:cubicBezTo>
                  <a:cubicBezTo>
                    <a:pt x="28" y="940"/>
                    <a:pt x="305" y="1166"/>
                    <a:pt x="595" y="1166"/>
                  </a:cubicBezTo>
                  <a:cubicBezTo>
                    <a:pt x="741" y="1166"/>
                    <a:pt x="890" y="1108"/>
                    <a:pt x="1009" y="980"/>
                  </a:cubicBezTo>
                  <a:cubicBezTo>
                    <a:pt x="1234" y="756"/>
                    <a:pt x="1221" y="373"/>
                    <a:pt x="996" y="161"/>
                  </a:cubicBezTo>
                  <a:cubicBezTo>
                    <a:pt x="877" y="50"/>
                    <a:pt x="734" y="1"/>
                    <a:pt x="596"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4"/>
            <p:cNvSpPr/>
            <p:nvPr/>
          </p:nvSpPr>
          <p:spPr>
            <a:xfrm>
              <a:off x="4917300" y="3183625"/>
              <a:ext cx="30950" cy="29150"/>
            </a:xfrm>
            <a:custGeom>
              <a:avLst/>
              <a:gdLst/>
              <a:ahLst/>
              <a:cxnLst/>
              <a:rect l="l" t="t" r="r" b="b"/>
              <a:pathLst>
                <a:path w="1238" h="1166" extrusionOk="0">
                  <a:moveTo>
                    <a:pt x="595" y="1"/>
                  </a:moveTo>
                  <a:cubicBezTo>
                    <a:pt x="292" y="1"/>
                    <a:pt x="0" y="243"/>
                    <a:pt x="9" y="597"/>
                  </a:cubicBezTo>
                  <a:cubicBezTo>
                    <a:pt x="18" y="940"/>
                    <a:pt x="302" y="1166"/>
                    <a:pt x="595" y="1166"/>
                  </a:cubicBezTo>
                  <a:cubicBezTo>
                    <a:pt x="743" y="1166"/>
                    <a:pt x="894" y="1109"/>
                    <a:pt x="1013" y="980"/>
                  </a:cubicBezTo>
                  <a:cubicBezTo>
                    <a:pt x="1238" y="756"/>
                    <a:pt x="1224" y="386"/>
                    <a:pt x="987" y="161"/>
                  </a:cubicBezTo>
                  <a:cubicBezTo>
                    <a:pt x="871" y="50"/>
                    <a:pt x="732" y="1"/>
                    <a:pt x="595"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4"/>
            <p:cNvSpPr/>
            <p:nvPr/>
          </p:nvSpPr>
          <p:spPr>
            <a:xfrm>
              <a:off x="4982325" y="3182300"/>
              <a:ext cx="30975" cy="29000"/>
            </a:xfrm>
            <a:custGeom>
              <a:avLst/>
              <a:gdLst/>
              <a:ahLst/>
              <a:cxnLst/>
              <a:rect l="l" t="t" r="r" b="b"/>
              <a:pathLst>
                <a:path w="1239" h="1160" extrusionOk="0">
                  <a:moveTo>
                    <a:pt x="590" y="1"/>
                  </a:moveTo>
                  <a:cubicBezTo>
                    <a:pt x="286" y="1"/>
                    <a:pt x="1" y="243"/>
                    <a:pt x="10" y="597"/>
                  </a:cubicBezTo>
                  <a:cubicBezTo>
                    <a:pt x="19" y="940"/>
                    <a:pt x="302" y="1160"/>
                    <a:pt x="596" y="1160"/>
                  </a:cubicBezTo>
                  <a:cubicBezTo>
                    <a:pt x="744" y="1160"/>
                    <a:pt x="894" y="1104"/>
                    <a:pt x="1014" y="980"/>
                  </a:cubicBezTo>
                  <a:cubicBezTo>
                    <a:pt x="1238" y="743"/>
                    <a:pt x="1225" y="373"/>
                    <a:pt x="987" y="162"/>
                  </a:cubicBezTo>
                  <a:cubicBezTo>
                    <a:pt x="868" y="51"/>
                    <a:pt x="727" y="1"/>
                    <a:pt x="590"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4"/>
            <p:cNvSpPr/>
            <p:nvPr/>
          </p:nvSpPr>
          <p:spPr>
            <a:xfrm>
              <a:off x="5046400" y="3177700"/>
              <a:ext cx="30950" cy="29000"/>
            </a:xfrm>
            <a:custGeom>
              <a:avLst/>
              <a:gdLst/>
              <a:ahLst/>
              <a:cxnLst/>
              <a:rect l="l" t="t" r="r" b="b"/>
              <a:pathLst>
                <a:path w="1238" h="1160" extrusionOk="0">
                  <a:moveTo>
                    <a:pt x="594" y="0"/>
                  </a:moveTo>
                  <a:cubicBezTo>
                    <a:pt x="291" y="0"/>
                    <a:pt x="0" y="242"/>
                    <a:pt x="9" y="597"/>
                  </a:cubicBezTo>
                  <a:cubicBezTo>
                    <a:pt x="18" y="939"/>
                    <a:pt x="301" y="1159"/>
                    <a:pt x="595" y="1159"/>
                  </a:cubicBezTo>
                  <a:cubicBezTo>
                    <a:pt x="743" y="1159"/>
                    <a:pt x="893" y="1103"/>
                    <a:pt x="1013" y="980"/>
                  </a:cubicBezTo>
                  <a:cubicBezTo>
                    <a:pt x="1237" y="742"/>
                    <a:pt x="1224" y="372"/>
                    <a:pt x="986" y="161"/>
                  </a:cubicBezTo>
                  <a:cubicBezTo>
                    <a:pt x="871" y="50"/>
                    <a:pt x="732" y="0"/>
                    <a:pt x="594"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4"/>
            <p:cNvSpPr/>
            <p:nvPr/>
          </p:nvSpPr>
          <p:spPr>
            <a:xfrm>
              <a:off x="4568550" y="3164875"/>
              <a:ext cx="516400" cy="69125"/>
            </a:xfrm>
            <a:custGeom>
              <a:avLst/>
              <a:gdLst/>
              <a:ahLst/>
              <a:cxnLst/>
              <a:rect l="l" t="t" r="r" b="b"/>
              <a:pathLst>
                <a:path w="20656" h="2765" extrusionOk="0">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4"/>
            <p:cNvSpPr/>
            <p:nvPr/>
          </p:nvSpPr>
          <p:spPr>
            <a:xfrm>
              <a:off x="4928750" y="2710700"/>
              <a:ext cx="130775" cy="195025"/>
            </a:xfrm>
            <a:custGeom>
              <a:avLst/>
              <a:gdLst/>
              <a:ahLst/>
              <a:cxnLst/>
              <a:rect l="l" t="t" r="r" b="b"/>
              <a:pathLst>
                <a:path w="5231" h="7801" extrusionOk="0">
                  <a:moveTo>
                    <a:pt x="413" y="0"/>
                  </a:moveTo>
                  <a:cubicBezTo>
                    <a:pt x="353" y="0"/>
                    <a:pt x="299" y="38"/>
                    <a:pt x="278" y="101"/>
                  </a:cubicBezTo>
                  <a:cubicBezTo>
                    <a:pt x="80" y="827"/>
                    <a:pt x="0" y="1567"/>
                    <a:pt x="40" y="2319"/>
                  </a:cubicBezTo>
                  <a:cubicBezTo>
                    <a:pt x="40" y="2425"/>
                    <a:pt x="53" y="2518"/>
                    <a:pt x="66" y="2610"/>
                  </a:cubicBezTo>
                  <a:cubicBezTo>
                    <a:pt x="146" y="3402"/>
                    <a:pt x="383" y="4168"/>
                    <a:pt x="766" y="4842"/>
                  </a:cubicBezTo>
                  <a:cubicBezTo>
                    <a:pt x="1598" y="6295"/>
                    <a:pt x="3104" y="7285"/>
                    <a:pt x="5230" y="7800"/>
                  </a:cubicBezTo>
                  <a:cubicBezTo>
                    <a:pt x="5217" y="7694"/>
                    <a:pt x="5204" y="7589"/>
                    <a:pt x="5191" y="7483"/>
                  </a:cubicBezTo>
                  <a:cubicBezTo>
                    <a:pt x="3210" y="6995"/>
                    <a:pt x="1796" y="6044"/>
                    <a:pt x="1030" y="4697"/>
                  </a:cubicBezTo>
                  <a:cubicBezTo>
                    <a:pt x="661" y="4063"/>
                    <a:pt x="436" y="3350"/>
                    <a:pt x="370" y="2623"/>
                  </a:cubicBezTo>
                  <a:cubicBezTo>
                    <a:pt x="357" y="2518"/>
                    <a:pt x="344" y="2425"/>
                    <a:pt x="344" y="2319"/>
                  </a:cubicBezTo>
                  <a:cubicBezTo>
                    <a:pt x="291" y="1606"/>
                    <a:pt x="370" y="880"/>
                    <a:pt x="555" y="193"/>
                  </a:cubicBezTo>
                  <a:cubicBezTo>
                    <a:pt x="581" y="114"/>
                    <a:pt x="542" y="22"/>
                    <a:pt x="463" y="8"/>
                  </a:cubicBezTo>
                  <a:cubicBezTo>
                    <a:pt x="446" y="3"/>
                    <a:pt x="430" y="0"/>
                    <a:pt x="413"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4"/>
            <p:cNvSpPr/>
            <p:nvPr/>
          </p:nvSpPr>
          <p:spPr>
            <a:xfrm>
              <a:off x="4696300" y="2725750"/>
              <a:ext cx="341100" cy="50200"/>
            </a:xfrm>
            <a:custGeom>
              <a:avLst/>
              <a:gdLst/>
              <a:ahLst/>
              <a:cxnLst/>
              <a:rect l="l" t="t" r="r" b="b"/>
              <a:pathLst>
                <a:path w="13644" h="2008" extrusionOk="0">
                  <a:moveTo>
                    <a:pt x="67" y="1"/>
                  </a:moveTo>
                  <a:cubicBezTo>
                    <a:pt x="41" y="106"/>
                    <a:pt x="14" y="199"/>
                    <a:pt x="1" y="304"/>
                  </a:cubicBezTo>
                  <a:cubicBezTo>
                    <a:pt x="529" y="542"/>
                    <a:pt x="1071" y="753"/>
                    <a:pt x="1639" y="938"/>
                  </a:cubicBezTo>
                  <a:lnTo>
                    <a:pt x="1916" y="1018"/>
                  </a:lnTo>
                  <a:cubicBezTo>
                    <a:pt x="4187" y="1704"/>
                    <a:pt x="6723" y="1942"/>
                    <a:pt x="8770" y="1995"/>
                  </a:cubicBezTo>
                  <a:lnTo>
                    <a:pt x="9364" y="2008"/>
                  </a:lnTo>
                  <a:lnTo>
                    <a:pt x="9893" y="2008"/>
                  </a:lnTo>
                  <a:cubicBezTo>
                    <a:pt x="11398" y="2008"/>
                    <a:pt x="12719" y="1929"/>
                    <a:pt x="13643" y="1850"/>
                  </a:cubicBezTo>
                  <a:cubicBezTo>
                    <a:pt x="13617" y="1744"/>
                    <a:pt x="13604" y="1651"/>
                    <a:pt x="13577" y="1559"/>
                  </a:cubicBezTo>
                  <a:cubicBezTo>
                    <a:pt x="12663" y="1633"/>
                    <a:pt x="11392" y="1719"/>
                    <a:pt x="9945" y="1719"/>
                  </a:cubicBezTo>
                  <a:cubicBezTo>
                    <a:pt x="9845" y="1719"/>
                    <a:pt x="9744" y="1718"/>
                    <a:pt x="9642" y="1717"/>
                  </a:cubicBezTo>
                  <a:lnTo>
                    <a:pt x="9338" y="1717"/>
                  </a:lnTo>
                  <a:cubicBezTo>
                    <a:pt x="9153" y="1717"/>
                    <a:pt x="8955" y="1717"/>
                    <a:pt x="8770" y="1704"/>
                  </a:cubicBezTo>
                  <a:cubicBezTo>
                    <a:pt x="6750" y="1638"/>
                    <a:pt x="4253" y="1414"/>
                    <a:pt x="2022" y="740"/>
                  </a:cubicBezTo>
                  <a:lnTo>
                    <a:pt x="1731" y="661"/>
                  </a:lnTo>
                  <a:cubicBezTo>
                    <a:pt x="1163" y="476"/>
                    <a:pt x="608" y="252"/>
                    <a:pt x="67"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a:off x="4669900" y="2710850"/>
              <a:ext cx="85200" cy="128500"/>
            </a:xfrm>
            <a:custGeom>
              <a:avLst/>
              <a:gdLst/>
              <a:ahLst/>
              <a:cxnLst/>
              <a:rect l="l" t="t" r="r" b="b"/>
              <a:pathLst>
                <a:path w="3408" h="5140" extrusionOk="0">
                  <a:moveTo>
                    <a:pt x="3251" y="0"/>
                  </a:moveTo>
                  <a:cubicBezTo>
                    <a:pt x="3181" y="0"/>
                    <a:pt x="3116" y="50"/>
                    <a:pt x="3104" y="121"/>
                  </a:cubicBezTo>
                  <a:cubicBezTo>
                    <a:pt x="3025" y="504"/>
                    <a:pt x="2919" y="887"/>
                    <a:pt x="2787" y="1257"/>
                  </a:cubicBezTo>
                  <a:cubicBezTo>
                    <a:pt x="2761" y="1349"/>
                    <a:pt x="2734" y="1442"/>
                    <a:pt x="2695" y="1534"/>
                  </a:cubicBezTo>
                  <a:cubicBezTo>
                    <a:pt x="2549" y="1917"/>
                    <a:pt x="2391" y="2287"/>
                    <a:pt x="2193" y="2644"/>
                  </a:cubicBezTo>
                  <a:cubicBezTo>
                    <a:pt x="1612" y="3740"/>
                    <a:pt x="912" y="4453"/>
                    <a:pt x="93" y="4809"/>
                  </a:cubicBezTo>
                  <a:lnTo>
                    <a:pt x="0" y="5140"/>
                  </a:lnTo>
                  <a:cubicBezTo>
                    <a:pt x="978" y="4809"/>
                    <a:pt x="1810" y="4017"/>
                    <a:pt x="2470" y="2776"/>
                  </a:cubicBezTo>
                  <a:cubicBezTo>
                    <a:pt x="2655" y="2406"/>
                    <a:pt x="2827" y="2010"/>
                    <a:pt x="2972" y="1614"/>
                  </a:cubicBezTo>
                  <a:cubicBezTo>
                    <a:pt x="3012" y="1521"/>
                    <a:pt x="3038" y="1429"/>
                    <a:pt x="3064" y="1336"/>
                  </a:cubicBezTo>
                  <a:cubicBezTo>
                    <a:pt x="3196" y="953"/>
                    <a:pt x="3315" y="570"/>
                    <a:pt x="3395" y="161"/>
                  </a:cubicBezTo>
                  <a:cubicBezTo>
                    <a:pt x="3408" y="82"/>
                    <a:pt x="3355" y="16"/>
                    <a:pt x="3276" y="2"/>
                  </a:cubicBezTo>
                  <a:cubicBezTo>
                    <a:pt x="3267" y="1"/>
                    <a:pt x="3259" y="0"/>
                    <a:pt x="3251"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4"/>
            <p:cNvSpPr/>
            <p:nvPr/>
          </p:nvSpPr>
          <p:spPr>
            <a:xfrm>
              <a:off x="4681125" y="2269475"/>
              <a:ext cx="428900" cy="470925"/>
            </a:xfrm>
            <a:custGeom>
              <a:avLst/>
              <a:gdLst/>
              <a:ahLst/>
              <a:cxnLst/>
              <a:rect l="l" t="t" r="r" b="b"/>
              <a:pathLst>
                <a:path w="17156" h="18837" extrusionOk="0">
                  <a:moveTo>
                    <a:pt x="10737" y="0"/>
                  </a:moveTo>
                  <a:lnTo>
                    <a:pt x="6445" y="53"/>
                  </a:lnTo>
                  <a:cubicBezTo>
                    <a:pt x="6023" y="106"/>
                    <a:pt x="5640" y="159"/>
                    <a:pt x="5283" y="225"/>
                  </a:cubicBezTo>
                  <a:cubicBezTo>
                    <a:pt x="4979" y="278"/>
                    <a:pt x="4715" y="330"/>
                    <a:pt x="4464" y="410"/>
                  </a:cubicBezTo>
                  <a:cubicBezTo>
                    <a:pt x="2285" y="1017"/>
                    <a:pt x="2206" y="2166"/>
                    <a:pt x="1810" y="4253"/>
                  </a:cubicBezTo>
                  <a:cubicBezTo>
                    <a:pt x="1691" y="4834"/>
                    <a:pt x="1532" y="5415"/>
                    <a:pt x="1361" y="5983"/>
                  </a:cubicBezTo>
                  <a:cubicBezTo>
                    <a:pt x="1295" y="6154"/>
                    <a:pt x="1242" y="6326"/>
                    <a:pt x="1189" y="6498"/>
                  </a:cubicBezTo>
                  <a:cubicBezTo>
                    <a:pt x="621" y="8162"/>
                    <a:pt x="0" y="9588"/>
                    <a:pt x="251" y="10460"/>
                  </a:cubicBezTo>
                  <a:cubicBezTo>
                    <a:pt x="251" y="10473"/>
                    <a:pt x="251" y="10486"/>
                    <a:pt x="265" y="10499"/>
                  </a:cubicBezTo>
                  <a:cubicBezTo>
                    <a:pt x="304" y="10645"/>
                    <a:pt x="357" y="10777"/>
                    <a:pt x="410" y="10922"/>
                  </a:cubicBezTo>
                  <a:cubicBezTo>
                    <a:pt x="714" y="11582"/>
                    <a:pt x="1123" y="12177"/>
                    <a:pt x="1612" y="12705"/>
                  </a:cubicBezTo>
                  <a:cubicBezTo>
                    <a:pt x="1678" y="12784"/>
                    <a:pt x="1717" y="12811"/>
                    <a:pt x="1717" y="12811"/>
                  </a:cubicBezTo>
                  <a:lnTo>
                    <a:pt x="1717" y="12837"/>
                  </a:lnTo>
                  <a:cubicBezTo>
                    <a:pt x="1717" y="12877"/>
                    <a:pt x="1717" y="12916"/>
                    <a:pt x="1704" y="12969"/>
                  </a:cubicBezTo>
                  <a:cubicBezTo>
                    <a:pt x="1691" y="13180"/>
                    <a:pt x="1651" y="13378"/>
                    <a:pt x="1612" y="13590"/>
                  </a:cubicBezTo>
                  <a:cubicBezTo>
                    <a:pt x="1044" y="16297"/>
                    <a:pt x="1070" y="16403"/>
                    <a:pt x="846" y="17552"/>
                  </a:cubicBezTo>
                  <a:cubicBezTo>
                    <a:pt x="4118" y="18576"/>
                    <a:pt x="7311" y="18836"/>
                    <a:pt x="9715" y="18836"/>
                  </a:cubicBezTo>
                  <a:cubicBezTo>
                    <a:pt x="12210" y="18836"/>
                    <a:pt x="13854" y="18555"/>
                    <a:pt x="13854" y="18555"/>
                  </a:cubicBezTo>
                  <a:cubicBezTo>
                    <a:pt x="13669" y="14897"/>
                    <a:pt x="13445" y="16350"/>
                    <a:pt x="13841" y="13695"/>
                  </a:cubicBezTo>
                  <a:cubicBezTo>
                    <a:pt x="14039" y="12414"/>
                    <a:pt x="14554" y="10486"/>
                    <a:pt x="15241" y="8571"/>
                  </a:cubicBezTo>
                  <a:cubicBezTo>
                    <a:pt x="15267" y="8505"/>
                    <a:pt x="15294" y="8426"/>
                    <a:pt x="15320" y="8347"/>
                  </a:cubicBezTo>
                  <a:cubicBezTo>
                    <a:pt x="15531" y="7792"/>
                    <a:pt x="15743" y="7224"/>
                    <a:pt x="15980" y="6683"/>
                  </a:cubicBezTo>
                  <a:cubicBezTo>
                    <a:pt x="16997" y="4332"/>
                    <a:pt x="17156" y="1677"/>
                    <a:pt x="14726" y="859"/>
                  </a:cubicBezTo>
                  <a:cubicBezTo>
                    <a:pt x="14105" y="661"/>
                    <a:pt x="13471" y="502"/>
                    <a:pt x="12824" y="370"/>
                  </a:cubicBezTo>
                  <a:cubicBezTo>
                    <a:pt x="12666" y="330"/>
                    <a:pt x="12481" y="304"/>
                    <a:pt x="12335" y="264"/>
                  </a:cubicBezTo>
                  <a:cubicBezTo>
                    <a:pt x="11437" y="106"/>
                    <a:pt x="10737" y="0"/>
                    <a:pt x="10737"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4"/>
            <p:cNvSpPr/>
            <p:nvPr/>
          </p:nvSpPr>
          <p:spPr>
            <a:xfrm>
              <a:off x="4701600" y="2677550"/>
              <a:ext cx="330525" cy="66250"/>
            </a:xfrm>
            <a:custGeom>
              <a:avLst/>
              <a:gdLst/>
              <a:ahLst/>
              <a:cxnLst/>
              <a:rect l="l" t="t" r="r" b="b"/>
              <a:pathLst>
                <a:path w="13221" h="2650" extrusionOk="0">
                  <a:moveTo>
                    <a:pt x="264" y="0"/>
                  </a:moveTo>
                  <a:lnTo>
                    <a:pt x="0" y="1255"/>
                  </a:lnTo>
                  <a:cubicBezTo>
                    <a:pt x="0" y="1255"/>
                    <a:pt x="4055" y="2650"/>
                    <a:pt x="8993" y="2650"/>
                  </a:cubicBezTo>
                  <a:cubicBezTo>
                    <a:pt x="10357" y="2650"/>
                    <a:pt x="11788" y="2543"/>
                    <a:pt x="13220" y="2272"/>
                  </a:cubicBezTo>
                  <a:lnTo>
                    <a:pt x="12996" y="1110"/>
                  </a:lnTo>
                  <a:cubicBezTo>
                    <a:pt x="12996" y="1110"/>
                    <a:pt x="11731" y="1358"/>
                    <a:pt x="9559" y="1358"/>
                  </a:cubicBezTo>
                  <a:cubicBezTo>
                    <a:pt x="7305" y="1358"/>
                    <a:pt x="4072" y="1090"/>
                    <a:pt x="264"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4"/>
            <p:cNvSpPr/>
            <p:nvPr/>
          </p:nvSpPr>
          <p:spPr>
            <a:xfrm>
              <a:off x="4831350" y="2272100"/>
              <a:ext cx="120525" cy="103700"/>
            </a:xfrm>
            <a:custGeom>
              <a:avLst/>
              <a:gdLst/>
              <a:ahLst/>
              <a:cxnLst/>
              <a:rect l="l" t="t" r="r" b="b"/>
              <a:pathLst>
                <a:path w="4821" h="4148" extrusionOk="0">
                  <a:moveTo>
                    <a:pt x="4821" y="1"/>
                  </a:moveTo>
                  <a:lnTo>
                    <a:pt x="410" y="357"/>
                  </a:lnTo>
                  <a:lnTo>
                    <a:pt x="0" y="4148"/>
                  </a:lnTo>
                  <a:cubicBezTo>
                    <a:pt x="1559" y="3844"/>
                    <a:pt x="4808" y="1691"/>
                    <a:pt x="4821"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4"/>
            <p:cNvSpPr/>
            <p:nvPr/>
          </p:nvSpPr>
          <p:spPr>
            <a:xfrm>
              <a:off x="4721725" y="2584050"/>
              <a:ext cx="188550" cy="25175"/>
            </a:xfrm>
            <a:custGeom>
              <a:avLst/>
              <a:gdLst/>
              <a:ahLst/>
              <a:cxnLst/>
              <a:rect l="l" t="t" r="r" b="b"/>
              <a:pathLst>
                <a:path w="7542" h="1007" extrusionOk="0">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4769600" y="2380475"/>
              <a:ext cx="160625" cy="59050"/>
            </a:xfrm>
            <a:custGeom>
              <a:avLst/>
              <a:gdLst/>
              <a:ahLst/>
              <a:cxnLst/>
              <a:rect l="l" t="t" r="r" b="b"/>
              <a:pathLst>
                <a:path w="6425" h="2362" extrusionOk="0">
                  <a:moveTo>
                    <a:pt x="6252" y="0"/>
                  </a:moveTo>
                  <a:cubicBezTo>
                    <a:pt x="6229" y="0"/>
                    <a:pt x="6205" y="7"/>
                    <a:pt x="6181" y="24"/>
                  </a:cubicBezTo>
                  <a:cubicBezTo>
                    <a:pt x="6155" y="50"/>
                    <a:pt x="3197" y="2124"/>
                    <a:pt x="1837" y="2124"/>
                  </a:cubicBezTo>
                  <a:cubicBezTo>
                    <a:pt x="529" y="2124"/>
                    <a:pt x="252" y="711"/>
                    <a:pt x="239" y="698"/>
                  </a:cubicBezTo>
                  <a:cubicBezTo>
                    <a:pt x="227" y="638"/>
                    <a:pt x="183" y="590"/>
                    <a:pt x="127" y="590"/>
                  </a:cubicBezTo>
                  <a:cubicBezTo>
                    <a:pt x="120" y="590"/>
                    <a:pt x="113" y="591"/>
                    <a:pt x="106" y="592"/>
                  </a:cubicBezTo>
                  <a:cubicBezTo>
                    <a:pt x="40" y="605"/>
                    <a:pt x="1" y="671"/>
                    <a:pt x="14" y="737"/>
                  </a:cubicBezTo>
                  <a:cubicBezTo>
                    <a:pt x="14" y="750"/>
                    <a:pt x="344" y="2362"/>
                    <a:pt x="1837" y="2362"/>
                  </a:cubicBezTo>
                  <a:cubicBezTo>
                    <a:pt x="3276" y="2362"/>
                    <a:pt x="6195" y="315"/>
                    <a:pt x="6327" y="222"/>
                  </a:cubicBezTo>
                  <a:cubicBezTo>
                    <a:pt x="6424" y="146"/>
                    <a:pt x="6353" y="0"/>
                    <a:pt x="6252"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4841575" y="2202775"/>
              <a:ext cx="110300" cy="95825"/>
            </a:xfrm>
            <a:custGeom>
              <a:avLst/>
              <a:gdLst/>
              <a:ahLst/>
              <a:cxnLst/>
              <a:rect l="l" t="t" r="r" b="b"/>
              <a:pathLst>
                <a:path w="4412" h="3833" extrusionOk="0">
                  <a:moveTo>
                    <a:pt x="4029" y="1"/>
                  </a:moveTo>
                  <a:lnTo>
                    <a:pt x="4029" y="1"/>
                  </a:lnTo>
                  <a:cubicBezTo>
                    <a:pt x="3804" y="80"/>
                    <a:pt x="3593" y="185"/>
                    <a:pt x="3395" y="304"/>
                  </a:cubicBezTo>
                  <a:cubicBezTo>
                    <a:pt x="3316" y="357"/>
                    <a:pt x="3223" y="384"/>
                    <a:pt x="3144" y="423"/>
                  </a:cubicBezTo>
                  <a:cubicBezTo>
                    <a:pt x="2395" y="737"/>
                    <a:pt x="1314" y="1107"/>
                    <a:pt x="347" y="1107"/>
                  </a:cubicBezTo>
                  <a:cubicBezTo>
                    <a:pt x="257" y="1107"/>
                    <a:pt x="168" y="1103"/>
                    <a:pt x="80" y="1097"/>
                  </a:cubicBezTo>
                  <a:lnTo>
                    <a:pt x="1" y="3130"/>
                  </a:lnTo>
                  <a:cubicBezTo>
                    <a:pt x="1" y="3130"/>
                    <a:pt x="455" y="3833"/>
                    <a:pt x="1590" y="3833"/>
                  </a:cubicBezTo>
                  <a:cubicBezTo>
                    <a:pt x="2270" y="3833"/>
                    <a:pt x="3194" y="3581"/>
                    <a:pt x="4412" y="2774"/>
                  </a:cubicBezTo>
                  <a:cubicBezTo>
                    <a:pt x="3791" y="2087"/>
                    <a:pt x="3778" y="780"/>
                    <a:pt x="4029"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4791075" y="2270475"/>
              <a:ext cx="50875" cy="105650"/>
            </a:xfrm>
            <a:custGeom>
              <a:avLst/>
              <a:gdLst/>
              <a:ahLst/>
              <a:cxnLst/>
              <a:rect l="l" t="t" r="r" b="b"/>
              <a:pathLst>
                <a:path w="2035" h="4226" extrusionOk="0">
                  <a:moveTo>
                    <a:pt x="1721" y="1"/>
                  </a:moveTo>
                  <a:cubicBezTo>
                    <a:pt x="1380" y="1"/>
                    <a:pt x="778" y="73"/>
                    <a:pt x="0" y="462"/>
                  </a:cubicBezTo>
                  <a:lnTo>
                    <a:pt x="1611" y="4226"/>
                  </a:lnTo>
                  <a:lnTo>
                    <a:pt x="2034" y="26"/>
                  </a:lnTo>
                  <a:cubicBezTo>
                    <a:pt x="2034" y="26"/>
                    <a:pt x="1924" y="1"/>
                    <a:pt x="1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4831350" y="2269800"/>
              <a:ext cx="163450" cy="106325"/>
            </a:xfrm>
            <a:custGeom>
              <a:avLst/>
              <a:gdLst/>
              <a:ahLst/>
              <a:cxnLst/>
              <a:rect l="l" t="t" r="r" b="b"/>
              <a:pathLst>
                <a:path w="6538" h="4253" extrusionOk="0">
                  <a:moveTo>
                    <a:pt x="4715" y="0"/>
                  </a:moveTo>
                  <a:cubicBezTo>
                    <a:pt x="4715" y="0"/>
                    <a:pt x="2246" y="2774"/>
                    <a:pt x="0" y="4253"/>
                  </a:cubicBezTo>
                  <a:cubicBezTo>
                    <a:pt x="0" y="4253"/>
                    <a:pt x="3843" y="3345"/>
                    <a:pt x="5571" y="3345"/>
                  </a:cubicBezTo>
                  <a:cubicBezTo>
                    <a:pt x="5672" y="3345"/>
                    <a:pt x="5766" y="3348"/>
                    <a:pt x="5851" y="3355"/>
                  </a:cubicBezTo>
                  <a:cubicBezTo>
                    <a:pt x="5851" y="3355"/>
                    <a:pt x="6538" y="1572"/>
                    <a:pt x="4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a:off x="4842575" y="2210375"/>
              <a:ext cx="83875" cy="43925"/>
            </a:xfrm>
            <a:custGeom>
              <a:avLst/>
              <a:gdLst/>
              <a:ahLst/>
              <a:cxnLst/>
              <a:rect l="l" t="t" r="r" b="b"/>
              <a:pathLst>
                <a:path w="3355" h="1757" extrusionOk="0">
                  <a:moveTo>
                    <a:pt x="3355" y="0"/>
                  </a:moveTo>
                  <a:lnTo>
                    <a:pt x="3355" y="0"/>
                  </a:lnTo>
                  <a:cubicBezTo>
                    <a:pt x="3276" y="40"/>
                    <a:pt x="3196" y="80"/>
                    <a:pt x="3104" y="119"/>
                  </a:cubicBezTo>
                  <a:cubicBezTo>
                    <a:pt x="2355" y="433"/>
                    <a:pt x="1274" y="803"/>
                    <a:pt x="307" y="803"/>
                  </a:cubicBezTo>
                  <a:cubicBezTo>
                    <a:pt x="217" y="803"/>
                    <a:pt x="128" y="799"/>
                    <a:pt x="40" y="793"/>
                  </a:cubicBezTo>
                  <a:lnTo>
                    <a:pt x="0" y="1757"/>
                  </a:lnTo>
                  <a:cubicBezTo>
                    <a:pt x="885" y="1559"/>
                    <a:pt x="2470" y="1070"/>
                    <a:pt x="3355"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4"/>
            <p:cNvSpPr/>
            <p:nvPr/>
          </p:nvSpPr>
          <p:spPr>
            <a:xfrm>
              <a:off x="4788100" y="2022275"/>
              <a:ext cx="163450" cy="208675"/>
            </a:xfrm>
            <a:custGeom>
              <a:avLst/>
              <a:gdLst/>
              <a:ahLst/>
              <a:cxnLst/>
              <a:rect l="l" t="t" r="r" b="b"/>
              <a:pathLst>
                <a:path w="6538" h="8347" extrusionOk="0">
                  <a:moveTo>
                    <a:pt x="3584" y="1"/>
                  </a:moveTo>
                  <a:cubicBezTo>
                    <a:pt x="2775" y="1"/>
                    <a:pt x="2079" y="319"/>
                    <a:pt x="1612" y="472"/>
                  </a:cubicBezTo>
                  <a:cubicBezTo>
                    <a:pt x="621" y="776"/>
                    <a:pt x="0" y="2030"/>
                    <a:pt x="0" y="3853"/>
                  </a:cubicBezTo>
                  <a:lnTo>
                    <a:pt x="0" y="4474"/>
                  </a:lnTo>
                  <a:lnTo>
                    <a:pt x="0" y="5081"/>
                  </a:lnTo>
                  <a:cubicBezTo>
                    <a:pt x="14" y="6494"/>
                    <a:pt x="119" y="7287"/>
                    <a:pt x="463" y="7630"/>
                  </a:cubicBezTo>
                  <a:cubicBezTo>
                    <a:pt x="972" y="8159"/>
                    <a:pt x="1664" y="8346"/>
                    <a:pt x="2390" y="8346"/>
                  </a:cubicBezTo>
                  <a:cubicBezTo>
                    <a:pt x="4132" y="8346"/>
                    <a:pt x="6071" y="7267"/>
                    <a:pt x="6155" y="7221"/>
                  </a:cubicBezTo>
                  <a:cubicBezTo>
                    <a:pt x="6194" y="7062"/>
                    <a:pt x="6221" y="6904"/>
                    <a:pt x="6260" y="6745"/>
                  </a:cubicBezTo>
                  <a:cubicBezTo>
                    <a:pt x="6485" y="5504"/>
                    <a:pt x="6538" y="4236"/>
                    <a:pt x="6392" y="2994"/>
                  </a:cubicBezTo>
                  <a:cubicBezTo>
                    <a:pt x="6458" y="1753"/>
                    <a:pt x="5719" y="604"/>
                    <a:pt x="4557" y="168"/>
                  </a:cubicBezTo>
                  <a:cubicBezTo>
                    <a:pt x="4220" y="48"/>
                    <a:pt x="3894" y="1"/>
                    <a:pt x="358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4"/>
            <p:cNvSpPr/>
            <p:nvPr/>
          </p:nvSpPr>
          <p:spPr>
            <a:xfrm>
              <a:off x="4782825" y="2077325"/>
              <a:ext cx="42600" cy="23450"/>
            </a:xfrm>
            <a:custGeom>
              <a:avLst/>
              <a:gdLst/>
              <a:ahLst/>
              <a:cxnLst/>
              <a:rect l="l" t="t" r="r" b="b"/>
              <a:pathLst>
                <a:path w="1704" h="938" extrusionOk="0">
                  <a:moveTo>
                    <a:pt x="1347" y="0"/>
                  </a:moveTo>
                  <a:cubicBezTo>
                    <a:pt x="0" y="159"/>
                    <a:pt x="211" y="938"/>
                    <a:pt x="211" y="938"/>
                  </a:cubicBezTo>
                  <a:cubicBezTo>
                    <a:pt x="726" y="330"/>
                    <a:pt x="1453" y="700"/>
                    <a:pt x="1572" y="370"/>
                  </a:cubicBezTo>
                  <a:cubicBezTo>
                    <a:pt x="1704" y="40"/>
                    <a:pt x="1347" y="0"/>
                    <a:pt x="1347"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4848175" y="2077325"/>
              <a:ext cx="42625" cy="23450"/>
            </a:xfrm>
            <a:custGeom>
              <a:avLst/>
              <a:gdLst/>
              <a:ahLst/>
              <a:cxnLst/>
              <a:rect l="l" t="t" r="r" b="b"/>
              <a:pathLst>
                <a:path w="1705" h="938" extrusionOk="0">
                  <a:moveTo>
                    <a:pt x="358" y="0"/>
                  </a:moveTo>
                  <a:cubicBezTo>
                    <a:pt x="358" y="0"/>
                    <a:pt x="1" y="40"/>
                    <a:pt x="120" y="370"/>
                  </a:cubicBezTo>
                  <a:cubicBezTo>
                    <a:pt x="252" y="700"/>
                    <a:pt x="978" y="330"/>
                    <a:pt x="1493" y="938"/>
                  </a:cubicBezTo>
                  <a:cubicBezTo>
                    <a:pt x="1493" y="938"/>
                    <a:pt x="1705" y="159"/>
                    <a:pt x="358"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4"/>
            <p:cNvSpPr/>
            <p:nvPr/>
          </p:nvSpPr>
          <p:spPr>
            <a:xfrm>
              <a:off x="4860075" y="2134100"/>
              <a:ext cx="38650" cy="15225"/>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E69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4"/>
            <p:cNvSpPr/>
            <p:nvPr/>
          </p:nvSpPr>
          <p:spPr>
            <a:xfrm>
              <a:off x="4788100" y="2134100"/>
              <a:ext cx="17200" cy="15225"/>
            </a:xfrm>
            <a:custGeom>
              <a:avLst/>
              <a:gdLst/>
              <a:ahLst/>
              <a:cxnLst/>
              <a:rect l="l" t="t" r="r" b="b"/>
              <a:pathLst>
                <a:path w="688" h="609" extrusionOk="0">
                  <a:moveTo>
                    <a:pt x="0" y="1"/>
                  </a:moveTo>
                  <a:lnTo>
                    <a:pt x="0" y="608"/>
                  </a:lnTo>
                  <a:cubicBezTo>
                    <a:pt x="251" y="595"/>
                    <a:pt x="502" y="489"/>
                    <a:pt x="687" y="304"/>
                  </a:cubicBezTo>
                  <a:cubicBezTo>
                    <a:pt x="436" y="265"/>
                    <a:pt x="198" y="159"/>
                    <a:pt x="0" y="1"/>
                  </a:cubicBezTo>
                  <a:close/>
                </a:path>
              </a:pathLst>
            </a:custGeom>
            <a:solidFill>
              <a:srgbClr val="E69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4860725" y="2108025"/>
              <a:ext cx="11925" cy="21150"/>
            </a:xfrm>
            <a:custGeom>
              <a:avLst/>
              <a:gdLst/>
              <a:ahLst/>
              <a:cxnLst/>
              <a:rect l="l" t="t" r="r" b="b"/>
              <a:pathLst>
                <a:path w="477" h="846" extrusionOk="0">
                  <a:moveTo>
                    <a:pt x="239" y="0"/>
                  </a:moveTo>
                  <a:cubicBezTo>
                    <a:pt x="106" y="0"/>
                    <a:pt x="1" y="198"/>
                    <a:pt x="1" y="423"/>
                  </a:cubicBezTo>
                  <a:cubicBezTo>
                    <a:pt x="1" y="647"/>
                    <a:pt x="106" y="845"/>
                    <a:pt x="239" y="845"/>
                  </a:cubicBezTo>
                  <a:cubicBezTo>
                    <a:pt x="371" y="845"/>
                    <a:pt x="476" y="647"/>
                    <a:pt x="476" y="423"/>
                  </a:cubicBezTo>
                  <a:cubicBezTo>
                    <a:pt x="476" y="185"/>
                    <a:pt x="371" y="0"/>
                    <a:pt x="239"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4"/>
            <p:cNvSpPr/>
            <p:nvPr/>
          </p:nvSpPr>
          <p:spPr>
            <a:xfrm>
              <a:off x="4803950" y="2108025"/>
              <a:ext cx="11575" cy="21150"/>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4"/>
            <p:cNvSpPr/>
            <p:nvPr/>
          </p:nvSpPr>
          <p:spPr>
            <a:xfrm>
              <a:off x="4805725" y="2158925"/>
              <a:ext cx="50400" cy="14500"/>
            </a:xfrm>
            <a:custGeom>
              <a:avLst/>
              <a:gdLst/>
              <a:ahLst/>
              <a:cxnLst/>
              <a:rect l="l" t="t" r="r" b="b"/>
              <a:pathLst>
                <a:path w="2016" h="580" extrusionOk="0">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4818800" y="2110250"/>
              <a:ext cx="19975" cy="30150"/>
            </a:xfrm>
            <a:custGeom>
              <a:avLst/>
              <a:gdLst/>
              <a:ahLst/>
              <a:cxnLst/>
              <a:rect l="l" t="t" r="r" b="b"/>
              <a:pathLst>
                <a:path w="799" h="1206" extrusionOk="0">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4"/>
            <p:cNvSpPr/>
            <p:nvPr/>
          </p:nvSpPr>
          <p:spPr>
            <a:xfrm>
              <a:off x="4923125" y="2179325"/>
              <a:ext cx="21175" cy="23475"/>
            </a:xfrm>
            <a:custGeom>
              <a:avLst/>
              <a:gdLst/>
              <a:ahLst/>
              <a:cxnLst/>
              <a:rect l="l" t="t" r="r" b="b"/>
              <a:pathLst>
                <a:path w="847" h="939" extrusionOk="0">
                  <a:moveTo>
                    <a:pt x="1" y="1"/>
                  </a:moveTo>
                  <a:cubicBezTo>
                    <a:pt x="14" y="27"/>
                    <a:pt x="318" y="727"/>
                    <a:pt x="754" y="939"/>
                  </a:cubicBezTo>
                  <a:cubicBezTo>
                    <a:pt x="793" y="767"/>
                    <a:pt x="820" y="622"/>
                    <a:pt x="846" y="463"/>
                  </a:cubicBezTo>
                  <a:cubicBezTo>
                    <a:pt x="529" y="384"/>
                    <a:pt x="239" y="225"/>
                    <a:pt x="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4"/>
            <p:cNvSpPr/>
            <p:nvPr/>
          </p:nvSpPr>
          <p:spPr>
            <a:xfrm>
              <a:off x="4933700" y="2123400"/>
              <a:ext cx="51875" cy="67525"/>
            </a:xfrm>
            <a:custGeom>
              <a:avLst/>
              <a:gdLst/>
              <a:ahLst/>
              <a:cxnLst/>
              <a:rect l="l" t="t" r="r" b="b"/>
              <a:pathLst>
                <a:path w="2075" h="2701" extrusionOk="0">
                  <a:moveTo>
                    <a:pt x="994" y="1"/>
                  </a:moveTo>
                  <a:cubicBezTo>
                    <a:pt x="476" y="1"/>
                    <a:pt x="0" y="640"/>
                    <a:pt x="0" y="640"/>
                  </a:cubicBezTo>
                  <a:lnTo>
                    <a:pt x="0" y="2555"/>
                  </a:lnTo>
                  <a:cubicBezTo>
                    <a:pt x="158" y="2656"/>
                    <a:pt x="314" y="2701"/>
                    <a:pt x="465" y="2701"/>
                  </a:cubicBezTo>
                  <a:cubicBezTo>
                    <a:pt x="1374" y="2701"/>
                    <a:pt x="2074" y="1067"/>
                    <a:pt x="1598" y="376"/>
                  </a:cubicBezTo>
                  <a:cubicBezTo>
                    <a:pt x="1408" y="100"/>
                    <a:pt x="1198" y="1"/>
                    <a:pt x="99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4908275" y="2059475"/>
              <a:ext cx="53175" cy="138375"/>
            </a:xfrm>
            <a:custGeom>
              <a:avLst/>
              <a:gdLst/>
              <a:ahLst/>
              <a:cxnLst/>
              <a:rect l="l" t="t" r="r" b="b"/>
              <a:pathLst>
                <a:path w="2127" h="5535" extrusionOk="0">
                  <a:moveTo>
                    <a:pt x="708" y="0"/>
                  </a:moveTo>
                  <a:cubicBezTo>
                    <a:pt x="517" y="0"/>
                    <a:pt x="341" y="86"/>
                    <a:pt x="212" y="265"/>
                  </a:cubicBezTo>
                  <a:cubicBezTo>
                    <a:pt x="212" y="265"/>
                    <a:pt x="1136" y="1678"/>
                    <a:pt x="502" y="2986"/>
                  </a:cubicBezTo>
                  <a:cubicBezTo>
                    <a:pt x="133" y="3778"/>
                    <a:pt x="1" y="4663"/>
                    <a:pt x="119" y="5534"/>
                  </a:cubicBezTo>
                  <a:cubicBezTo>
                    <a:pt x="119" y="5534"/>
                    <a:pt x="384" y="4108"/>
                    <a:pt x="991" y="3527"/>
                  </a:cubicBezTo>
                  <a:cubicBezTo>
                    <a:pt x="1651" y="2906"/>
                    <a:pt x="2127" y="2206"/>
                    <a:pt x="1823" y="1137"/>
                  </a:cubicBezTo>
                  <a:cubicBezTo>
                    <a:pt x="1606" y="404"/>
                    <a:pt x="1123" y="0"/>
                    <a:pt x="708"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4"/>
            <p:cNvSpPr/>
            <p:nvPr/>
          </p:nvSpPr>
          <p:spPr>
            <a:xfrm>
              <a:off x="4943925" y="2170750"/>
              <a:ext cx="13900" cy="11850"/>
            </a:xfrm>
            <a:custGeom>
              <a:avLst/>
              <a:gdLst/>
              <a:ahLst/>
              <a:cxnLst/>
              <a:rect l="l" t="t" r="r" b="b"/>
              <a:pathLst>
                <a:path w="556" h="474" extrusionOk="0">
                  <a:moveTo>
                    <a:pt x="318" y="1"/>
                  </a:moveTo>
                  <a:cubicBezTo>
                    <a:pt x="107" y="1"/>
                    <a:pt x="1" y="251"/>
                    <a:pt x="146" y="397"/>
                  </a:cubicBezTo>
                  <a:cubicBezTo>
                    <a:pt x="195" y="450"/>
                    <a:pt x="256" y="473"/>
                    <a:pt x="317" y="473"/>
                  </a:cubicBezTo>
                  <a:cubicBezTo>
                    <a:pt x="438" y="473"/>
                    <a:pt x="556" y="379"/>
                    <a:pt x="556" y="238"/>
                  </a:cubicBezTo>
                  <a:cubicBezTo>
                    <a:pt x="556" y="106"/>
                    <a:pt x="450" y="1"/>
                    <a:pt x="318" y="1"/>
                  </a:cubicBezTo>
                  <a:close/>
                </a:path>
              </a:pathLst>
            </a:custGeom>
            <a:solidFill>
              <a:srgbClr val="AA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4"/>
            <p:cNvSpPr/>
            <p:nvPr/>
          </p:nvSpPr>
          <p:spPr>
            <a:xfrm>
              <a:off x="4934350" y="2139250"/>
              <a:ext cx="30475" cy="38450"/>
            </a:xfrm>
            <a:custGeom>
              <a:avLst/>
              <a:gdLst/>
              <a:ahLst/>
              <a:cxnLst/>
              <a:rect l="l" t="t" r="r" b="b"/>
              <a:pathLst>
                <a:path w="1219" h="1538" extrusionOk="0">
                  <a:moveTo>
                    <a:pt x="1079" y="0"/>
                  </a:moveTo>
                  <a:cubicBezTo>
                    <a:pt x="1068" y="0"/>
                    <a:pt x="1056" y="2"/>
                    <a:pt x="1044" y="6"/>
                  </a:cubicBezTo>
                  <a:cubicBezTo>
                    <a:pt x="476" y="270"/>
                    <a:pt x="80" y="811"/>
                    <a:pt x="14" y="1445"/>
                  </a:cubicBezTo>
                  <a:cubicBezTo>
                    <a:pt x="1" y="1485"/>
                    <a:pt x="41" y="1538"/>
                    <a:pt x="93" y="1538"/>
                  </a:cubicBezTo>
                  <a:lnTo>
                    <a:pt x="107" y="1538"/>
                  </a:lnTo>
                  <a:cubicBezTo>
                    <a:pt x="159" y="1538"/>
                    <a:pt x="199" y="1511"/>
                    <a:pt x="199" y="1459"/>
                  </a:cubicBezTo>
                  <a:cubicBezTo>
                    <a:pt x="252" y="904"/>
                    <a:pt x="608" y="415"/>
                    <a:pt x="1123" y="178"/>
                  </a:cubicBezTo>
                  <a:cubicBezTo>
                    <a:pt x="1218" y="142"/>
                    <a:pt x="1175" y="0"/>
                    <a:pt x="1079"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4941150" y="2153550"/>
              <a:ext cx="20975" cy="10300"/>
            </a:xfrm>
            <a:custGeom>
              <a:avLst/>
              <a:gdLst/>
              <a:ahLst/>
              <a:cxnLst/>
              <a:rect l="l" t="t" r="r" b="b"/>
              <a:pathLst>
                <a:path w="839" h="412" extrusionOk="0">
                  <a:moveTo>
                    <a:pt x="226" y="0"/>
                  </a:moveTo>
                  <a:cubicBezTo>
                    <a:pt x="188" y="0"/>
                    <a:pt x="149" y="5"/>
                    <a:pt x="112" y="15"/>
                  </a:cubicBezTo>
                  <a:cubicBezTo>
                    <a:pt x="1" y="40"/>
                    <a:pt x="40" y="202"/>
                    <a:pt x="142" y="202"/>
                  </a:cubicBezTo>
                  <a:cubicBezTo>
                    <a:pt x="149" y="202"/>
                    <a:pt x="157" y="202"/>
                    <a:pt x="165" y="200"/>
                  </a:cubicBezTo>
                  <a:cubicBezTo>
                    <a:pt x="185" y="193"/>
                    <a:pt x="208" y="190"/>
                    <a:pt x="231" y="190"/>
                  </a:cubicBezTo>
                  <a:cubicBezTo>
                    <a:pt x="386" y="190"/>
                    <a:pt x="584" y="327"/>
                    <a:pt x="653" y="385"/>
                  </a:cubicBezTo>
                  <a:cubicBezTo>
                    <a:pt x="680" y="398"/>
                    <a:pt x="693" y="411"/>
                    <a:pt x="719" y="411"/>
                  </a:cubicBezTo>
                  <a:lnTo>
                    <a:pt x="719" y="398"/>
                  </a:lnTo>
                  <a:cubicBezTo>
                    <a:pt x="799" y="398"/>
                    <a:pt x="838" y="292"/>
                    <a:pt x="772" y="239"/>
                  </a:cubicBezTo>
                  <a:cubicBezTo>
                    <a:pt x="749" y="205"/>
                    <a:pt x="486" y="0"/>
                    <a:pt x="226"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p:cNvSpPr/>
            <p:nvPr/>
          </p:nvSpPr>
          <p:spPr>
            <a:xfrm>
              <a:off x="4754750" y="2120900"/>
              <a:ext cx="32700" cy="5300"/>
            </a:xfrm>
            <a:custGeom>
              <a:avLst/>
              <a:gdLst/>
              <a:ahLst/>
              <a:cxnLst/>
              <a:rect l="l" t="t" r="r" b="b"/>
              <a:pathLst>
                <a:path w="1308" h="212" extrusionOk="0">
                  <a:moveTo>
                    <a:pt x="93" y="0"/>
                  </a:moveTo>
                  <a:cubicBezTo>
                    <a:pt x="40" y="0"/>
                    <a:pt x="1" y="27"/>
                    <a:pt x="1" y="80"/>
                  </a:cubicBezTo>
                  <a:cubicBezTo>
                    <a:pt x="1" y="119"/>
                    <a:pt x="40" y="159"/>
                    <a:pt x="80" y="159"/>
                  </a:cubicBezTo>
                  <a:lnTo>
                    <a:pt x="1308" y="212"/>
                  </a:lnTo>
                  <a:lnTo>
                    <a:pt x="1308" y="40"/>
                  </a:lnTo>
                  <a:lnTo>
                    <a:pt x="93" y="0"/>
                  </a:ln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p:cNvSpPr/>
            <p:nvPr/>
          </p:nvSpPr>
          <p:spPr>
            <a:xfrm>
              <a:off x="4835650" y="2083650"/>
              <a:ext cx="83875" cy="71950"/>
            </a:xfrm>
            <a:custGeom>
              <a:avLst/>
              <a:gdLst/>
              <a:ahLst/>
              <a:cxnLst/>
              <a:rect l="l" t="t" r="r" b="b"/>
              <a:pathLst>
                <a:path w="3355" h="2878" extrusionOk="0">
                  <a:moveTo>
                    <a:pt x="1426" y="170"/>
                  </a:moveTo>
                  <a:cubicBezTo>
                    <a:pt x="2562" y="170"/>
                    <a:pt x="3130" y="1543"/>
                    <a:pt x="2324" y="2336"/>
                  </a:cubicBezTo>
                  <a:cubicBezTo>
                    <a:pt x="2068" y="2592"/>
                    <a:pt x="1751" y="2708"/>
                    <a:pt x="1441" y="2708"/>
                  </a:cubicBezTo>
                  <a:cubicBezTo>
                    <a:pt x="794" y="2708"/>
                    <a:pt x="172" y="2205"/>
                    <a:pt x="172" y="1438"/>
                  </a:cubicBezTo>
                  <a:cubicBezTo>
                    <a:pt x="172" y="738"/>
                    <a:pt x="726" y="170"/>
                    <a:pt x="1426" y="170"/>
                  </a:cubicBezTo>
                  <a:close/>
                  <a:moveTo>
                    <a:pt x="1448" y="0"/>
                  </a:moveTo>
                  <a:cubicBezTo>
                    <a:pt x="708" y="0"/>
                    <a:pt x="0" y="571"/>
                    <a:pt x="0" y="1438"/>
                  </a:cubicBezTo>
                  <a:cubicBezTo>
                    <a:pt x="0" y="2230"/>
                    <a:pt x="647" y="2877"/>
                    <a:pt x="1440" y="2877"/>
                  </a:cubicBezTo>
                  <a:cubicBezTo>
                    <a:pt x="2721" y="2877"/>
                    <a:pt x="3355" y="1332"/>
                    <a:pt x="2457" y="421"/>
                  </a:cubicBezTo>
                  <a:cubicBezTo>
                    <a:pt x="2162" y="130"/>
                    <a:pt x="1801" y="0"/>
                    <a:pt x="1448"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4750800" y="2083650"/>
              <a:ext cx="83875" cy="71950"/>
            </a:xfrm>
            <a:custGeom>
              <a:avLst/>
              <a:gdLst/>
              <a:ahLst/>
              <a:cxnLst/>
              <a:rect l="l" t="t" r="r" b="b"/>
              <a:pathLst>
                <a:path w="3355" h="2878" extrusionOk="0">
                  <a:moveTo>
                    <a:pt x="1440" y="170"/>
                  </a:moveTo>
                  <a:cubicBezTo>
                    <a:pt x="2562" y="170"/>
                    <a:pt x="3130" y="1543"/>
                    <a:pt x="2324" y="2336"/>
                  </a:cubicBezTo>
                  <a:cubicBezTo>
                    <a:pt x="2068" y="2592"/>
                    <a:pt x="1751" y="2708"/>
                    <a:pt x="1441" y="2708"/>
                  </a:cubicBezTo>
                  <a:cubicBezTo>
                    <a:pt x="793" y="2708"/>
                    <a:pt x="172" y="2205"/>
                    <a:pt x="172" y="1438"/>
                  </a:cubicBezTo>
                  <a:cubicBezTo>
                    <a:pt x="172" y="738"/>
                    <a:pt x="740" y="183"/>
                    <a:pt x="1440" y="170"/>
                  </a:cubicBezTo>
                  <a:close/>
                  <a:moveTo>
                    <a:pt x="1448" y="0"/>
                  </a:moveTo>
                  <a:cubicBezTo>
                    <a:pt x="708" y="0"/>
                    <a:pt x="0" y="571"/>
                    <a:pt x="0" y="1438"/>
                  </a:cubicBezTo>
                  <a:cubicBezTo>
                    <a:pt x="0" y="2230"/>
                    <a:pt x="647" y="2877"/>
                    <a:pt x="1440" y="2877"/>
                  </a:cubicBezTo>
                  <a:cubicBezTo>
                    <a:pt x="2721" y="2877"/>
                    <a:pt x="3355" y="1332"/>
                    <a:pt x="2456" y="421"/>
                  </a:cubicBezTo>
                  <a:cubicBezTo>
                    <a:pt x="2162" y="130"/>
                    <a:pt x="1801" y="0"/>
                    <a:pt x="1448"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4"/>
            <p:cNvSpPr/>
            <p:nvPr/>
          </p:nvSpPr>
          <p:spPr>
            <a:xfrm>
              <a:off x="4901650" y="2108975"/>
              <a:ext cx="50575" cy="18225"/>
            </a:xfrm>
            <a:custGeom>
              <a:avLst/>
              <a:gdLst/>
              <a:ahLst/>
              <a:cxnLst/>
              <a:rect l="l" t="t" r="r" b="b"/>
              <a:pathLst>
                <a:path w="2023" h="729" extrusionOk="0">
                  <a:moveTo>
                    <a:pt x="944" y="0"/>
                  </a:moveTo>
                  <a:cubicBezTo>
                    <a:pt x="508" y="0"/>
                    <a:pt x="114" y="134"/>
                    <a:pt x="107" y="134"/>
                  </a:cubicBezTo>
                  <a:cubicBezTo>
                    <a:pt x="0" y="170"/>
                    <a:pt x="43" y="312"/>
                    <a:pt x="129" y="312"/>
                  </a:cubicBezTo>
                  <a:cubicBezTo>
                    <a:pt x="139" y="312"/>
                    <a:pt x="149" y="310"/>
                    <a:pt x="160" y="306"/>
                  </a:cubicBezTo>
                  <a:cubicBezTo>
                    <a:pt x="167" y="306"/>
                    <a:pt x="543" y="178"/>
                    <a:pt x="947" y="178"/>
                  </a:cubicBezTo>
                  <a:cubicBezTo>
                    <a:pt x="1309" y="178"/>
                    <a:pt x="1694" y="281"/>
                    <a:pt x="1850" y="675"/>
                  </a:cubicBezTo>
                  <a:cubicBezTo>
                    <a:pt x="1864" y="715"/>
                    <a:pt x="1890" y="728"/>
                    <a:pt x="1930" y="728"/>
                  </a:cubicBezTo>
                  <a:lnTo>
                    <a:pt x="1956" y="728"/>
                  </a:lnTo>
                  <a:cubicBezTo>
                    <a:pt x="1996" y="715"/>
                    <a:pt x="2022" y="662"/>
                    <a:pt x="2009" y="609"/>
                  </a:cubicBezTo>
                  <a:cubicBezTo>
                    <a:pt x="1821" y="124"/>
                    <a:pt x="1364" y="0"/>
                    <a:pt x="944"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4"/>
            <p:cNvSpPr/>
            <p:nvPr/>
          </p:nvSpPr>
          <p:spPr>
            <a:xfrm>
              <a:off x="4817800" y="2106350"/>
              <a:ext cx="22500" cy="7975"/>
            </a:xfrm>
            <a:custGeom>
              <a:avLst/>
              <a:gdLst/>
              <a:ahLst/>
              <a:cxnLst/>
              <a:rect l="l" t="t" r="r" b="b"/>
              <a:pathLst>
                <a:path w="900" h="319" extrusionOk="0">
                  <a:moveTo>
                    <a:pt x="448" y="1"/>
                  </a:moveTo>
                  <a:cubicBezTo>
                    <a:pt x="309" y="1"/>
                    <a:pt x="164" y="44"/>
                    <a:pt x="41" y="173"/>
                  </a:cubicBezTo>
                  <a:cubicBezTo>
                    <a:pt x="1" y="199"/>
                    <a:pt x="1" y="252"/>
                    <a:pt x="41" y="292"/>
                  </a:cubicBezTo>
                  <a:cubicBezTo>
                    <a:pt x="54" y="305"/>
                    <a:pt x="80" y="318"/>
                    <a:pt x="107" y="318"/>
                  </a:cubicBezTo>
                  <a:cubicBezTo>
                    <a:pt x="120" y="305"/>
                    <a:pt x="146" y="305"/>
                    <a:pt x="159" y="292"/>
                  </a:cubicBezTo>
                  <a:cubicBezTo>
                    <a:pt x="249" y="203"/>
                    <a:pt x="354" y="175"/>
                    <a:pt x="452" y="175"/>
                  </a:cubicBezTo>
                  <a:cubicBezTo>
                    <a:pt x="614" y="175"/>
                    <a:pt x="754" y="252"/>
                    <a:pt x="754" y="252"/>
                  </a:cubicBezTo>
                  <a:cubicBezTo>
                    <a:pt x="768" y="262"/>
                    <a:pt x="783" y="266"/>
                    <a:pt x="799" y="266"/>
                  </a:cubicBezTo>
                  <a:cubicBezTo>
                    <a:pt x="827" y="266"/>
                    <a:pt x="856" y="251"/>
                    <a:pt x="873" y="226"/>
                  </a:cubicBezTo>
                  <a:cubicBezTo>
                    <a:pt x="899" y="186"/>
                    <a:pt x="886" y="133"/>
                    <a:pt x="846" y="107"/>
                  </a:cubicBezTo>
                  <a:cubicBezTo>
                    <a:pt x="754" y="57"/>
                    <a:pt x="606" y="1"/>
                    <a:pt x="448" y="1"/>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4668250" y="2349175"/>
              <a:ext cx="67175" cy="228825"/>
            </a:xfrm>
            <a:custGeom>
              <a:avLst/>
              <a:gdLst/>
              <a:ahLst/>
              <a:cxnLst/>
              <a:rect l="l" t="t" r="r" b="b"/>
              <a:pathLst>
                <a:path w="2687" h="9153" extrusionOk="0">
                  <a:moveTo>
                    <a:pt x="2525" y="0"/>
                  </a:moveTo>
                  <a:cubicBezTo>
                    <a:pt x="2469" y="0"/>
                    <a:pt x="2412" y="31"/>
                    <a:pt x="2391" y="101"/>
                  </a:cubicBezTo>
                  <a:cubicBezTo>
                    <a:pt x="2391" y="127"/>
                    <a:pt x="1559" y="3297"/>
                    <a:pt x="1176" y="4366"/>
                  </a:cubicBezTo>
                  <a:cubicBezTo>
                    <a:pt x="1123" y="4525"/>
                    <a:pt x="1057" y="4683"/>
                    <a:pt x="978" y="4855"/>
                  </a:cubicBezTo>
                  <a:cubicBezTo>
                    <a:pt x="568" y="5779"/>
                    <a:pt x="0" y="7047"/>
                    <a:pt x="1598" y="9094"/>
                  </a:cubicBezTo>
                  <a:cubicBezTo>
                    <a:pt x="1625" y="9134"/>
                    <a:pt x="1664" y="9147"/>
                    <a:pt x="1704" y="9147"/>
                  </a:cubicBezTo>
                  <a:cubicBezTo>
                    <a:pt x="1712" y="9151"/>
                    <a:pt x="1721" y="9153"/>
                    <a:pt x="1730" y="9153"/>
                  </a:cubicBezTo>
                  <a:cubicBezTo>
                    <a:pt x="1751" y="9153"/>
                    <a:pt x="1774" y="9143"/>
                    <a:pt x="1783" y="9134"/>
                  </a:cubicBezTo>
                  <a:cubicBezTo>
                    <a:pt x="1849" y="9081"/>
                    <a:pt x="1863" y="9002"/>
                    <a:pt x="1810" y="8936"/>
                  </a:cubicBezTo>
                  <a:cubicBezTo>
                    <a:pt x="317" y="7008"/>
                    <a:pt x="819" y="5885"/>
                    <a:pt x="1229" y="4974"/>
                  </a:cubicBezTo>
                  <a:cubicBezTo>
                    <a:pt x="1308" y="4789"/>
                    <a:pt x="1387" y="4630"/>
                    <a:pt x="1440" y="4459"/>
                  </a:cubicBezTo>
                  <a:cubicBezTo>
                    <a:pt x="1823" y="3376"/>
                    <a:pt x="2655" y="206"/>
                    <a:pt x="2655" y="167"/>
                  </a:cubicBezTo>
                  <a:cubicBezTo>
                    <a:pt x="2686" y="65"/>
                    <a:pt x="2606" y="0"/>
                    <a:pt x="2525"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p:nvPr/>
          </p:nvSpPr>
          <p:spPr>
            <a:xfrm>
              <a:off x="4835650" y="2006700"/>
              <a:ext cx="120200" cy="78550"/>
            </a:xfrm>
            <a:custGeom>
              <a:avLst/>
              <a:gdLst/>
              <a:ahLst/>
              <a:cxnLst/>
              <a:rect l="l" t="t" r="r" b="b"/>
              <a:pathLst>
                <a:path w="4808" h="3142" extrusionOk="0">
                  <a:moveTo>
                    <a:pt x="1796" y="1"/>
                  </a:moveTo>
                  <a:cubicBezTo>
                    <a:pt x="1255" y="1"/>
                    <a:pt x="653" y="178"/>
                    <a:pt x="0" y="633"/>
                  </a:cubicBezTo>
                  <a:cubicBezTo>
                    <a:pt x="0" y="633"/>
                    <a:pt x="291" y="2719"/>
                    <a:pt x="2443" y="3076"/>
                  </a:cubicBezTo>
                  <a:cubicBezTo>
                    <a:pt x="2708" y="3121"/>
                    <a:pt x="2943" y="3141"/>
                    <a:pt x="3152" y="3141"/>
                  </a:cubicBezTo>
                  <a:cubicBezTo>
                    <a:pt x="4645" y="3141"/>
                    <a:pt x="4807" y="2125"/>
                    <a:pt x="4807" y="2125"/>
                  </a:cubicBezTo>
                  <a:cubicBezTo>
                    <a:pt x="4807" y="2125"/>
                    <a:pt x="3670" y="1"/>
                    <a:pt x="1796"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4"/>
            <p:cNvSpPr/>
            <p:nvPr/>
          </p:nvSpPr>
          <p:spPr>
            <a:xfrm>
              <a:off x="4981250" y="2294225"/>
              <a:ext cx="276025" cy="583950"/>
            </a:xfrm>
            <a:custGeom>
              <a:avLst/>
              <a:gdLst/>
              <a:ahLst/>
              <a:cxnLst/>
              <a:rect l="l" t="t" r="r" b="b"/>
              <a:pathLst>
                <a:path w="11041" h="23358" extrusionOk="0">
                  <a:moveTo>
                    <a:pt x="2779" y="1"/>
                  </a:moveTo>
                  <a:cubicBezTo>
                    <a:pt x="2312" y="1"/>
                    <a:pt x="1842" y="133"/>
                    <a:pt x="1427" y="410"/>
                  </a:cubicBezTo>
                  <a:cubicBezTo>
                    <a:pt x="317" y="1150"/>
                    <a:pt x="0" y="2642"/>
                    <a:pt x="713" y="3765"/>
                  </a:cubicBezTo>
                  <a:lnTo>
                    <a:pt x="740" y="3817"/>
                  </a:lnTo>
                  <a:lnTo>
                    <a:pt x="951" y="4134"/>
                  </a:lnTo>
                  <a:lnTo>
                    <a:pt x="1162" y="4465"/>
                  </a:lnTo>
                  <a:cubicBezTo>
                    <a:pt x="1294" y="4676"/>
                    <a:pt x="1440" y="4900"/>
                    <a:pt x="1572" y="5125"/>
                  </a:cubicBezTo>
                  <a:cubicBezTo>
                    <a:pt x="1862" y="5561"/>
                    <a:pt x="2126" y="5996"/>
                    <a:pt x="2404" y="6446"/>
                  </a:cubicBezTo>
                  <a:cubicBezTo>
                    <a:pt x="2668" y="6881"/>
                    <a:pt x="2945" y="7330"/>
                    <a:pt x="3209" y="7779"/>
                  </a:cubicBezTo>
                  <a:cubicBezTo>
                    <a:pt x="3474" y="8228"/>
                    <a:pt x="3738" y="8677"/>
                    <a:pt x="3989" y="9126"/>
                  </a:cubicBezTo>
                  <a:cubicBezTo>
                    <a:pt x="4253" y="9575"/>
                    <a:pt x="4490" y="10038"/>
                    <a:pt x="4741" y="10487"/>
                  </a:cubicBezTo>
                  <a:cubicBezTo>
                    <a:pt x="4979" y="10936"/>
                    <a:pt x="5217" y="11398"/>
                    <a:pt x="5441" y="11860"/>
                  </a:cubicBezTo>
                  <a:cubicBezTo>
                    <a:pt x="5666" y="12309"/>
                    <a:pt x="5877" y="12771"/>
                    <a:pt x="6088" y="13234"/>
                  </a:cubicBezTo>
                  <a:cubicBezTo>
                    <a:pt x="6225" y="13543"/>
                    <a:pt x="6355" y="13858"/>
                    <a:pt x="6483" y="14171"/>
                  </a:cubicBezTo>
                  <a:lnTo>
                    <a:pt x="6483" y="14171"/>
                  </a:lnTo>
                  <a:cubicBezTo>
                    <a:pt x="6418" y="14547"/>
                    <a:pt x="6330" y="14920"/>
                    <a:pt x="6207" y="15281"/>
                  </a:cubicBezTo>
                  <a:cubicBezTo>
                    <a:pt x="6022" y="15875"/>
                    <a:pt x="5798" y="16443"/>
                    <a:pt x="5521" y="16984"/>
                  </a:cubicBezTo>
                  <a:cubicBezTo>
                    <a:pt x="5375" y="17262"/>
                    <a:pt x="5217" y="17539"/>
                    <a:pt x="5045" y="17816"/>
                  </a:cubicBezTo>
                  <a:cubicBezTo>
                    <a:pt x="4887" y="18080"/>
                    <a:pt x="4715" y="18358"/>
                    <a:pt x="4530" y="18622"/>
                  </a:cubicBezTo>
                  <a:cubicBezTo>
                    <a:pt x="4160" y="19150"/>
                    <a:pt x="3764" y="19652"/>
                    <a:pt x="3328" y="20127"/>
                  </a:cubicBezTo>
                  <a:lnTo>
                    <a:pt x="3302" y="20154"/>
                  </a:lnTo>
                  <a:cubicBezTo>
                    <a:pt x="2655" y="20920"/>
                    <a:pt x="2708" y="22069"/>
                    <a:pt x="3421" y="22795"/>
                  </a:cubicBezTo>
                  <a:cubicBezTo>
                    <a:pt x="3801" y="23169"/>
                    <a:pt x="4298" y="23358"/>
                    <a:pt x="4795" y="23358"/>
                  </a:cubicBezTo>
                  <a:cubicBezTo>
                    <a:pt x="5246" y="23358"/>
                    <a:pt x="5697" y="23202"/>
                    <a:pt x="6062" y="22888"/>
                  </a:cubicBezTo>
                  <a:cubicBezTo>
                    <a:pt x="6670" y="22333"/>
                    <a:pt x="7237" y="21725"/>
                    <a:pt x="7752" y="21078"/>
                  </a:cubicBezTo>
                  <a:cubicBezTo>
                    <a:pt x="8017" y="20761"/>
                    <a:pt x="8268" y="20431"/>
                    <a:pt x="8505" y="20088"/>
                  </a:cubicBezTo>
                  <a:cubicBezTo>
                    <a:pt x="8756" y="19744"/>
                    <a:pt x="8981" y="19388"/>
                    <a:pt x="9192" y="19031"/>
                  </a:cubicBezTo>
                  <a:cubicBezTo>
                    <a:pt x="9628" y="18292"/>
                    <a:pt x="10011" y="17526"/>
                    <a:pt x="10315" y="16720"/>
                  </a:cubicBezTo>
                  <a:cubicBezTo>
                    <a:pt x="10631" y="15888"/>
                    <a:pt x="10869" y="15017"/>
                    <a:pt x="11001" y="14132"/>
                  </a:cubicBezTo>
                  <a:cubicBezTo>
                    <a:pt x="11041" y="13828"/>
                    <a:pt x="11014" y="13524"/>
                    <a:pt x="10922" y="13234"/>
                  </a:cubicBezTo>
                  <a:lnTo>
                    <a:pt x="10896" y="13128"/>
                  </a:lnTo>
                  <a:cubicBezTo>
                    <a:pt x="10711" y="12560"/>
                    <a:pt x="10513" y="12019"/>
                    <a:pt x="10315" y="11477"/>
                  </a:cubicBezTo>
                  <a:cubicBezTo>
                    <a:pt x="10103" y="10936"/>
                    <a:pt x="9892" y="10407"/>
                    <a:pt x="9667" y="9879"/>
                  </a:cubicBezTo>
                  <a:cubicBezTo>
                    <a:pt x="9443" y="9364"/>
                    <a:pt x="9205" y="8849"/>
                    <a:pt x="8954" y="8347"/>
                  </a:cubicBezTo>
                  <a:cubicBezTo>
                    <a:pt x="8717" y="7832"/>
                    <a:pt x="8466" y="7330"/>
                    <a:pt x="8201" y="6828"/>
                  </a:cubicBezTo>
                  <a:cubicBezTo>
                    <a:pt x="7700" y="5838"/>
                    <a:pt x="7158" y="4874"/>
                    <a:pt x="6590" y="3910"/>
                  </a:cubicBezTo>
                  <a:cubicBezTo>
                    <a:pt x="6313" y="3421"/>
                    <a:pt x="6022" y="2946"/>
                    <a:pt x="5719" y="2484"/>
                  </a:cubicBezTo>
                  <a:cubicBezTo>
                    <a:pt x="5573" y="2246"/>
                    <a:pt x="5428" y="2008"/>
                    <a:pt x="5283" y="1770"/>
                  </a:cubicBezTo>
                  <a:cubicBezTo>
                    <a:pt x="5204" y="1652"/>
                    <a:pt x="5124" y="1533"/>
                    <a:pt x="5045" y="1414"/>
                  </a:cubicBezTo>
                  <a:lnTo>
                    <a:pt x="4807" y="1057"/>
                  </a:lnTo>
                  <a:cubicBezTo>
                    <a:pt x="4328" y="371"/>
                    <a:pt x="3559" y="1"/>
                    <a:pt x="2779"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5087875" y="2768300"/>
              <a:ext cx="78625" cy="65100"/>
            </a:xfrm>
            <a:custGeom>
              <a:avLst/>
              <a:gdLst/>
              <a:ahLst/>
              <a:cxnLst/>
              <a:rect l="l" t="t" r="r" b="b"/>
              <a:pathLst>
                <a:path w="3145" h="2604" extrusionOk="0">
                  <a:moveTo>
                    <a:pt x="113" y="0"/>
                  </a:moveTo>
                  <a:cubicBezTo>
                    <a:pt x="57" y="0"/>
                    <a:pt x="14" y="49"/>
                    <a:pt x="14" y="108"/>
                  </a:cubicBezTo>
                  <a:cubicBezTo>
                    <a:pt x="1" y="174"/>
                    <a:pt x="54" y="227"/>
                    <a:pt x="120" y="240"/>
                  </a:cubicBezTo>
                  <a:cubicBezTo>
                    <a:pt x="1401" y="425"/>
                    <a:pt x="2471" y="1310"/>
                    <a:pt x="2906" y="2525"/>
                  </a:cubicBezTo>
                  <a:cubicBezTo>
                    <a:pt x="2920" y="2578"/>
                    <a:pt x="2972" y="2604"/>
                    <a:pt x="3012" y="2604"/>
                  </a:cubicBezTo>
                  <a:lnTo>
                    <a:pt x="3052" y="2604"/>
                  </a:lnTo>
                  <a:cubicBezTo>
                    <a:pt x="3118" y="2578"/>
                    <a:pt x="3144" y="2511"/>
                    <a:pt x="3131" y="2445"/>
                  </a:cubicBezTo>
                  <a:cubicBezTo>
                    <a:pt x="2655" y="1138"/>
                    <a:pt x="1506" y="200"/>
                    <a:pt x="133" y="2"/>
                  </a:cubicBezTo>
                  <a:cubicBezTo>
                    <a:pt x="126" y="1"/>
                    <a:pt x="119" y="0"/>
                    <a:pt x="113"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5140700" y="2825425"/>
              <a:ext cx="10600" cy="10100"/>
            </a:xfrm>
            <a:custGeom>
              <a:avLst/>
              <a:gdLst/>
              <a:ahLst/>
              <a:cxnLst/>
              <a:rect l="l" t="t" r="r" b="b"/>
              <a:pathLst>
                <a:path w="424" h="404" extrusionOk="0">
                  <a:moveTo>
                    <a:pt x="216" y="1"/>
                  </a:moveTo>
                  <a:cubicBezTo>
                    <a:pt x="108" y="1"/>
                    <a:pt x="27" y="88"/>
                    <a:pt x="14" y="187"/>
                  </a:cubicBezTo>
                  <a:cubicBezTo>
                    <a:pt x="0" y="327"/>
                    <a:pt x="109" y="404"/>
                    <a:pt x="218" y="404"/>
                  </a:cubicBezTo>
                  <a:cubicBezTo>
                    <a:pt x="314" y="404"/>
                    <a:pt x="411" y="344"/>
                    <a:pt x="424" y="213"/>
                  </a:cubicBezTo>
                  <a:cubicBezTo>
                    <a:pt x="424" y="108"/>
                    <a:pt x="344" y="15"/>
                    <a:pt x="239" y="2"/>
                  </a:cubicBezTo>
                  <a:cubicBezTo>
                    <a:pt x="231" y="1"/>
                    <a:pt x="224" y="1"/>
                    <a:pt x="216"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4"/>
            <p:cNvSpPr/>
            <p:nvPr/>
          </p:nvSpPr>
          <p:spPr>
            <a:xfrm>
              <a:off x="5112975" y="2796575"/>
              <a:ext cx="34875" cy="32550"/>
            </a:xfrm>
            <a:custGeom>
              <a:avLst/>
              <a:gdLst/>
              <a:ahLst/>
              <a:cxnLst/>
              <a:rect l="l" t="t" r="r" b="b"/>
              <a:pathLst>
                <a:path w="1395" h="1302" extrusionOk="0">
                  <a:moveTo>
                    <a:pt x="1217" y="1"/>
                  </a:moveTo>
                  <a:cubicBezTo>
                    <a:pt x="1186" y="1"/>
                    <a:pt x="1152" y="14"/>
                    <a:pt x="1123" y="47"/>
                  </a:cubicBezTo>
                  <a:lnTo>
                    <a:pt x="80" y="1103"/>
                  </a:lnTo>
                  <a:cubicBezTo>
                    <a:pt x="1" y="1182"/>
                    <a:pt x="53" y="1301"/>
                    <a:pt x="159" y="1301"/>
                  </a:cubicBezTo>
                  <a:cubicBezTo>
                    <a:pt x="186" y="1301"/>
                    <a:pt x="212" y="1288"/>
                    <a:pt x="238" y="1275"/>
                  </a:cubicBezTo>
                  <a:lnTo>
                    <a:pt x="1295" y="205"/>
                  </a:lnTo>
                  <a:cubicBezTo>
                    <a:pt x="1394" y="125"/>
                    <a:pt x="1314" y="1"/>
                    <a:pt x="1217"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4995775" y="2388500"/>
              <a:ext cx="70675" cy="107825"/>
            </a:xfrm>
            <a:custGeom>
              <a:avLst/>
              <a:gdLst/>
              <a:ahLst/>
              <a:cxnLst/>
              <a:rect l="l" t="t" r="r" b="b"/>
              <a:pathLst>
                <a:path w="2827" h="4313" extrusionOk="0">
                  <a:moveTo>
                    <a:pt x="131" y="1"/>
                  </a:moveTo>
                  <a:cubicBezTo>
                    <a:pt x="110" y="1"/>
                    <a:pt x="88" y="7"/>
                    <a:pt x="66" y="20"/>
                  </a:cubicBezTo>
                  <a:cubicBezTo>
                    <a:pt x="14" y="60"/>
                    <a:pt x="0" y="126"/>
                    <a:pt x="40" y="192"/>
                  </a:cubicBezTo>
                  <a:lnTo>
                    <a:pt x="2589" y="4259"/>
                  </a:lnTo>
                  <a:cubicBezTo>
                    <a:pt x="2615" y="4286"/>
                    <a:pt x="2655" y="4312"/>
                    <a:pt x="2694" y="4312"/>
                  </a:cubicBezTo>
                  <a:cubicBezTo>
                    <a:pt x="2721" y="4312"/>
                    <a:pt x="2734" y="4312"/>
                    <a:pt x="2760" y="4299"/>
                  </a:cubicBezTo>
                  <a:cubicBezTo>
                    <a:pt x="2813" y="4259"/>
                    <a:pt x="2827" y="4180"/>
                    <a:pt x="2800" y="4127"/>
                  </a:cubicBezTo>
                  <a:lnTo>
                    <a:pt x="238" y="60"/>
                  </a:lnTo>
                  <a:cubicBezTo>
                    <a:pt x="212" y="24"/>
                    <a:pt x="173" y="1"/>
                    <a:pt x="131"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4982900" y="2404775"/>
              <a:ext cx="32050" cy="12625"/>
            </a:xfrm>
            <a:custGeom>
              <a:avLst/>
              <a:gdLst/>
              <a:ahLst/>
              <a:cxnLst/>
              <a:rect l="l" t="t" r="r" b="b"/>
              <a:pathLst>
                <a:path w="1282" h="505" extrusionOk="0">
                  <a:moveTo>
                    <a:pt x="137" y="0"/>
                  </a:moveTo>
                  <a:cubicBezTo>
                    <a:pt x="89" y="0"/>
                    <a:pt x="36" y="36"/>
                    <a:pt x="13" y="82"/>
                  </a:cubicBezTo>
                  <a:cubicBezTo>
                    <a:pt x="0" y="148"/>
                    <a:pt x="40" y="214"/>
                    <a:pt x="106" y="227"/>
                  </a:cubicBezTo>
                  <a:lnTo>
                    <a:pt x="1123" y="505"/>
                  </a:lnTo>
                  <a:lnTo>
                    <a:pt x="1149" y="505"/>
                  </a:lnTo>
                  <a:cubicBezTo>
                    <a:pt x="1202" y="505"/>
                    <a:pt x="1255" y="478"/>
                    <a:pt x="1268" y="426"/>
                  </a:cubicBezTo>
                  <a:cubicBezTo>
                    <a:pt x="1281" y="359"/>
                    <a:pt x="1242" y="293"/>
                    <a:pt x="1189" y="280"/>
                  </a:cubicBezTo>
                  <a:lnTo>
                    <a:pt x="159" y="3"/>
                  </a:lnTo>
                  <a:cubicBezTo>
                    <a:pt x="152" y="1"/>
                    <a:pt x="145" y="0"/>
                    <a:pt x="137"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4"/>
            <p:cNvSpPr/>
            <p:nvPr/>
          </p:nvSpPr>
          <p:spPr>
            <a:xfrm>
              <a:off x="5142125" y="2643875"/>
              <a:ext cx="45175" cy="7625"/>
            </a:xfrm>
            <a:custGeom>
              <a:avLst/>
              <a:gdLst/>
              <a:ahLst/>
              <a:cxnLst/>
              <a:rect l="l" t="t" r="r" b="b"/>
              <a:pathLst>
                <a:path w="1807" h="305" extrusionOk="0">
                  <a:moveTo>
                    <a:pt x="959" y="1"/>
                  </a:moveTo>
                  <a:cubicBezTo>
                    <a:pt x="673" y="1"/>
                    <a:pt x="363" y="16"/>
                    <a:pt x="142" y="66"/>
                  </a:cubicBezTo>
                  <a:cubicBezTo>
                    <a:pt x="1" y="79"/>
                    <a:pt x="22" y="305"/>
                    <a:pt x="157" y="305"/>
                  </a:cubicBezTo>
                  <a:cubicBezTo>
                    <a:pt x="161" y="305"/>
                    <a:pt x="165" y="305"/>
                    <a:pt x="168" y="304"/>
                  </a:cubicBezTo>
                  <a:cubicBezTo>
                    <a:pt x="182" y="304"/>
                    <a:pt x="182" y="304"/>
                    <a:pt x="195" y="291"/>
                  </a:cubicBezTo>
                  <a:cubicBezTo>
                    <a:pt x="385" y="249"/>
                    <a:pt x="660" y="236"/>
                    <a:pt x="921" y="236"/>
                  </a:cubicBezTo>
                  <a:cubicBezTo>
                    <a:pt x="1313" y="236"/>
                    <a:pt x="1674" y="265"/>
                    <a:pt x="1674" y="265"/>
                  </a:cubicBezTo>
                  <a:cubicBezTo>
                    <a:pt x="1681" y="266"/>
                    <a:pt x="1688" y="267"/>
                    <a:pt x="1695" y="267"/>
                  </a:cubicBezTo>
                  <a:cubicBezTo>
                    <a:pt x="1753" y="267"/>
                    <a:pt x="1806" y="218"/>
                    <a:pt x="1806" y="159"/>
                  </a:cubicBezTo>
                  <a:cubicBezTo>
                    <a:pt x="1806" y="93"/>
                    <a:pt x="1766" y="40"/>
                    <a:pt x="1700" y="27"/>
                  </a:cubicBezTo>
                  <a:cubicBezTo>
                    <a:pt x="1678" y="27"/>
                    <a:pt x="1340" y="1"/>
                    <a:pt x="959"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5143350" y="2627125"/>
              <a:ext cx="28750" cy="24375"/>
            </a:xfrm>
            <a:custGeom>
              <a:avLst/>
              <a:gdLst/>
              <a:ahLst/>
              <a:cxnLst/>
              <a:rect l="l" t="t" r="r" b="b"/>
              <a:pathLst>
                <a:path w="1150" h="975" extrusionOk="0">
                  <a:moveTo>
                    <a:pt x="1012" y="0"/>
                  </a:moveTo>
                  <a:cubicBezTo>
                    <a:pt x="989" y="0"/>
                    <a:pt x="967" y="8"/>
                    <a:pt x="952" y="23"/>
                  </a:cubicBezTo>
                  <a:cubicBezTo>
                    <a:pt x="912" y="50"/>
                    <a:pt x="265" y="538"/>
                    <a:pt x="40" y="776"/>
                  </a:cubicBezTo>
                  <a:cubicBezTo>
                    <a:pt x="1" y="816"/>
                    <a:pt x="1" y="895"/>
                    <a:pt x="40" y="935"/>
                  </a:cubicBezTo>
                  <a:cubicBezTo>
                    <a:pt x="67" y="961"/>
                    <a:pt x="93" y="974"/>
                    <a:pt x="119" y="974"/>
                  </a:cubicBezTo>
                  <a:cubicBezTo>
                    <a:pt x="159" y="974"/>
                    <a:pt x="186" y="961"/>
                    <a:pt x="212" y="935"/>
                  </a:cubicBezTo>
                  <a:cubicBezTo>
                    <a:pt x="423" y="723"/>
                    <a:pt x="1084" y="208"/>
                    <a:pt x="1084" y="208"/>
                  </a:cubicBezTo>
                  <a:cubicBezTo>
                    <a:pt x="1136" y="169"/>
                    <a:pt x="1150" y="103"/>
                    <a:pt x="1110" y="50"/>
                  </a:cubicBezTo>
                  <a:cubicBezTo>
                    <a:pt x="1086" y="18"/>
                    <a:pt x="1047" y="0"/>
                    <a:pt x="1012"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4"/>
            <p:cNvSpPr/>
            <p:nvPr/>
          </p:nvSpPr>
          <p:spPr>
            <a:xfrm>
              <a:off x="4952200" y="2786025"/>
              <a:ext cx="191500" cy="130350"/>
            </a:xfrm>
            <a:custGeom>
              <a:avLst/>
              <a:gdLst/>
              <a:ahLst/>
              <a:cxnLst/>
              <a:rect l="l" t="t" r="r" b="b"/>
              <a:pathLst>
                <a:path w="7660" h="5214" extrusionOk="0">
                  <a:moveTo>
                    <a:pt x="3973" y="1"/>
                  </a:moveTo>
                  <a:cubicBezTo>
                    <a:pt x="3908" y="1"/>
                    <a:pt x="3842" y="10"/>
                    <a:pt x="3777" y="20"/>
                  </a:cubicBezTo>
                  <a:lnTo>
                    <a:pt x="3513" y="59"/>
                  </a:lnTo>
                  <a:lnTo>
                    <a:pt x="3711" y="1182"/>
                  </a:lnTo>
                  <a:lnTo>
                    <a:pt x="3024" y="1129"/>
                  </a:lnTo>
                  <a:cubicBezTo>
                    <a:pt x="2746" y="1051"/>
                    <a:pt x="2469" y="1020"/>
                    <a:pt x="2191" y="1020"/>
                  </a:cubicBezTo>
                  <a:cubicBezTo>
                    <a:pt x="2138" y="1020"/>
                    <a:pt x="2086" y="1021"/>
                    <a:pt x="2034" y="1023"/>
                  </a:cubicBezTo>
                  <a:cubicBezTo>
                    <a:pt x="1400" y="1050"/>
                    <a:pt x="872" y="1419"/>
                    <a:pt x="542" y="1538"/>
                  </a:cubicBezTo>
                  <a:cubicBezTo>
                    <a:pt x="244" y="1650"/>
                    <a:pt x="574" y="2005"/>
                    <a:pt x="1053" y="2005"/>
                  </a:cubicBezTo>
                  <a:cubicBezTo>
                    <a:pt x="1084" y="2005"/>
                    <a:pt x="1116" y="2004"/>
                    <a:pt x="1149" y="2001"/>
                  </a:cubicBezTo>
                  <a:cubicBezTo>
                    <a:pt x="1309" y="1979"/>
                    <a:pt x="1469" y="1968"/>
                    <a:pt x="1629" y="1968"/>
                  </a:cubicBezTo>
                  <a:cubicBezTo>
                    <a:pt x="1852" y="1968"/>
                    <a:pt x="2075" y="1989"/>
                    <a:pt x="2298" y="2027"/>
                  </a:cubicBezTo>
                  <a:cubicBezTo>
                    <a:pt x="1955" y="2040"/>
                    <a:pt x="1598" y="2106"/>
                    <a:pt x="1268" y="2212"/>
                  </a:cubicBezTo>
                  <a:cubicBezTo>
                    <a:pt x="1096" y="2278"/>
                    <a:pt x="845" y="2370"/>
                    <a:pt x="608" y="2463"/>
                  </a:cubicBezTo>
                  <a:cubicBezTo>
                    <a:pt x="502" y="2516"/>
                    <a:pt x="396" y="2555"/>
                    <a:pt x="304" y="2608"/>
                  </a:cubicBezTo>
                  <a:cubicBezTo>
                    <a:pt x="132" y="2714"/>
                    <a:pt x="13" y="2819"/>
                    <a:pt x="0" y="2938"/>
                  </a:cubicBezTo>
                  <a:cubicBezTo>
                    <a:pt x="0" y="3075"/>
                    <a:pt x="151" y="3117"/>
                    <a:pt x="367" y="3117"/>
                  </a:cubicBezTo>
                  <a:cubicBezTo>
                    <a:pt x="463" y="3117"/>
                    <a:pt x="573" y="3109"/>
                    <a:pt x="687" y="3097"/>
                  </a:cubicBezTo>
                  <a:cubicBezTo>
                    <a:pt x="832" y="3084"/>
                    <a:pt x="991" y="3070"/>
                    <a:pt x="1136" y="3057"/>
                  </a:cubicBezTo>
                  <a:lnTo>
                    <a:pt x="1321" y="3044"/>
                  </a:lnTo>
                  <a:cubicBezTo>
                    <a:pt x="1697" y="3025"/>
                    <a:pt x="1932" y="2973"/>
                    <a:pt x="2194" y="2973"/>
                  </a:cubicBezTo>
                  <a:cubicBezTo>
                    <a:pt x="2300" y="2973"/>
                    <a:pt x="2410" y="2981"/>
                    <a:pt x="2536" y="3004"/>
                  </a:cubicBezTo>
                  <a:cubicBezTo>
                    <a:pt x="2258" y="3044"/>
                    <a:pt x="1981" y="3136"/>
                    <a:pt x="1730" y="3268"/>
                  </a:cubicBezTo>
                  <a:cubicBezTo>
                    <a:pt x="1690" y="3295"/>
                    <a:pt x="1638" y="3321"/>
                    <a:pt x="1572" y="3361"/>
                  </a:cubicBezTo>
                  <a:cubicBezTo>
                    <a:pt x="1466" y="3414"/>
                    <a:pt x="1347" y="3493"/>
                    <a:pt x="1241" y="3559"/>
                  </a:cubicBezTo>
                  <a:cubicBezTo>
                    <a:pt x="1070" y="3651"/>
                    <a:pt x="911" y="3770"/>
                    <a:pt x="766" y="3916"/>
                  </a:cubicBezTo>
                  <a:cubicBezTo>
                    <a:pt x="649" y="4052"/>
                    <a:pt x="922" y="4203"/>
                    <a:pt x="1286" y="4203"/>
                  </a:cubicBezTo>
                  <a:cubicBezTo>
                    <a:pt x="1414" y="4203"/>
                    <a:pt x="1553" y="4185"/>
                    <a:pt x="1690" y="4140"/>
                  </a:cubicBezTo>
                  <a:cubicBezTo>
                    <a:pt x="1849" y="4087"/>
                    <a:pt x="2021" y="4021"/>
                    <a:pt x="2179" y="3942"/>
                  </a:cubicBezTo>
                  <a:cubicBezTo>
                    <a:pt x="2298" y="3863"/>
                    <a:pt x="2430" y="3810"/>
                    <a:pt x="2562" y="3770"/>
                  </a:cubicBezTo>
                  <a:lnTo>
                    <a:pt x="2602" y="3770"/>
                  </a:lnTo>
                  <a:cubicBezTo>
                    <a:pt x="2635" y="3765"/>
                    <a:pt x="2665" y="3762"/>
                    <a:pt x="2695" y="3762"/>
                  </a:cubicBezTo>
                  <a:cubicBezTo>
                    <a:pt x="2738" y="3762"/>
                    <a:pt x="2780" y="3768"/>
                    <a:pt x="2826" y="3783"/>
                  </a:cubicBezTo>
                  <a:cubicBezTo>
                    <a:pt x="2826" y="3783"/>
                    <a:pt x="2694" y="3863"/>
                    <a:pt x="2536" y="3968"/>
                  </a:cubicBezTo>
                  <a:lnTo>
                    <a:pt x="2509" y="3995"/>
                  </a:lnTo>
                  <a:cubicBezTo>
                    <a:pt x="2404" y="4061"/>
                    <a:pt x="2298" y="4127"/>
                    <a:pt x="2219" y="4206"/>
                  </a:cubicBezTo>
                  <a:cubicBezTo>
                    <a:pt x="2021" y="4391"/>
                    <a:pt x="1875" y="4615"/>
                    <a:pt x="1796" y="4880"/>
                  </a:cubicBezTo>
                  <a:cubicBezTo>
                    <a:pt x="1757" y="5025"/>
                    <a:pt x="1757" y="5144"/>
                    <a:pt x="1836" y="5197"/>
                  </a:cubicBezTo>
                  <a:cubicBezTo>
                    <a:pt x="1856" y="5208"/>
                    <a:pt x="1881" y="5213"/>
                    <a:pt x="1911" y="5213"/>
                  </a:cubicBezTo>
                  <a:cubicBezTo>
                    <a:pt x="2016" y="5213"/>
                    <a:pt x="2173" y="5147"/>
                    <a:pt x="2338" y="5064"/>
                  </a:cubicBezTo>
                  <a:cubicBezTo>
                    <a:pt x="2668" y="4893"/>
                    <a:pt x="3064" y="4642"/>
                    <a:pt x="3328" y="4629"/>
                  </a:cubicBezTo>
                  <a:cubicBezTo>
                    <a:pt x="4134" y="4563"/>
                    <a:pt x="4939" y="4470"/>
                    <a:pt x="5732" y="4325"/>
                  </a:cubicBezTo>
                  <a:cubicBezTo>
                    <a:pt x="6656" y="4153"/>
                    <a:pt x="7383" y="3268"/>
                    <a:pt x="7554" y="2872"/>
                  </a:cubicBezTo>
                  <a:cubicBezTo>
                    <a:pt x="7581" y="2793"/>
                    <a:pt x="7620" y="2727"/>
                    <a:pt x="7660" y="2661"/>
                  </a:cubicBezTo>
                  <a:cubicBezTo>
                    <a:pt x="7092" y="1750"/>
                    <a:pt x="6326" y="984"/>
                    <a:pt x="5415" y="429"/>
                  </a:cubicBezTo>
                  <a:cubicBezTo>
                    <a:pt x="5415" y="429"/>
                    <a:pt x="5190" y="337"/>
                    <a:pt x="4926" y="231"/>
                  </a:cubicBezTo>
                  <a:cubicBezTo>
                    <a:pt x="4649" y="112"/>
                    <a:pt x="4358" y="46"/>
                    <a:pt x="4054" y="6"/>
                  </a:cubicBezTo>
                  <a:cubicBezTo>
                    <a:pt x="4027" y="3"/>
                    <a:pt x="4000" y="1"/>
                    <a:pt x="3973"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54"/>
          <p:cNvGrpSpPr/>
          <p:nvPr/>
        </p:nvGrpSpPr>
        <p:grpSpPr>
          <a:xfrm>
            <a:off x="5141895" y="674046"/>
            <a:ext cx="1558619" cy="3936705"/>
            <a:chOff x="238125" y="1775525"/>
            <a:chExt cx="543300" cy="1372200"/>
          </a:xfrm>
        </p:grpSpPr>
        <p:sp>
          <p:nvSpPr>
            <p:cNvPr id="1196" name="Google Shape;1196;p54"/>
            <p:cNvSpPr/>
            <p:nvPr/>
          </p:nvSpPr>
          <p:spPr>
            <a:xfrm>
              <a:off x="531625" y="2006150"/>
              <a:ext cx="167325" cy="251700"/>
            </a:xfrm>
            <a:custGeom>
              <a:avLst/>
              <a:gdLst/>
              <a:ahLst/>
              <a:cxnLst/>
              <a:rect l="l" t="t" r="r" b="b"/>
              <a:pathLst>
                <a:path w="6693" h="10068" extrusionOk="0">
                  <a:moveTo>
                    <a:pt x="2162" y="1"/>
                  </a:moveTo>
                  <a:cubicBezTo>
                    <a:pt x="2011" y="1"/>
                    <a:pt x="1866" y="139"/>
                    <a:pt x="1757" y="259"/>
                  </a:cubicBezTo>
                  <a:lnTo>
                    <a:pt x="542" y="1751"/>
                  </a:lnTo>
                  <a:cubicBezTo>
                    <a:pt x="331" y="1962"/>
                    <a:pt x="172" y="2226"/>
                    <a:pt x="80" y="2517"/>
                  </a:cubicBezTo>
                  <a:cubicBezTo>
                    <a:pt x="1" y="2873"/>
                    <a:pt x="106" y="3256"/>
                    <a:pt x="212" y="3600"/>
                  </a:cubicBezTo>
                  <a:lnTo>
                    <a:pt x="1704" y="8341"/>
                  </a:lnTo>
                  <a:cubicBezTo>
                    <a:pt x="1810" y="8698"/>
                    <a:pt x="2074" y="9833"/>
                    <a:pt x="2444" y="9939"/>
                  </a:cubicBezTo>
                  <a:cubicBezTo>
                    <a:pt x="2718" y="10014"/>
                    <a:pt x="2935" y="10068"/>
                    <a:pt x="3163" y="10068"/>
                  </a:cubicBezTo>
                  <a:cubicBezTo>
                    <a:pt x="3298" y="10068"/>
                    <a:pt x="3436" y="10049"/>
                    <a:pt x="3593" y="10005"/>
                  </a:cubicBezTo>
                  <a:cubicBezTo>
                    <a:pt x="4227" y="9847"/>
                    <a:pt x="5019" y="9437"/>
                    <a:pt x="5415" y="8909"/>
                  </a:cubicBezTo>
                  <a:cubicBezTo>
                    <a:pt x="5851" y="8341"/>
                    <a:pt x="5851" y="7575"/>
                    <a:pt x="5957" y="6901"/>
                  </a:cubicBezTo>
                  <a:cubicBezTo>
                    <a:pt x="6049" y="6215"/>
                    <a:pt x="6181" y="5502"/>
                    <a:pt x="6261" y="4802"/>
                  </a:cubicBezTo>
                  <a:cubicBezTo>
                    <a:pt x="6300" y="4539"/>
                    <a:pt x="6692" y="1975"/>
                    <a:pt x="6163" y="1975"/>
                  </a:cubicBezTo>
                  <a:cubicBezTo>
                    <a:pt x="6160" y="1975"/>
                    <a:pt x="6158" y="1975"/>
                    <a:pt x="6155" y="1975"/>
                  </a:cubicBezTo>
                  <a:cubicBezTo>
                    <a:pt x="6099" y="1977"/>
                    <a:pt x="6043" y="1977"/>
                    <a:pt x="5987" y="1977"/>
                  </a:cubicBezTo>
                  <a:cubicBezTo>
                    <a:pt x="5502" y="1977"/>
                    <a:pt x="5017" y="1928"/>
                    <a:pt x="4544" y="1857"/>
                  </a:cubicBezTo>
                  <a:cubicBezTo>
                    <a:pt x="4398" y="2345"/>
                    <a:pt x="4134" y="2781"/>
                    <a:pt x="3949" y="3243"/>
                  </a:cubicBezTo>
                  <a:cubicBezTo>
                    <a:pt x="3725" y="3772"/>
                    <a:pt x="3553" y="4339"/>
                    <a:pt x="3355" y="4881"/>
                  </a:cubicBezTo>
                  <a:cubicBezTo>
                    <a:pt x="3302" y="3309"/>
                    <a:pt x="2999" y="1764"/>
                    <a:pt x="2457" y="298"/>
                  </a:cubicBezTo>
                  <a:cubicBezTo>
                    <a:pt x="2431" y="179"/>
                    <a:pt x="2351" y="87"/>
                    <a:pt x="2259" y="21"/>
                  </a:cubicBezTo>
                  <a:cubicBezTo>
                    <a:pt x="2227" y="7"/>
                    <a:pt x="2194" y="1"/>
                    <a:pt x="2162" y="1"/>
                  </a:cubicBezTo>
                  <a:close/>
                </a:path>
              </a:pathLst>
            </a:custGeom>
            <a:solidFill>
              <a:srgbClr val="465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4"/>
            <p:cNvSpPr/>
            <p:nvPr/>
          </p:nvSpPr>
          <p:spPr>
            <a:xfrm>
              <a:off x="632650" y="2079025"/>
              <a:ext cx="58150" cy="21475"/>
            </a:xfrm>
            <a:custGeom>
              <a:avLst/>
              <a:gdLst/>
              <a:ahLst/>
              <a:cxnLst/>
              <a:rect l="l" t="t" r="r" b="b"/>
              <a:pathLst>
                <a:path w="2326" h="859" extrusionOk="0">
                  <a:moveTo>
                    <a:pt x="94" y="1"/>
                  </a:moveTo>
                  <a:cubicBezTo>
                    <a:pt x="76" y="1"/>
                    <a:pt x="57" y="8"/>
                    <a:pt x="40" y="25"/>
                  </a:cubicBezTo>
                  <a:cubicBezTo>
                    <a:pt x="1" y="51"/>
                    <a:pt x="1" y="104"/>
                    <a:pt x="27" y="143"/>
                  </a:cubicBezTo>
                  <a:cubicBezTo>
                    <a:pt x="27" y="154"/>
                    <a:pt x="630" y="858"/>
                    <a:pt x="1516" y="858"/>
                  </a:cubicBezTo>
                  <a:cubicBezTo>
                    <a:pt x="1751" y="858"/>
                    <a:pt x="2005" y="809"/>
                    <a:pt x="2272" y="685"/>
                  </a:cubicBezTo>
                  <a:lnTo>
                    <a:pt x="2286" y="672"/>
                  </a:lnTo>
                  <a:cubicBezTo>
                    <a:pt x="2312" y="645"/>
                    <a:pt x="2325" y="606"/>
                    <a:pt x="2312" y="566"/>
                  </a:cubicBezTo>
                  <a:cubicBezTo>
                    <a:pt x="2292" y="536"/>
                    <a:pt x="2257" y="521"/>
                    <a:pt x="2225" y="521"/>
                  </a:cubicBezTo>
                  <a:cubicBezTo>
                    <a:pt x="2214" y="521"/>
                    <a:pt x="2203" y="523"/>
                    <a:pt x="2193" y="526"/>
                  </a:cubicBezTo>
                  <a:cubicBezTo>
                    <a:pt x="1951" y="639"/>
                    <a:pt x="1723" y="684"/>
                    <a:pt x="1512" y="684"/>
                  </a:cubicBezTo>
                  <a:cubicBezTo>
                    <a:pt x="710" y="684"/>
                    <a:pt x="170" y="38"/>
                    <a:pt x="159" y="38"/>
                  </a:cubicBezTo>
                  <a:cubicBezTo>
                    <a:pt x="144" y="15"/>
                    <a:pt x="120" y="1"/>
                    <a:pt x="94"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4"/>
            <p:cNvSpPr/>
            <p:nvPr/>
          </p:nvSpPr>
          <p:spPr>
            <a:xfrm>
              <a:off x="670625" y="2070375"/>
              <a:ext cx="9275" cy="30075"/>
            </a:xfrm>
            <a:custGeom>
              <a:avLst/>
              <a:gdLst/>
              <a:ahLst/>
              <a:cxnLst/>
              <a:rect l="l" t="t" r="r" b="b"/>
              <a:pathLst>
                <a:path w="371" h="1203" extrusionOk="0">
                  <a:moveTo>
                    <a:pt x="291" y="1"/>
                  </a:moveTo>
                  <a:cubicBezTo>
                    <a:pt x="251" y="1"/>
                    <a:pt x="199" y="27"/>
                    <a:pt x="199" y="80"/>
                  </a:cubicBezTo>
                  <a:lnTo>
                    <a:pt x="1" y="1097"/>
                  </a:lnTo>
                  <a:cubicBezTo>
                    <a:pt x="1" y="1150"/>
                    <a:pt x="27" y="1189"/>
                    <a:pt x="67" y="1203"/>
                  </a:cubicBezTo>
                  <a:cubicBezTo>
                    <a:pt x="93" y="1203"/>
                    <a:pt x="119" y="1203"/>
                    <a:pt x="146" y="1189"/>
                  </a:cubicBezTo>
                  <a:cubicBezTo>
                    <a:pt x="159" y="1163"/>
                    <a:pt x="172" y="1150"/>
                    <a:pt x="172" y="1136"/>
                  </a:cubicBezTo>
                  <a:lnTo>
                    <a:pt x="370" y="106"/>
                  </a:lnTo>
                  <a:cubicBezTo>
                    <a:pt x="370" y="67"/>
                    <a:pt x="344" y="14"/>
                    <a:pt x="291"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648925" y="2075350"/>
              <a:ext cx="10400" cy="7600"/>
            </a:xfrm>
            <a:custGeom>
              <a:avLst/>
              <a:gdLst/>
              <a:ahLst/>
              <a:cxnLst/>
              <a:rect l="l" t="t" r="r" b="b"/>
              <a:pathLst>
                <a:path w="416" h="304" extrusionOk="0">
                  <a:moveTo>
                    <a:pt x="215" y="0"/>
                  </a:moveTo>
                  <a:cubicBezTo>
                    <a:pt x="103" y="0"/>
                    <a:pt x="1" y="133"/>
                    <a:pt x="89" y="251"/>
                  </a:cubicBezTo>
                  <a:cubicBezTo>
                    <a:pt x="123" y="288"/>
                    <a:pt x="163" y="303"/>
                    <a:pt x="201" y="303"/>
                  </a:cubicBezTo>
                  <a:cubicBezTo>
                    <a:pt x="314" y="303"/>
                    <a:pt x="416" y="171"/>
                    <a:pt x="327" y="53"/>
                  </a:cubicBezTo>
                  <a:cubicBezTo>
                    <a:pt x="293" y="16"/>
                    <a:pt x="254" y="0"/>
                    <a:pt x="215"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4"/>
            <p:cNvSpPr/>
            <p:nvPr/>
          </p:nvSpPr>
          <p:spPr>
            <a:xfrm>
              <a:off x="591400" y="2174775"/>
              <a:ext cx="23775" cy="17800"/>
            </a:xfrm>
            <a:custGeom>
              <a:avLst/>
              <a:gdLst/>
              <a:ahLst/>
              <a:cxnLst/>
              <a:rect l="l" t="t" r="r" b="b"/>
              <a:pathLst>
                <a:path w="951" h="712" extrusionOk="0">
                  <a:moveTo>
                    <a:pt x="854" y="1"/>
                  </a:moveTo>
                  <a:cubicBezTo>
                    <a:pt x="842" y="1"/>
                    <a:pt x="830" y="4"/>
                    <a:pt x="819" y="11"/>
                  </a:cubicBezTo>
                  <a:cubicBezTo>
                    <a:pt x="541" y="156"/>
                    <a:pt x="277" y="341"/>
                    <a:pt x="40" y="566"/>
                  </a:cubicBezTo>
                  <a:cubicBezTo>
                    <a:pt x="0" y="592"/>
                    <a:pt x="0" y="658"/>
                    <a:pt x="40" y="685"/>
                  </a:cubicBezTo>
                  <a:cubicBezTo>
                    <a:pt x="53" y="698"/>
                    <a:pt x="66" y="711"/>
                    <a:pt x="79" y="711"/>
                  </a:cubicBezTo>
                  <a:cubicBezTo>
                    <a:pt x="106" y="711"/>
                    <a:pt x="132" y="711"/>
                    <a:pt x="158" y="685"/>
                  </a:cubicBezTo>
                  <a:cubicBezTo>
                    <a:pt x="383" y="487"/>
                    <a:pt x="621" y="315"/>
                    <a:pt x="898" y="170"/>
                  </a:cubicBezTo>
                  <a:cubicBezTo>
                    <a:pt x="938" y="143"/>
                    <a:pt x="951" y="90"/>
                    <a:pt x="938" y="51"/>
                  </a:cubicBezTo>
                  <a:cubicBezTo>
                    <a:pt x="919" y="22"/>
                    <a:pt x="886" y="1"/>
                    <a:pt x="854"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4"/>
            <p:cNvSpPr/>
            <p:nvPr/>
          </p:nvSpPr>
          <p:spPr>
            <a:xfrm>
              <a:off x="605575" y="2176050"/>
              <a:ext cx="8550" cy="21475"/>
            </a:xfrm>
            <a:custGeom>
              <a:avLst/>
              <a:gdLst/>
              <a:ahLst/>
              <a:cxnLst/>
              <a:rect l="l" t="t" r="r" b="b"/>
              <a:pathLst>
                <a:path w="342" h="859" extrusionOk="0">
                  <a:moveTo>
                    <a:pt x="207" y="1"/>
                  </a:moveTo>
                  <a:cubicBezTo>
                    <a:pt x="181" y="1"/>
                    <a:pt x="158" y="12"/>
                    <a:pt x="146" y="39"/>
                  </a:cubicBezTo>
                  <a:cubicBezTo>
                    <a:pt x="54" y="277"/>
                    <a:pt x="1" y="528"/>
                    <a:pt x="14" y="779"/>
                  </a:cubicBezTo>
                  <a:cubicBezTo>
                    <a:pt x="14" y="819"/>
                    <a:pt x="41" y="845"/>
                    <a:pt x="80" y="858"/>
                  </a:cubicBezTo>
                  <a:lnTo>
                    <a:pt x="107" y="858"/>
                  </a:lnTo>
                  <a:cubicBezTo>
                    <a:pt x="146" y="858"/>
                    <a:pt x="186" y="819"/>
                    <a:pt x="186" y="766"/>
                  </a:cubicBezTo>
                  <a:cubicBezTo>
                    <a:pt x="173" y="541"/>
                    <a:pt x="225" y="330"/>
                    <a:pt x="305" y="119"/>
                  </a:cubicBezTo>
                  <a:cubicBezTo>
                    <a:pt x="342" y="63"/>
                    <a:pt x="268" y="1"/>
                    <a:pt x="207"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677550" y="2020400"/>
              <a:ext cx="49225" cy="18300"/>
            </a:xfrm>
            <a:custGeom>
              <a:avLst/>
              <a:gdLst/>
              <a:ahLst/>
              <a:cxnLst/>
              <a:rect l="l" t="t" r="r" b="b"/>
              <a:pathLst>
                <a:path w="1969" h="732" extrusionOk="0">
                  <a:moveTo>
                    <a:pt x="1634" y="0"/>
                  </a:moveTo>
                  <a:cubicBezTo>
                    <a:pt x="1346" y="0"/>
                    <a:pt x="898" y="109"/>
                    <a:pt x="397" y="402"/>
                  </a:cubicBezTo>
                  <a:cubicBezTo>
                    <a:pt x="265" y="455"/>
                    <a:pt x="133" y="507"/>
                    <a:pt x="1" y="534"/>
                  </a:cubicBezTo>
                  <a:cubicBezTo>
                    <a:pt x="357" y="547"/>
                    <a:pt x="701" y="613"/>
                    <a:pt x="1044" y="732"/>
                  </a:cubicBezTo>
                  <a:cubicBezTo>
                    <a:pt x="1044" y="732"/>
                    <a:pt x="1969" y="336"/>
                    <a:pt x="1969" y="138"/>
                  </a:cubicBezTo>
                  <a:cubicBezTo>
                    <a:pt x="1963" y="55"/>
                    <a:pt x="1839" y="0"/>
                    <a:pt x="1634" y="0"/>
                  </a:cubicBezTo>
                  <a:close/>
                </a:path>
              </a:pathLst>
            </a:custGeom>
            <a:solidFill>
              <a:srgbClr val="5A2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662700" y="1969350"/>
              <a:ext cx="88500" cy="69150"/>
            </a:xfrm>
            <a:custGeom>
              <a:avLst/>
              <a:gdLst/>
              <a:ahLst/>
              <a:cxnLst/>
              <a:rect l="l" t="t" r="r" b="b"/>
              <a:pathLst>
                <a:path w="3540" h="2766" extrusionOk="0">
                  <a:moveTo>
                    <a:pt x="2365" y="1"/>
                  </a:moveTo>
                  <a:cubicBezTo>
                    <a:pt x="2114" y="1"/>
                    <a:pt x="1863" y="67"/>
                    <a:pt x="1651" y="185"/>
                  </a:cubicBezTo>
                  <a:cubicBezTo>
                    <a:pt x="1651" y="185"/>
                    <a:pt x="1350" y="40"/>
                    <a:pt x="1004" y="40"/>
                  </a:cubicBezTo>
                  <a:cubicBezTo>
                    <a:pt x="698" y="40"/>
                    <a:pt x="357" y="154"/>
                    <a:pt x="159" y="582"/>
                  </a:cubicBezTo>
                  <a:cubicBezTo>
                    <a:pt x="1" y="951"/>
                    <a:pt x="1" y="1374"/>
                    <a:pt x="186" y="1744"/>
                  </a:cubicBezTo>
                  <a:cubicBezTo>
                    <a:pt x="331" y="2074"/>
                    <a:pt x="542" y="2378"/>
                    <a:pt x="819" y="2629"/>
                  </a:cubicBezTo>
                  <a:cubicBezTo>
                    <a:pt x="819" y="2629"/>
                    <a:pt x="1164" y="2766"/>
                    <a:pt x="1588" y="2766"/>
                  </a:cubicBezTo>
                  <a:cubicBezTo>
                    <a:pt x="1873" y="2766"/>
                    <a:pt x="2194" y="2704"/>
                    <a:pt x="2470" y="2497"/>
                  </a:cubicBezTo>
                  <a:cubicBezTo>
                    <a:pt x="3540" y="1691"/>
                    <a:pt x="3487" y="899"/>
                    <a:pt x="3065" y="370"/>
                  </a:cubicBezTo>
                  <a:cubicBezTo>
                    <a:pt x="2893" y="146"/>
                    <a:pt x="2642" y="14"/>
                    <a:pt x="2365" y="1"/>
                  </a:cubicBezTo>
                  <a:close/>
                </a:path>
              </a:pathLst>
            </a:custGeom>
            <a:solidFill>
              <a:srgbClr val="CDA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667325" y="1969350"/>
              <a:ext cx="83875" cy="69150"/>
            </a:xfrm>
            <a:custGeom>
              <a:avLst/>
              <a:gdLst/>
              <a:ahLst/>
              <a:cxnLst/>
              <a:rect l="l" t="t" r="r" b="b"/>
              <a:pathLst>
                <a:path w="3355" h="2766" extrusionOk="0">
                  <a:moveTo>
                    <a:pt x="2180" y="1"/>
                  </a:moveTo>
                  <a:lnTo>
                    <a:pt x="2114" y="53"/>
                  </a:lnTo>
                  <a:cubicBezTo>
                    <a:pt x="2114" y="53"/>
                    <a:pt x="2708" y="1031"/>
                    <a:pt x="1902" y="1717"/>
                  </a:cubicBezTo>
                  <a:cubicBezTo>
                    <a:pt x="1643" y="1940"/>
                    <a:pt x="1341" y="2016"/>
                    <a:pt x="1050" y="2016"/>
                  </a:cubicBezTo>
                  <a:cubicBezTo>
                    <a:pt x="615" y="2016"/>
                    <a:pt x="206" y="1847"/>
                    <a:pt x="1" y="1744"/>
                  </a:cubicBezTo>
                  <a:lnTo>
                    <a:pt x="1" y="1744"/>
                  </a:lnTo>
                  <a:cubicBezTo>
                    <a:pt x="146" y="2074"/>
                    <a:pt x="357" y="2378"/>
                    <a:pt x="634" y="2629"/>
                  </a:cubicBezTo>
                  <a:cubicBezTo>
                    <a:pt x="634" y="2629"/>
                    <a:pt x="979" y="2766"/>
                    <a:pt x="1403" y="2766"/>
                  </a:cubicBezTo>
                  <a:cubicBezTo>
                    <a:pt x="1688" y="2766"/>
                    <a:pt x="2009" y="2704"/>
                    <a:pt x="2285" y="2497"/>
                  </a:cubicBezTo>
                  <a:cubicBezTo>
                    <a:pt x="3355" y="1691"/>
                    <a:pt x="3302" y="899"/>
                    <a:pt x="2880" y="370"/>
                  </a:cubicBezTo>
                  <a:cubicBezTo>
                    <a:pt x="2708" y="146"/>
                    <a:pt x="2457" y="14"/>
                    <a:pt x="2180" y="1"/>
                  </a:cubicBezTo>
                  <a:close/>
                </a:path>
              </a:pathLst>
            </a:custGeom>
            <a:solidFill>
              <a:srgbClr val="BB8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679875" y="1943600"/>
              <a:ext cx="24125" cy="33050"/>
            </a:xfrm>
            <a:custGeom>
              <a:avLst/>
              <a:gdLst/>
              <a:ahLst/>
              <a:cxnLst/>
              <a:rect l="l" t="t" r="r" b="b"/>
              <a:pathLst>
                <a:path w="965" h="1322" extrusionOk="0">
                  <a:moveTo>
                    <a:pt x="198" y="0"/>
                  </a:moveTo>
                  <a:lnTo>
                    <a:pt x="0" y="119"/>
                  </a:lnTo>
                  <a:cubicBezTo>
                    <a:pt x="331" y="476"/>
                    <a:pt x="621" y="872"/>
                    <a:pt x="846" y="1308"/>
                  </a:cubicBezTo>
                  <a:lnTo>
                    <a:pt x="964" y="1321"/>
                  </a:lnTo>
                  <a:cubicBezTo>
                    <a:pt x="925" y="780"/>
                    <a:pt x="198" y="0"/>
                    <a:pt x="198" y="0"/>
                  </a:cubicBezTo>
                  <a:close/>
                </a:path>
              </a:pathLst>
            </a:custGeom>
            <a:solidFill>
              <a:srgbClr val="AA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680525" y="1935675"/>
              <a:ext cx="46925" cy="40975"/>
            </a:xfrm>
            <a:custGeom>
              <a:avLst/>
              <a:gdLst/>
              <a:ahLst/>
              <a:cxnLst/>
              <a:rect l="l" t="t" r="r" b="b"/>
              <a:pathLst>
                <a:path w="1877" h="1639" extrusionOk="0">
                  <a:moveTo>
                    <a:pt x="1678" y="0"/>
                  </a:moveTo>
                  <a:lnTo>
                    <a:pt x="1678" y="0"/>
                  </a:lnTo>
                  <a:cubicBezTo>
                    <a:pt x="1" y="1004"/>
                    <a:pt x="965" y="1638"/>
                    <a:pt x="965" y="1638"/>
                  </a:cubicBezTo>
                  <a:cubicBezTo>
                    <a:pt x="1876" y="1559"/>
                    <a:pt x="1678" y="1"/>
                    <a:pt x="1678" y="0"/>
                  </a:cubicBezTo>
                  <a:close/>
                </a:path>
              </a:pathLst>
            </a:custGeom>
            <a:solidFill>
              <a:srgbClr val="AA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692750" y="2002850"/>
              <a:ext cx="78275" cy="47075"/>
            </a:xfrm>
            <a:custGeom>
              <a:avLst/>
              <a:gdLst/>
              <a:ahLst/>
              <a:cxnLst/>
              <a:rect l="l" t="t" r="r" b="b"/>
              <a:pathLst>
                <a:path w="3131" h="1883" extrusionOk="0">
                  <a:moveTo>
                    <a:pt x="2821" y="0"/>
                  </a:moveTo>
                  <a:cubicBezTo>
                    <a:pt x="2447" y="0"/>
                    <a:pt x="1198" y="1028"/>
                    <a:pt x="634" y="1196"/>
                  </a:cubicBezTo>
                  <a:cubicBezTo>
                    <a:pt x="0" y="1394"/>
                    <a:pt x="674" y="1883"/>
                    <a:pt x="674" y="1883"/>
                  </a:cubicBezTo>
                  <a:cubicBezTo>
                    <a:pt x="674" y="1883"/>
                    <a:pt x="1400" y="1645"/>
                    <a:pt x="1730" y="1223"/>
                  </a:cubicBezTo>
                  <a:cubicBezTo>
                    <a:pt x="2061" y="813"/>
                    <a:pt x="3130" y="338"/>
                    <a:pt x="2906" y="34"/>
                  </a:cubicBezTo>
                  <a:cubicBezTo>
                    <a:pt x="2888" y="11"/>
                    <a:pt x="2859" y="0"/>
                    <a:pt x="2821" y="0"/>
                  </a:cubicBezTo>
                  <a:close/>
                </a:path>
              </a:pathLst>
            </a:custGeom>
            <a:solidFill>
              <a:srgbClr val="5A2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696375" y="2008650"/>
              <a:ext cx="78675" cy="27750"/>
            </a:xfrm>
            <a:custGeom>
              <a:avLst/>
              <a:gdLst/>
              <a:ahLst/>
              <a:cxnLst/>
              <a:rect l="l" t="t" r="r" b="b"/>
              <a:pathLst>
                <a:path w="3147" h="1110" extrusionOk="0">
                  <a:moveTo>
                    <a:pt x="2858" y="1"/>
                  </a:moveTo>
                  <a:cubicBezTo>
                    <a:pt x="2589" y="1"/>
                    <a:pt x="2165" y="90"/>
                    <a:pt x="1784" y="264"/>
                  </a:cubicBezTo>
                  <a:cubicBezTo>
                    <a:pt x="1150" y="555"/>
                    <a:pt x="1" y="1109"/>
                    <a:pt x="1" y="1109"/>
                  </a:cubicBezTo>
                  <a:cubicBezTo>
                    <a:pt x="1" y="1109"/>
                    <a:pt x="1150" y="1109"/>
                    <a:pt x="1612" y="806"/>
                  </a:cubicBezTo>
                  <a:cubicBezTo>
                    <a:pt x="2074" y="515"/>
                    <a:pt x="3078" y="317"/>
                    <a:pt x="3131" y="119"/>
                  </a:cubicBezTo>
                  <a:cubicBezTo>
                    <a:pt x="3146" y="40"/>
                    <a:pt x="3036" y="1"/>
                    <a:pt x="2858"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644225" y="2015375"/>
              <a:ext cx="137200" cy="54700"/>
            </a:xfrm>
            <a:custGeom>
              <a:avLst/>
              <a:gdLst/>
              <a:ahLst/>
              <a:cxnLst/>
              <a:rect l="l" t="t" r="r" b="b"/>
              <a:pathLst>
                <a:path w="5488" h="2188" extrusionOk="0">
                  <a:moveTo>
                    <a:pt x="5136" y="0"/>
                  </a:moveTo>
                  <a:cubicBezTo>
                    <a:pt x="4870" y="0"/>
                    <a:pt x="4479" y="60"/>
                    <a:pt x="4173" y="141"/>
                  </a:cubicBezTo>
                  <a:cubicBezTo>
                    <a:pt x="3619" y="299"/>
                    <a:pt x="2324" y="642"/>
                    <a:pt x="2324" y="642"/>
                  </a:cubicBezTo>
                  <a:cubicBezTo>
                    <a:pt x="2324" y="642"/>
                    <a:pt x="1903" y="524"/>
                    <a:pt x="1419" y="524"/>
                  </a:cubicBezTo>
                  <a:cubicBezTo>
                    <a:pt x="1217" y="524"/>
                    <a:pt x="1004" y="544"/>
                    <a:pt x="806" y="603"/>
                  </a:cubicBezTo>
                  <a:lnTo>
                    <a:pt x="713" y="642"/>
                  </a:lnTo>
                  <a:lnTo>
                    <a:pt x="687" y="656"/>
                  </a:lnTo>
                  <a:cubicBezTo>
                    <a:pt x="528" y="695"/>
                    <a:pt x="396" y="774"/>
                    <a:pt x="277" y="880"/>
                  </a:cubicBezTo>
                  <a:cubicBezTo>
                    <a:pt x="40" y="1131"/>
                    <a:pt x="0" y="1501"/>
                    <a:pt x="172" y="1791"/>
                  </a:cubicBezTo>
                  <a:cubicBezTo>
                    <a:pt x="238" y="1897"/>
                    <a:pt x="330" y="1976"/>
                    <a:pt x="436" y="2042"/>
                  </a:cubicBezTo>
                  <a:cubicBezTo>
                    <a:pt x="542" y="2095"/>
                    <a:pt x="660" y="2148"/>
                    <a:pt x="779" y="2188"/>
                  </a:cubicBezTo>
                  <a:cubicBezTo>
                    <a:pt x="779" y="2188"/>
                    <a:pt x="2760" y="1871"/>
                    <a:pt x="3381" y="1329"/>
                  </a:cubicBezTo>
                  <a:cubicBezTo>
                    <a:pt x="4002" y="788"/>
                    <a:pt x="5296" y="378"/>
                    <a:pt x="5428" y="141"/>
                  </a:cubicBezTo>
                  <a:cubicBezTo>
                    <a:pt x="5487" y="40"/>
                    <a:pt x="5353" y="0"/>
                    <a:pt x="5136" y="0"/>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448100" y="3043050"/>
              <a:ext cx="50200" cy="36000"/>
            </a:xfrm>
            <a:custGeom>
              <a:avLst/>
              <a:gdLst/>
              <a:ahLst/>
              <a:cxnLst/>
              <a:rect l="l" t="t" r="r" b="b"/>
              <a:pathLst>
                <a:path w="2008" h="1440" extrusionOk="0">
                  <a:moveTo>
                    <a:pt x="2008" y="0"/>
                  </a:moveTo>
                  <a:lnTo>
                    <a:pt x="0" y="79"/>
                  </a:lnTo>
                  <a:lnTo>
                    <a:pt x="172" y="1440"/>
                  </a:lnTo>
                  <a:lnTo>
                    <a:pt x="1915" y="1440"/>
                  </a:lnTo>
                  <a:lnTo>
                    <a:pt x="2008" y="0"/>
                  </a:ln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564325" y="3038075"/>
              <a:ext cx="48875" cy="40975"/>
            </a:xfrm>
            <a:custGeom>
              <a:avLst/>
              <a:gdLst/>
              <a:ahLst/>
              <a:cxnLst/>
              <a:rect l="l" t="t" r="r" b="b"/>
              <a:pathLst>
                <a:path w="1955" h="1639" extrusionOk="0">
                  <a:moveTo>
                    <a:pt x="1875" y="1"/>
                  </a:moveTo>
                  <a:lnTo>
                    <a:pt x="0" y="54"/>
                  </a:lnTo>
                  <a:lnTo>
                    <a:pt x="211" y="1639"/>
                  </a:lnTo>
                  <a:lnTo>
                    <a:pt x="1955" y="1625"/>
                  </a:lnTo>
                  <a:lnTo>
                    <a:pt x="1875" y="1"/>
                  </a:ln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552750" y="3066725"/>
              <a:ext cx="169725" cy="81000"/>
            </a:xfrm>
            <a:custGeom>
              <a:avLst/>
              <a:gdLst/>
              <a:ahLst/>
              <a:cxnLst/>
              <a:rect l="l" t="t" r="r" b="b"/>
              <a:pathLst>
                <a:path w="6789" h="3240" extrusionOk="0">
                  <a:moveTo>
                    <a:pt x="2346" y="0"/>
                  </a:moveTo>
                  <a:cubicBezTo>
                    <a:pt x="2039" y="0"/>
                    <a:pt x="1644" y="302"/>
                    <a:pt x="1244" y="302"/>
                  </a:cubicBezTo>
                  <a:cubicBezTo>
                    <a:pt x="1066" y="302"/>
                    <a:pt x="887" y="243"/>
                    <a:pt x="714" y="70"/>
                  </a:cubicBezTo>
                  <a:cubicBezTo>
                    <a:pt x="688" y="64"/>
                    <a:pt x="662" y="61"/>
                    <a:pt x="637" y="61"/>
                  </a:cubicBezTo>
                  <a:cubicBezTo>
                    <a:pt x="433" y="61"/>
                    <a:pt x="269" y="241"/>
                    <a:pt x="305" y="453"/>
                  </a:cubicBezTo>
                  <a:cubicBezTo>
                    <a:pt x="305" y="532"/>
                    <a:pt x="291" y="611"/>
                    <a:pt x="278" y="677"/>
                  </a:cubicBezTo>
                  <a:cubicBezTo>
                    <a:pt x="278" y="743"/>
                    <a:pt x="265" y="796"/>
                    <a:pt x="265" y="862"/>
                  </a:cubicBezTo>
                  <a:cubicBezTo>
                    <a:pt x="173" y="1430"/>
                    <a:pt x="1" y="2315"/>
                    <a:pt x="40" y="2870"/>
                  </a:cubicBezTo>
                  <a:cubicBezTo>
                    <a:pt x="40" y="2989"/>
                    <a:pt x="67" y="3121"/>
                    <a:pt x="133" y="3240"/>
                  </a:cubicBezTo>
                  <a:lnTo>
                    <a:pt x="6710" y="3226"/>
                  </a:lnTo>
                  <a:cubicBezTo>
                    <a:pt x="6776" y="3107"/>
                    <a:pt x="6789" y="2975"/>
                    <a:pt x="6763" y="2857"/>
                  </a:cubicBezTo>
                  <a:cubicBezTo>
                    <a:pt x="6697" y="2579"/>
                    <a:pt x="6432" y="2170"/>
                    <a:pt x="5455" y="1760"/>
                  </a:cubicBezTo>
                  <a:cubicBezTo>
                    <a:pt x="4689" y="1443"/>
                    <a:pt x="3804" y="1140"/>
                    <a:pt x="3276" y="664"/>
                  </a:cubicBezTo>
                  <a:cubicBezTo>
                    <a:pt x="2761" y="202"/>
                    <a:pt x="2563" y="70"/>
                    <a:pt x="2563" y="70"/>
                  </a:cubicBezTo>
                  <a:cubicBezTo>
                    <a:pt x="2497" y="20"/>
                    <a:pt x="2425" y="0"/>
                    <a:pt x="2346"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553750" y="3138125"/>
              <a:ext cx="168725" cy="9600"/>
            </a:xfrm>
            <a:custGeom>
              <a:avLst/>
              <a:gdLst/>
              <a:ahLst/>
              <a:cxnLst/>
              <a:rect l="l" t="t" r="r" b="b"/>
              <a:pathLst>
                <a:path w="6749" h="384" extrusionOk="0">
                  <a:moveTo>
                    <a:pt x="6723" y="1"/>
                  </a:moveTo>
                  <a:lnTo>
                    <a:pt x="0" y="14"/>
                  </a:lnTo>
                  <a:cubicBezTo>
                    <a:pt x="0" y="133"/>
                    <a:pt x="27" y="265"/>
                    <a:pt x="93" y="384"/>
                  </a:cubicBezTo>
                  <a:lnTo>
                    <a:pt x="6670" y="370"/>
                  </a:lnTo>
                  <a:cubicBezTo>
                    <a:pt x="6736" y="251"/>
                    <a:pt x="6749" y="119"/>
                    <a:pt x="6723" y="1"/>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559350" y="3083650"/>
              <a:ext cx="22150" cy="63750"/>
            </a:xfrm>
            <a:custGeom>
              <a:avLst/>
              <a:gdLst/>
              <a:ahLst/>
              <a:cxnLst/>
              <a:rect l="l" t="t" r="r" b="b"/>
              <a:pathLst>
                <a:path w="886" h="2550" extrusionOk="0">
                  <a:moveTo>
                    <a:pt x="27" y="0"/>
                  </a:moveTo>
                  <a:cubicBezTo>
                    <a:pt x="27" y="53"/>
                    <a:pt x="14" y="119"/>
                    <a:pt x="1" y="185"/>
                  </a:cubicBezTo>
                  <a:cubicBezTo>
                    <a:pt x="410" y="502"/>
                    <a:pt x="661" y="978"/>
                    <a:pt x="701" y="1506"/>
                  </a:cubicBezTo>
                  <a:cubicBezTo>
                    <a:pt x="727" y="1889"/>
                    <a:pt x="595" y="2259"/>
                    <a:pt x="344" y="2549"/>
                  </a:cubicBezTo>
                  <a:lnTo>
                    <a:pt x="542" y="2549"/>
                  </a:lnTo>
                  <a:cubicBezTo>
                    <a:pt x="767" y="2246"/>
                    <a:pt x="886" y="1863"/>
                    <a:pt x="859" y="1480"/>
                  </a:cubicBezTo>
                  <a:cubicBezTo>
                    <a:pt x="807" y="885"/>
                    <a:pt x="503" y="344"/>
                    <a:pt x="27"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628125" y="3085225"/>
              <a:ext cx="17425" cy="8050"/>
            </a:xfrm>
            <a:custGeom>
              <a:avLst/>
              <a:gdLst/>
              <a:ahLst/>
              <a:cxnLst/>
              <a:rect l="l" t="t" r="r" b="b"/>
              <a:pathLst>
                <a:path w="697" h="322" extrusionOk="0">
                  <a:moveTo>
                    <a:pt x="578" y="0"/>
                  </a:moveTo>
                  <a:cubicBezTo>
                    <a:pt x="569" y="0"/>
                    <a:pt x="560" y="1"/>
                    <a:pt x="552" y="3"/>
                  </a:cubicBezTo>
                  <a:lnTo>
                    <a:pt x="129" y="109"/>
                  </a:lnTo>
                  <a:cubicBezTo>
                    <a:pt x="1" y="122"/>
                    <a:pt x="22" y="321"/>
                    <a:pt x="144" y="321"/>
                  </a:cubicBezTo>
                  <a:cubicBezTo>
                    <a:pt x="148" y="321"/>
                    <a:pt x="151" y="321"/>
                    <a:pt x="155" y="320"/>
                  </a:cubicBezTo>
                  <a:lnTo>
                    <a:pt x="182" y="320"/>
                  </a:lnTo>
                  <a:lnTo>
                    <a:pt x="591" y="215"/>
                  </a:lnTo>
                  <a:cubicBezTo>
                    <a:pt x="657" y="202"/>
                    <a:pt x="697" y="136"/>
                    <a:pt x="684" y="83"/>
                  </a:cubicBezTo>
                  <a:cubicBezTo>
                    <a:pt x="662" y="28"/>
                    <a:pt x="621" y="0"/>
                    <a:pt x="578"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619125" y="3076600"/>
              <a:ext cx="16900" cy="8075"/>
            </a:xfrm>
            <a:custGeom>
              <a:avLst/>
              <a:gdLst/>
              <a:ahLst/>
              <a:cxnLst/>
              <a:rect l="l" t="t" r="r" b="b"/>
              <a:pathLst>
                <a:path w="676" h="323" extrusionOk="0">
                  <a:moveTo>
                    <a:pt x="534" y="0"/>
                  </a:moveTo>
                  <a:cubicBezTo>
                    <a:pt x="524" y="0"/>
                    <a:pt x="513" y="2"/>
                    <a:pt x="502" y="5"/>
                  </a:cubicBezTo>
                  <a:lnTo>
                    <a:pt x="93" y="111"/>
                  </a:lnTo>
                  <a:cubicBezTo>
                    <a:pt x="27" y="124"/>
                    <a:pt x="0" y="177"/>
                    <a:pt x="14" y="243"/>
                  </a:cubicBezTo>
                  <a:cubicBezTo>
                    <a:pt x="14" y="282"/>
                    <a:pt x="66" y="322"/>
                    <a:pt x="119" y="322"/>
                  </a:cubicBezTo>
                  <a:lnTo>
                    <a:pt x="146" y="322"/>
                  </a:lnTo>
                  <a:lnTo>
                    <a:pt x="555" y="216"/>
                  </a:lnTo>
                  <a:cubicBezTo>
                    <a:pt x="676" y="180"/>
                    <a:pt x="642" y="0"/>
                    <a:pt x="534"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639600" y="3091125"/>
              <a:ext cx="17200" cy="8075"/>
            </a:xfrm>
            <a:custGeom>
              <a:avLst/>
              <a:gdLst/>
              <a:ahLst/>
              <a:cxnLst/>
              <a:rect l="l" t="t" r="r" b="b"/>
              <a:pathLst>
                <a:path w="688" h="323" extrusionOk="0">
                  <a:moveTo>
                    <a:pt x="537" y="0"/>
                  </a:moveTo>
                  <a:cubicBezTo>
                    <a:pt x="526" y="0"/>
                    <a:pt x="514" y="2"/>
                    <a:pt x="502" y="5"/>
                  </a:cubicBezTo>
                  <a:lnTo>
                    <a:pt x="93" y="111"/>
                  </a:lnTo>
                  <a:cubicBezTo>
                    <a:pt x="40" y="124"/>
                    <a:pt x="0" y="177"/>
                    <a:pt x="13" y="243"/>
                  </a:cubicBezTo>
                  <a:cubicBezTo>
                    <a:pt x="27" y="283"/>
                    <a:pt x="66" y="322"/>
                    <a:pt x="119" y="322"/>
                  </a:cubicBezTo>
                  <a:lnTo>
                    <a:pt x="145" y="322"/>
                  </a:lnTo>
                  <a:lnTo>
                    <a:pt x="555" y="217"/>
                  </a:lnTo>
                  <a:cubicBezTo>
                    <a:pt x="688" y="180"/>
                    <a:pt x="655" y="0"/>
                    <a:pt x="537"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649825" y="3096800"/>
              <a:ext cx="17000" cy="8000"/>
            </a:xfrm>
            <a:custGeom>
              <a:avLst/>
              <a:gdLst/>
              <a:ahLst/>
              <a:cxnLst/>
              <a:rect l="l" t="t" r="r" b="b"/>
              <a:pathLst>
                <a:path w="680" h="320" extrusionOk="0">
                  <a:moveTo>
                    <a:pt x="526" y="0"/>
                  </a:moveTo>
                  <a:cubicBezTo>
                    <a:pt x="519" y="0"/>
                    <a:pt x="511" y="1"/>
                    <a:pt x="502" y="3"/>
                  </a:cubicBezTo>
                  <a:lnTo>
                    <a:pt x="93" y="108"/>
                  </a:lnTo>
                  <a:cubicBezTo>
                    <a:pt x="27" y="122"/>
                    <a:pt x="1" y="174"/>
                    <a:pt x="14" y="240"/>
                  </a:cubicBezTo>
                  <a:cubicBezTo>
                    <a:pt x="27" y="293"/>
                    <a:pt x="67" y="320"/>
                    <a:pt x="119" y="320"/>
                  </a:cubicBezTo>
                  <a:lnTo>
                    <a:pt x="146" y="320"/>
                  </a:lnTo>
                  <a:lnTo>
                    <a:pt x="555" y="214"/>
                  </a:lnTo>
                  <a:cubicBezTo>
                    <a:pt x="679" y="177"/>
                    <a:pt x="640" y="0"/>
                    <a:pt x="526"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660725" y="3102050"/>
              <a:ext cx="16525" cy="8025"/>
            </a:xfrm>
            <a:custGeom>
              <a:avLst/>
              <a:gdLst/>
              <a:ahLst/>
              <a:cxnLst/>
              <a:rect l="l" t="t" r="r" b="b"/>
              <a:pathLst>
                <a:path w="661" h="321" extrusionOk="0">
                  <a:moveTo>
                    <a:pt x="542" y="1"/>
                  </a:moveTo>
                  <a:cubicBezTo>
                    <a:pt x="533" y="1"/>
                    <a:pt x="524" y="2"/>
                    <a:pt x="515" y="4"/>
                  </a:cubicBezTo>
                  <a:lnTo>
                    <a:pt x="106" y="110"/>
                  </a:lnTo>
                  <a:cubicBezTo>
                    <a:pt x="40" y="123"/>
                    <a:pt x="0" y="176"/>
                    <a:pt x="27" y="242"/>
                  </a:cubicBezTo>
                  <a:cubicBezTo>
                    <a:pt x="40" y="295"/>
                    <a:pt x="80" y="321"/>
                    <a:pt x="132" y="321"/>
                  </a:cubicBezTo>
                  <a:cubicBezTo>
                    <a:pt x="132" y="321"/>
                    <a:pt x="146" y="321"/>
                    <a:pt x="159" y="308"/>
                  </a:cubicBezTo>
                  <a:lnTo>
                    <a:pt x="568" y="215"/>
                  </a:lnTo>
                  <a:cubicBezTo>
                    <a:pt x="621" y="189"/>
                    <a:pt x="661" y="136"/>
                    <a:pt x="647" y="83"/>
                  </a:cubicBezTo>
                  <a:cubicBezTo>
                    <a:pt x="625" y="28"/>
                    <a:pt x="585" y="1"/>
                    <a:pt x="542" y="1"/>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672050" y="3106625"/>
              <a:ext cx="18125" cy="8100"/>
            </a:xfrm>
            <a:custGeom>
              <a:avLst/>
              <a:gdLst/>
              <a:ahLst/>
              <a:cxnLst/>
              <a:rect l="l" t="t" r="r" b="b"/>
              <a:pathLst>
                <a:path w="725" h="324" extrusionOk="0">
                  <a:moveTo>
                    <a:pt x="583" y="1"/>
                  </a:moveTo>
                  <a:cubicBezTo>
                    <a:pt x="573" y="1"/>
                    <a:pt x="562" y="3"/>
                    <a:pt x="551" y="6"/>
                  </a:cubicBezTo>
                  <a:lnTo>
                    <a:pt x="142" y="112"/>
                  </a:lnTo>
                  <a:cubicBezTo>
                    <a:pt x="1" y="124"/>
                    <a:pt x="21" y="323"/>
                    <a:pt x="155" y="323"/>
                  </a:cubicBezTo>
                  <a:cubicBezTo>
                    <a:pt x="159" y="323"/>
                    <a:pt x="164" y="323"/>
                    <a:pt x="168" y="323"/>
                  </a:cubicBezTo>
                  <a:lnTo>
                    <a:pt x="194" y="323"/>
                  </a:lnTo>
                  <a:lnTo>
                    <a:pt x="604" y="217"/>
                  </a:lnTo>
                  <a:cubicBezTo>
                    <a:pt x="725" y="181"/>
                    <a:pt x="691" y="1"/>
                    <a:pt x="583" y="1"/>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371175" y="2336150"/>
              <a:ext cx="255225" cy="152025"/>
            </a:xfrm>
            <a:custGeom>
              <a:avLst/>
              <a:gdLst/>
              <a:ahLst/>
              <a:cxnLst/>
              <a:rect l="l" t="t" r="r" b="b"/>
              <a:pathLst>
                <a:path w="10209" h="6081" extrusionOk="0">
                  <a:moveTo>
                    <a:pt x="8690" y="1"/>
                  </a:moveTo>
                  <a:lnTo>
                    <a:pt x="185" y="1810"/>
                  </a:lnTo>
                  <a:cubicBezTo>
                    <a:pt x="185" y="1810"/>
                    <a:pt x="0" y="3620"/>
                    <a:pt x="330" y="4927"/>
                  </a:cubicBezTo>
                  <a:cubicBezTo>
                    <a:pt x="344" y="4993"/>
                    <a:pt x="370" y="5059"/>
                    <a:pt x="383" y="5125"/>
                  </a:cubicBezTo>
                  <a:cubicBezTo>
                    <a:pt x="410" y="5218"/>
                    <a:pt x="436" y="5297"/>
                    <a:pt x="476" y="5389"/>
                  </a:cubicBezTo>
                  <a:cubicBezTo>
                    <a:pt x="674" y="5877"/>
                    <a:pt x="1804" y="6080"/>
                    <a:pt x="3216" y="6080"/>
                  </a:cubicBezTo>
                  <a:cubicBezTo>
                    <a:pt x="3871" y="6080"/>
                    <a:pt x="4585" y="6037"/>
                    <a:pt x="5296" y="5957"/>
                  </a:cubicBezTo>
                  <a:cubicBezTo>
                    <a:pt x="7026" y="5759"/>
                    <a:pt x="8743" y="5336"/>
                    <a:pt x="9496" y="4835"/>
                  </a:cubicBezTo>
                  <a:cubicBezTo>
                    <a:pt x="10209" y="4359"/>
                    <a:pt x="8690" y="1"/>
                    <a:pt x="8690" y="1"/>
                  </a:cubicBezTo>
                  <a:close/>
                </a:path>
              </a:pathLst>
            </a:custGeom>
            <a:solidFill>
              <a:srgbClr val="BB8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506525" y="2428275"/>
              <a:ext cx="130775" cy="614450"/>
            </a:xfrm>
            <a:custGeom>
              <a:avLst/>
              <a:gdLst/>
              <a:ahLst/>
              <a:cxnLst/>
              <a:rect l="l" t="t" r="r" b="b"/>
              <a:pathLst>
                <a:path w="5231" h="24578" extrusionOk="0">
                  <a:moveTo>
                    <a:pt x="4240" y="1"/>
                  </a:moveTo>
                  <a:lnTo>
                    <a:pt x="3408" y="384"/>
                  </a:lnTo>
                  <a:lnTo>
                    <a:pt x="3210" y="476"/>
                  </a:lnTo>
                  <a:lnTo>
                    <a:pt x="1" y="1955"/>
                  </a:lnTo>
                  <a:lnTo>
                    <a:pt x="41" y="2246"/>
                  </a:lnTo>
                  <a:lnTo>
                    <a:pt x="1454" y="14277"/>
                  </a:lnTo>
                  <a:cubicBezTo>
                    <a:pt x="1137" y="16297"/>
                    <a:pt x="2022" y="24578"/>
                    <a:pt x="2022" y="24578"/>
                  </a:cubicBezTo>
                  <a:lnTo>
                    <a:pt x="4518" y="24499"/>
                  </a:lnTo>
                  <a:lnTo>
                    <a:pt x="5231" y="13524"/>
                  </a:lnTo>
                  <a:cubicBezTo>
                    <a:pt x="5204" y="10341"/>
                    <a:pt x="4861" y="5943"/>
                    <a:pt x="4359" y="1163"/>
                  </a:cubicBezTo>
                  <a:cubicBezTo>
                    <a:pt x="4359" y="1084"/>
                    <a:pt x="4346" y="1004"/>
                    <a:pt x="4333" y="938"/>
                  </a:cubicBezTo>
                  <a:cubicBezTo>
                    <a:pt x="4306" y="687"/>
                    <a:pt x="4280" y="436"/>
                    <a:pt x="4253" y="199"/>
                  </a:cubicBezTo>
                  <a:cubicBezTo>
                    <a:pt x="4253" y="133"/>
                    <a:pt x="4240" y="67"/>
                    <a:pt x="4240" y="1"/>
                  </a:cubicBezTo>
                  <a:close/>
                </a:path>
              </a:pathLst>
            </a:custGeom>
            <a:solidFill>
              <a:srgbClr val="BB8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518100" y="2485675"/>
              <a:ext cx="51525" cy="548475"/>
            </a:xfrm>
            <a:custGeom>
              <a:avLst/>
              <a:gdLst/>
              <a:ahLst/>
              <a:cxnLst/>
              <a:rect l="l" t="t" r="r" b="b"/>
              <a:pathLst>
                <a:path w="2061" h="21939" extrusionOk="0">
                  <a:moveTo>
                    <a:pt x="102" y="0"/>
                  </a:moveTo>
                  <a:cubicBezTo>
                    <a:pt x="50" y="0"/>
                    <a:pt x="0" y="37"/>
                    <a:pt x="0" y="108"/>
                  </a:cubicBezTo>
                  <a:lnTo>
                    <a:pt x="1519" y="11558"/>
                  </a:lnTo>
                  <a:cubicBezTo>
                    <a:pt x="1479" y="11809"/>
                    <a:pt x="977" y="14860"/>
                    <a:pt x="1849" y="21846"/>
                  </a:cubicBezTo>
                  <a:cubicBezTo>
                    <a:pt x="1849" y="21899"/>
                    <a:pt x="1902" y="21938"/>
                    <a:pt x="1955" y="21938"/>
                  </a:cubicBezTo>
                  <a:lnTo>
                    <a:pt x="1968" y="21938"/>
                  </a:lnTo>
                  <a:cubicBezTo>
                    <a:pt x="2021" y="21938"/>
                    <a:pt x="2060" y="21886"/>
                    <a:pt x="2060" y="21820"/>
                  </a:cubicBezTo>
                  <a:cubicBezTo>
                    <a:pt x="1149" y="14582"/>
                    <a:pt x="1730" y="11611"/>
                    <a:pt x="1730" y="11585"/>
                  </a:cubicBezTo>
                  <a:cubicBezTo>
                    <a:pt x="1730" y="11571"/>
                    <a:pt x="1730" y="11558"/>
                    <a:pt x="1730" y="11545"/>
                  </a:cubicBezTo>
                  <a:lnTo>
                    <a:pt x="211" y="82"/>
                  </a:lnTo>
                  <a:cubicBezTo>
                    <a:pt x="193" y="27"/>
                    <a:pt x="147" y="0"/>
                    <a:pt x="102"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563925" y="2390250"/>
              <a:ext cx="51600" cy="67100"/>
            </a:xfrm>
            <a:custGeom>
              <a:avLst/>
              <a:gdLst/>
              <a:ahLst/>
              <a:cxnLst/>
              <a:rect l="l" t="t" r="r" b="b"/>
              <a:pathLst>
                <a:path w="2064" h="2684" extrusionOk="0">
                  <a:moveTo>
                    <a:pt x="117" y="1"/>
                  </a:moveTo>
                  <a:cubicBezTo>
                    <a:pt x="60" y="1"/>
                    <a:pt x="1" y="46"/>
                    <a:pt x="16" y="122"/>
                  </a:cubicBezTo>
                  <a:cubicBezTo>
                    <a:pt x="16" y="175"/>
                    <a:pt x="227" y="1244"/>
                    <a:pt x="914" y="1997"/>
                  </a:cubicBezTo>
                  <a:cubicBezTo>
                    <a:pt x="1059" y="2155"/>
                    <a:pt x="1218" y="2288"/>
                    <a:pt x="1403" y="2406"/>
                  </a:cubicBezTo>
                  <a:cubicBezTo>
                    <a:pt x="1535" y="2499"/>
                    <a:pt x="1680" y="2565"/>
                    <a:pt x="1839" y="2618"/>
                  </a:cubicBezTo>
                  <a:cubicBezTo>
                    <a:pt x="1918" y="2644"/>
                    <a:pt x="1984" y="2671"/>
                    <a:pt x="2063" y="2684"/>
                  </a:cubicBezTo>
                  <a:cubicBezTo>
                    <a:pt x="2063" y="2605"/>
                    <a:pt x="2050" y="2538"/>
                    <a:pt x="2037" y="2459"/>
                  </a:cubicBezTo>
                  <a:lnTo>
                    <a:pt x="1931" y="2433"/>
                  </a:lnTo>
                  <a:cubicBezTo>
                    <a:pt x="1786" y="2380"/>
                    <a:pt x="1640" y="2314"/>
                    <a:pt x="1508" y="2235"/>
                  </a:cubicBezTo>
                  <a:cubicBezTo>
                    <a:pt x="1363" y="2142"/>
                    <a:pt x="1231" y="2023"/>
                    <a:pt x="1112" y="1905"/>
                  </a:cubicBezTo>
                  <a:cubicBezTo>
                    <a:pt x="425" y="1191"/>
                    <a:pt x="214" y="95"/>
                    <a:pt x="214" y="82"/>
                  </a:cubicBezTo>
                  <a:cubicBezTo>
                    <a:pt x="203" y="26"/>
                    <a:pt x="160" y="1"/>
                    <a:pt x="117"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508525" y="2360275"/>
              <a:ext cx="12900" cy="115575"/>
            </a:xfrm>
            <a:custGeom>
              <a:avLst/>
              <a:gdLst/>
              <a:ahLst/>
              <a:cxnLst/>
              <a:rect l="l" t="t" r="r" b="b"/>
              <a:pathLst>
                <a:path w="516" h="4623" extrusionOk="0">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490700" y="2362575"/>
              <a:ext cx="38300" cy="87975"/>
            </a:xfrm>
            <a:custGeom>
              <a:avLst/>
              <a:gdLst/>
              <a:ahLst/>
              <a:cxnLst/>
              <a:rect l="l" t="t" r="r" b="b"/>
              <a:pathLst>
                <a:path w="1532" h="3519" extrusionOk="0">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376125" y="2414250"/>
              <a:ext cx="128450" cy="630800"/>
            </a:xfrm>
            <a:custGeom>
              <a:avLst/>
              <a:gdLst/>
              <a:ahLst/>
              <a:cxnLst/>
              <a:rect l="l" t="t" r="r" b="b"/>
              <a:pathLst>
                <a:path w="5138" h="25232" extrusionOk="0">
                  <a:moveTo>
                    <a:pt x="525" y="0"/>
                  </a:moveTo>
                  <a:cubicBezTo>
                    <a:pt x="321" y="0"/>
                    <a:pt x="142" y="27"/>
                    <a:pt x="0" y="86"/>
                  </a:cubicBezTo>
                  <a:cubicBezTo>
                    <a:pt x="0" y="86"/>
                    <a:pt x="66" y="760"/>
                    <a:pt x="172" y="1803"/>
                  </a:cubicBezTo>
                  <a:lnTo>
                    <a:pt x="185" y="2001"/>
                  </a:lnTo>
                  <a:lnTo>
                    <a:pt x="212" y="2212"/>
                  </a:lnTo>
                  <a:cubicBezTo>
                    <a:pt x="463" y="4827"/>
                    <a:pt x="885" y="9159"/>
                    <a:pt x="1163" y="11246"/>
                  </a:cubicBezTo>
                  <a:cubicBezTo>
                    <a:pt x="1163" y="11246"/>
                    <a:pt x="1123" y="15168"/>
                    <a:pt x="1281" y="18205"/>
                  </a:cubicBezTo>
                  <a:cubicBezTo>
                    <a:pt x="1413" y="21005"/>
                    <a:pt x="2391" y="24386"/>
                    <a:pt x="2536" y="25231"/>
                  </a:cubicBezTo>
                  <a:lnTo>
                    <a:pt x="5124" y="25231"/>
                  </a:lnTo>
                  <a:lnTo>
                    <a:pt x="5138" y="24862"/>
                  </a:lnTo>
                  <a:lnTo>
                    <a:pt x="5098" y="1446"/>
                  </a:lnTo>
                  <a:cubicBezTo>
                    <a:pt x="4306" y="1090"/>
                    <a:pt x="3513" y="760"/>
                    <a:pt x="2694" y="482"/>
                  </a:cubicBezTo>
                  <a:lnTo>
                    <a:pt x="2483" y="403"/>
                  </a:lnTo>
                  <a:lnTo>
                    <a:pt x="2100" y="284"/>
                  </a:lnTo>
                  <a:lnTo>
                    <a:pt x="1889" y="231"/>
                  </a:lnTo>
                  <a:cubicBezTo>
                    <a:pt x="1388" y="93"/>
                    <a:pt x="911" y="0"/>
                    <a:pt x="525" y="0"/>
                  </a:cubicBezTo>
                  <a:close/>
                </a:path>
              </a:pathLst>
            </a:custGeom>
            <a:solidFill>
              <a:srgbClr val="BB8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395925" y="2475150"/>
              <a:ext cx="53175" cy="566925"/>
            </a:xfrm>
            <a:custGeom>
              <a:avLst/>
              <a:gdLst/>
              <a:ahLst/>
              <a:cxnLst/>
              <a:rect l="l" t="t" r="r" b="b"/>
              <a:pathLst>
                <a:path w="2127" h="22677" extrusionOk="0">
                  <a:moveTo>
                    <a:pt x="104" y="1"/>
                  </a:moveTo>
                  <a:cubicBezTo>
                    <a:pt x="52" y="1"/>
                    <a:pt x="1" y="37"/>
                    <a:pt x="1" y="107"/>
                  </a:cubicBezTo>
                  <a:cubicBezTo>
                    <a:pt x="1" y="173"/>
                    <a:pt x="476" y="6868"/>
                    <a:pt x="714" y="8836"/>
                  </a:cubicBezTo>
                  <a:cubicBezTo>
                    <a:pt x="714" y="9074"/>
                    <a:pt x="582" y="14753"/>
                    <a:pt x="886" y="16813"/>
                  </a:cubicBezTo>
                  <a:cubicBezTo>
                    <a:pt x="1189" y="18886"/>
                    <a:pt x="1902" y="22558"/>
                    <a:pt x="1916" y="22584"/>
                  </a:cubicBezTo>
                  <a:cubicBezTo>
                    <a:pt x="1916" y="22637"/>
                    <a:pt x="1969" y="22676"/>
                    <a:pt x="2021" y="22676"/>
                  </a:cubicBezTo>
                  <a:lnTo>
                    <a:pt x="2035" y="22676"/>
                  </a:lnTo>
                  <a:cubicBezTo>
                    <a:pt x="2101" y="22663"/>
                    <a:pt x="2127" y="22610"/>
                    <a:pt x="2127" y="22558"/>
                  </a:cubicBezTo>
                  <a:cubicBezTo>
                    <a:pt x="2127" y="22518"/>
                    <a:pt x="1401" y="18860"/>
                    <a:pt x="1097" y="16773"/>
                  </a:cubicBezTo>
                  <a:cubicBezTo>
                    <a:pt x="780" y="14700"/>
                    <a:pt x="925" y="8889"/>
                    <a:pt x="925" y="8836"/>
                  </a:cubicBezTo>
                  <a:lnTo>
                    <a:pt x="925" y="8823"/>
                  </a:lnTo>
                  <a:cubicBezTo>
                    <a:pt x="687" y="6868"/>
                    <a:pt x="212" y="159"/>
                    <a:pt x="212" y="93"/>
                  </a:cubicBezTo>
                  <a:cubicBezTo>
                    <a:pt x="199" y="31"/>
                    <a:pt x="151" y="1"/>
                    <a:pt x="104"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415400" y="3061525"/>
              <a:ext cx="98750" cy="86200"/>
            </a:xfrm>
            <a:custGeom>
              <a:avLst/>
              <a:gdLst/>
              <a:ahLst/>
              <a:cxnLst/>
              <a:rect l="l" t="t" r="r" b="b"/>
              <a:pathLst>
                <a:path w="3950" h="3448" extrusionOk="0">
                  <a:moveTo>
                    <a:pt x="2418" y="1"/>
                  </a:moveTo>
                  <a:cubicBezTo>
                    <a:pt x="1718" y="1"/>
                    <a:pt x="1599" y="133"/>
                    <a:pt x="1480" y="410"/>
                  </a:cubicBezTo>
                  <a:cubicBezTo>
                    <a:pt x="1467" y="436"/>
                    <a:pt x="1322" y="885"/>
                    <a:pt x="1308" y="912"/>
                  </a:cubicBezTo>
                  <a:cubicBezTo>
                    <a:pt x="1163" y="1176"/>
                    <a:pt x="1440" y="1057"/>
                    <a:pt x="701" y="1625"/>
                  </a:cubicBezTo>
                  <a:cubicBezTo>
                    <a:pt x="278" y="1982"/>
                    <a:pt x="14" y="2510"/>
                    <a:pt x="14" y="3078"/>
                  </a:cubicBezTo>
                  <a:cubicBezTo>
                    <a:pt x="1" y="3197"/>
                    <a:pt x="1" y="3329"/>
                    <a:pt x="14" y="3448"/>
                  </a:cubicBezTo>
                  <a:lnTo>
                    <a:pt x="3936" y="3448"/>
                  </a:lnTo>
                  <a:cubicBezTo>
                    <a:pt x="3936" y="3448"/>
                    <a:pt x="3950" y="3368"/>
                    <a:pt x="3950" y="3249"/>
                  </a:cubicBezTo>
                  <a:lnTo>
                    <a:pt x="3950" y="3065"/>
                  </a:lnTo>
                  <a:lnTo>
                    <a:pt x="3950" y="3025"/>
                  </a:lnTo>
                  <a:cubicBezTo>
                    <a:pt x="3950" y="2787"/>
                    <a:pt x="3936" y="2563"/>
                    <a:pt x="3910" y="2338"/>
                  </a:cubicBezTo>
                  <a:cubicBezTo>
                    <a:pt x="3870" y="2114"/>
                    <a:pt x="3818" y="1823"/>
                    <a:pt x="3765" y="1559"/>
                  </a:cubicBezTo>
                  <a:cubicBezTo>
                    <a:pt x="3738" y="1453"/>
                    <a:pt x="3712" y="1348"/>
                    <a:pt x="3686" y="1242"/>
                  </a:cubicBezTo>
                  <a:cubicBezTo>
                    <a:pt x="3646" y="1057"/>
                    <a:pt x="3593" y="872"/>
                    <a:pt x="3540" y="687"/>
                  </a:cubicBezTo>
                  <a:cubicBezTo>
                    <a:pt x="3435" y="450"/>
                    <a:pt x="3355" y="1"/>
                    <a:pt x="2418"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497950" y="3092575"/>
              <a:ext cx="16200" cy="50200"/>
            </a:xfrm>
            <a:custGeom>
              <a:avLst/>
              <a:gdLst/>
              <a:ahLst/>
              <a:cxnLst/>
              <a:rect l="l" t="t" r="r" b="b"/>
              <a:pathLst>
                <a:path w="648" h="2008" extrusionOk="0">
                  <a:moveTo>
                    <a:pt x="384" y="0"/>
                  </a:moveTo>
                  <a:cubicBezTo>
                    <a:pt x="370" y="40"/>
                    <a:pt x="1" y="832"/>
                    <a:pt x="238" y="1492"/>
                  </a:cubicBezTo>
                  <a:cubicBezTo>
                    <a:pt x="318" y="1704"/>
                    <a:pt x="463" y="1889"/>
                    <a:pt x="648" y="2007"/>
                  </a:cubicBezTo>
                  <a:lnTo>
                    <a:pt x="648" y="1823"/>
                  </a:lnTo>
                  <a:lnTo>
                    <a:pt x="648" y="1783"/>
                  </a:lnTo>
                  <a:cubicBezTo>
                    <a:pt x="542" y="1677"/>
                    <a:pt x="463" y="1558"/>
                    <a:pt x="410" y="1413"/>
                  </a:cubicBezTo>
                  <a:cubicBezTo>
                    <a:pt x="265" y="1030"/>
                    <a:pt x="370" y="581"/>
                    <a:pt x="450" y="317"/>
                  </a:cubicBezTo>
                  <a:cubicBezTo>
                    <a:pt x="436" y="211"/>
                    <a:pt x="410" y="106"/>
                    <a:pt x="384"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415400" y="3138125"/>
              <a:ext cx="98750" cy="9600"/>
            </a:xfrm>
            <a:custGeom>
              <a:avLst/>
              <a:gdLst/>
              <a:ahLst/>
              <a:cxnLst/>
              <a:rect l="l" t="t" r="r" b="b"/>
              <a:pathLst>
                <a:path w="3950" h="384" extrusionOk="0">
                  <a:moveTo>
                    <a:pt x="3950" y="1"/>
                  </a:moveTo>
                  <a:lnTo>
                    <a:pt x="14" y="14"/>
                  </a:lnTo>
                  <a:cubicBezTo>
                    <a:pt x="1" y="133"/>
                    <a:pt x="1" y="265"/>
                    <a:pt x="14" y="384"/>
                  </a:cubicBezTo>
                  <a:lnTo>
                    <a:pt x="3923" y="384"/>
                  </a:lnTo>
                  <a:cubicBezTo>
                    <a:pt x="3923" y="384"/>
                    <a:pt x="3950" y="225"/>
                    <a:pt x="3950" y="1"/>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451725" y="3085125"/>
              <a:ext cx="31075" cy="7125"/>
            </a:xfrm>
            <a:custGeom>
              <a:avLst/>
              <a:gdLst/>
              <a:ahLst/>
              <a:cxnLst/>
              <a:rect l="l" t="t" r="r" b="b"/>
              <a:pathLst>
                <a:path w="1243" h="285" extrusionOk="0">
                  <a:moveTo>
                    <a:pt x="565" y="0"/>
                  </a:moveTo>
                  <a:cubicBezTo>
                    <a:pt x="408" y="0"/>
                    <a:pt x="250" y="17"/>
                    <a:pt x="93" y="47"/>
                  </a:cubicBezTo>
                  <a:cubicBezTo>
                    <a:pt x="40" y="74"/>
                    <a:pt x="1" y="126"/>
                    <a:pt x="14" y="192"/>
                  </a:cubicBezTo>
                  <a:cubicBezTo>
                    <a:pt x="37" y="238"/>
                    <a:pt x="80" y="274"/>
                    <a:pt x="134" y="274"/>
                  </a:cubicBezTo>
                  <a:cubicBezTo>
                    <a:pt x="142" y="274"/>
                    <a:pt x="150" y="273"/>
                    <a:pt x="159" y="272"/>
                  </a:cubicBezTo>
                  <a:cubicBezTo>
                    <a:pt x="304" y="240"/>
                    <a:pt x="449" y="224"/>
                    <a:pt x="594" y="224"/>
                  </a:cubicBezTo>
                  <a:cubicBezTo>
                    <a:pt x="753" y="224"/>
                    <a:pt x="912" y="243"/>
                    <a:pt x="1070" y="285"/>
                  </a:cubicBezTo>
                  <a:lnTo>
                    <a:pt x="1097" y="285"/>
                  </a:lnTo>
                  <a:cubicBezTo>
                    <a:pt x="1216" y="285"/>
                    <a:pt x="1242" y="100"/>
                    <a:pt x="1123" y="74"/>
                  </a:cubicBezTo>
                  <a:cubicBezTo>
                    <a:pt x="937" y="23"/>
                    <a:pt x="751" y="0"/>
                    <a:pt x="565"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453375" y="3074400"/>
              <a:ext cx="31075" cy="7300"/>
            </a:xfrm>
            <a:custGeom>
              <a:avLst/>
              <a:gdLst/>
              <a:ahLst/>
              <a:cxnLst/>
              <a:rect l="l" t="t" r="r" b="b"/>
              <a:pathLst>
                <a:path w="1243" h="292" extrusionOk="0">
                  <a:moveTo>
                    <a:pt x="559" y="0"/>
                  </a:moveTo>
                  <a:cubicBezTo>
                    <a:pt x="402" y="0"/>
                    <a:pt x="245" y="17"/>
                    <a:pt x="93" y="53"/>
                  </a:cubicBezTo>
                  <a:cubicBezTo>
                    <a:pt x="27" y="67"/>
                    <a:pt x="1" y="133"/>
                    <a:pt x="14" y="199"/>
                  </a:cubicBezTo>
                  <a:cubicBezTo>
                    <a:pt x="25" y="245"/>
                    <a:pt x="77" y="281"/>
                    <a:pt x="125" y="281"/>
                  </a:cubicBezTo>
                  <a:cubicBezTo>
                    <a:pt x="132" y="281"/>
                    <a:pt x="139" y="280"/>
                    <a:pt x="146" y="278"/>
                  </a:cubicBezTo>
                  <a:cubicBezTo>
                    <a:pt x="285" y="242"/>
                    <a:pt x="427" y="225"/>
                    <a:pt x="568" y="225"/>
                  </a:cubicBezTo>
                  <a:cubicBezTo>
                    <a:pt x="735" y="225"/>
                    <a:pt x="900" y="248"/>
                    <a:pt x="1057" y="291"/>
                  </a:cubicBezTo>
                  <a:lnTo>
                    <a:pt x="1084" y="291"/>
                  </a:lnTo>
                  <a:cubicBezTo>
                    <a:pt x="1216" y="291"/>
                    <a:pt x="1242" y="106"/>
                    <a:pt x="1110" y="67"/>
                  </a:cubicBezTo>
                  <a:cubicBezTo>
                    <a:pt x="931" y="24"/>
                    <a:pt x="745" y="0"/>
                    <a:pt x="559"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446750" y="3093875"/>
              <a:ext cx="31075" cy="7300"/>
            </a:xfrm>
            <a:custGeom>
              <a:avLst/>
              <a:gdLst/>
              <a:ahLst/>
              <a:cxnLst/>
              <a:rect l="l" t="t" r="r" b="b"/>
              <a:pathLst>
                <a:path w="1243" h="292" extrusionOk="0">
                  <a:moveTo>
                    <a:pt x="599" y="0"/>
                  </a:moveTo>
                  <a:cubicBezTo>
                    <a:pt x="442" y="0"/>
                    <a:pt x="285" y="17"/>
                    <a:pt x="134" y="54"/>
                  </a:cubicBezTo>
                  <a:cubicBezTo>
                    <a:pt x="1" y="90"/>
                    <a:pt x="34" y="270"/>
                    <a:pt x="151" y="270"/>
                  </a:cubicBezTo>
                  <a:cubicBezTo>
                    <a:pt x="162" y="270"/>
                    <a:pt x="174" y="268"/>
                    <a:pt x="186" y="265"/>
                  </a:cubicBezTo>
                  <a:cubicBezTo>
                    <a:pt x="318" y="236"/>
                    <a:pt x="449" y="223"/>
                    <a:pt x="580" y="223"/>
                  </a:cubicBezTo>
                  <a:cubicBezTo>
                    <a:pt x="753" y="223"/>
                    <a:pt x="925" y="246"/>
                    <a:pt x="1098" y="291"/>
                  </a:cubicBezTo>
                  <a:lnTo>
                    <a:pt x="1124" y="291"/>
                  </a:lnTo>
                  <a:cubicBezTo>
                    <a:pt x="1177" y="291"/>
                    <a:pt x="1217" y="252"/>
                    <a:pt x="1230" y="212"/>
                  </a:cubicBezTo>
                  <a:cubicBezTo>
                    <a:pt x="1243" y="146"/>
                    <a:pt x="1217" y="80"/>
                    <a:pt x="1151" y="67"/>
                  </a:cubicBezTo>
                  <a:cubicBezTo>
                    <a:pt x="972" y="24"/>
                    <a:pt x="785" y="0"/>
                    <a:pt x="599"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442825" y="3104000"/>
              <a:ext cx="30400" cy="7075"/>
            </a:xfrm>
            <a:custGeom>
              <a:avLst/>
              <a:gdLst/>
              <a:ahLst/>
              <a:cxnLst/>
              <a:rect l="l" t="t" r="r" b="b"/>
              <a:pathLst>
                <a:path w="1216" h="283" extrusionOk="0">
                  <a:moveTo>
                    <a:pt x="581" y="0"/>
                  </a:moveTo>
                  <a:cubicBezTo>
                    <a:pt x="416" y="0"/>
                    <a:pt x="251" y="20"/>
                    <a:pt x="93" y="58"/>
                  </a:cubicBezTo>
                  <a:cubicBezTo>
                    <a:pt x="26" y="71"/>
                    <a:pt x="0" y="137"/>
                    <a:pt x="13" y="190"/>
                  </a:cubicBezTo>
                  <a:cubicBezTo>
                    <a:pt x="24" y="245"/>
                    <a:pt x="72" y="273"/>
                    <a:pt x="118" y="273"/>
                  </a:cubicBezTo>
                  <a:cubicBezTo>
                    <a:pt x="127" y="273"/>
                    <a:pt x="137" y="272"/>
                    <a:pt x="145" y="269"/>
                  </a:cubicBezTo>
                  <a:cubicBezTo>
                    <a:pt x="290" y="238"/>
                    <a:pt x="438" y="221"/>
                    <a:pt x="585" y="221"/>
                  </a:cubicBezTo>
                  <a:cubicBezTo>
                    <a:pt x="746" y="221"/>
                    <a:pt x="905" y="241"/>
                    <a:pt x="1057" y="283"/>
                  </a:cubicBezTo>
                  <a:lnTo>
                    <a:pt x="1083" y="283"/>
                  </a:lnTo>
                  <a:cubicBezTo>
                    <a:pt x="1136" y="283"/>
                    <a:pt x="1175" y="256"/>
                    <a:pt x="1189" y="203"/>
                  </a:cubicBezTo>
                  <a:cubicBezTo>
                    <a:pt x="1215" y="151"/>
                    <a:pt x="1175" y="84"/>
                    <a:pt x="1109" y="71"/>
                  </a:cubicBezTo>
                  <a:cubicBezTo>
                    <a:pt x="938" y="23"/>
                    <a:pt x="759" y="0"/>
                    <a:pt x="581"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380750" y="2408575"/>
              <a:ext cx="69025" cy="61650"/>
            </a:xfrm>
            <a:custGeom>
              <a:avLst/>
              <a:gdLst/>
              <a:ahLst/>
              <a:cxnLst/>
              <a:rect l="l" t="t" r="r" b="b"/>
              <a:pathLst>
                <a:path w="2761" h="2466" extrusionOk="0">
                  <a:moveTo>
                    <a:pt x="2645" y="1"/>
                  </a:moveTo>
                  <a:cubicBezTo>
                    <a:pt x="2602" y="1"/>
                    <a:pt x="2559" y="34"/>
                    <a:pt x="2549" y="75"/>
                  </a:cubicBezTo>
                  <a:cubicBezTo>
                    <a:pt x="2470" y="260"/>
                    <a:pt x="2391" y="445"/>
                    <a:pt x="2298" y="630"/>
                  </a:cubicBezTo>
                  <a:cubicBezTo>
                    <a:pt x="2193" y="815"/>
                    <a:pt x="2087" y="1000"/>
                    <a:pt x="1968" y="1172"/>
                  </a:cubicBezTo>
                  <a:cubicBezTo>
                    <a:pt x="1677" y="1581"/>
                    <a:pt x="1294" y="1990"/>
                    <a:pt x="806" y="2162"/>
                  </a:cubicBezTo>
                  <a:cubicBezTo>
                    <a:pt x="641" y="2223"/>
                    <a:pt x="459" y="2255"/>
                    <a:pt x="279" y="2255"/>
                  </a:cubicBezTo>
                  <a:cubicBezTo>
                    <a:pt x="185" y="2255"/>
                    <a:pt x="91" y="2246"/>
                    <a:pt x="0" y="2228"/>
                  </a:cubicBezTo>
                  <a:lnTo>
                    <a:pt x="0" y="2228"/>
                  </a:lnTo>
                  <a:lnTo>
                    <a:pt x="27" y="2439"/>
                  </a:lnTo>
                  <a:cubicBezTo>
                    <a:pt x="123" y="2457"/>
                    <a:pt x="220" y="2466"/>
                    <a:pt x="317" y="2466"/>
                  </a:cubicBezTo>
                  <a:cubicBezTo>
                    <a:pt x="509" y="2466"/>
                    <a:pt x="700" y="2431"/>
                    <a:pt x="885" y="2360"/>
                  </a:cubicBezTo>
                  <a:cubicBezTo>
                    <a:pt x="1427" y="2162"/>
                    <a:pt x="1836" y="1726"/>
                    <a:pt x="2140" y="1290"/>
                  </a:cubicBezTo>
                  <a:cubicBezTo>
                    <a:pt x="2272" y="1106"/>
                    <a:pt x="2391" y="907"/>
                    <a:pt x="2496" y="696"/>
                  </a:cubicBezTo>
                  <a:cubicBezTo>
                    <a:pt x="2589" y="511"/>
                    <a:pt x="2668" y="326"/>
                    <a:pt x="2747" y="141"/>
                  </a:cubicBezTo>
                  <a:cubicBezTo>
                    <a:pt x="2760" y="89"/>
                    <a:pt x="2734" y="23"/>
                    <a:pt x="2681" y="9"/>
                  </a:cubicBezTo>
                  <a:cubicBezTo>
                    <a:pt x="2670" y="4"/>
                    <a:pt x="2657" y="1"/>
                    <a:pt x="2645" y="1"/>
                  </a:cubicBezTo>
                  <a:close/>
                </a:path>
              </a:pathLst>
            </a:custGeom>
            <a:solidFill>
              <a:srgbClr val="9E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371175" y="1960100"/>
              <a:ext cx="202750" cy="385975"/>
            </a:xfrm>
            <a:custGeom>
              <a:avLst/>
              <a:gdLst/>
              <a:ahLst/>
              <a:cxnLst/>
              <a:rect l="l" t="t" r="r" b="b"/>
              <a:pathLst>
                <a:path w="8110" h="15439" extrusionOk="0">
                  <a:moveTo>
                    <a:pt x="3038" y="1"/>
                  </a:moveTo>
                  <a:cubicBezTo>
                    <a:pt x="2853" y="133"/>
                    <a:pt x="2655" y="265"/>
                    <a:pt x="2457" y="357"/>
                  </a:cubicBezTo>
                  <a:lnTo>
                    <a:pt x="2338" y="423"/>
                  </a:lnTo>
                  <a:cubicBezTo>
                    <a:pt x="2245" y="463"/>
                    <a:pt x="2153" y="516"/>
                    <a:pt x="2034" y="555"/>
                  </a:cubicBezTo>
                  <a:cubicBezTo>
                    <a:pt x="1638" y="701"/>
                    <a:pt x="1413" y="661"/>
                    <a:pt x="1281" y="1084"/>
                  </a:cubicBezTo>
                  <a:cubicBezTo>
                    <a:pt x="1162" y="1506"/>
                    <a:pt x="1044" y="1969"/>
                    <a:pt x="938" y="2418"/>
                  </a:cubicBezTo>
                  <a:cubicBezTo>
                    <a:pt x="727" y="3276"/>
                    <a:pt x="555" y="4161"/>
                    <a:pt x="410" y="5046"/>
                  </a:cubicBezTo>
                  <a:cubicBezTo>
                    <a:pt x="132" y="6789"/>
                    <a:pt x="0" y="8559"/>
                    <a:pt x="0" y="10328"/>
                  </a:cubicBezTo>
                  <a:cubicBezTo>
                    <a:pt x="0" y="11372"/>
                    <a:pt x="79" y="12507"/>
                    <a:pt x="740" y="13326"/>
                  </a:cubicBezTo>
                  <a:cubicBezTo>
                    <a:pt x="1400" y="14145"/>
                    <a:pt x="2430" y="14462"/>
                    <a:pt x="3421" y="14726"/>
                  </a:cubicBezTo>
                  <a:cubicBezTo>
                    <a:pt x="4160" y="14924"/>
                    <a:pt x="4913" y="15122"/>
                    <a:pt x="5666" y="15307"/>
                  </a:cubicBezTo>
                  <a:cubicBezTo>
                    <a:pt x="5958" y="15376"/>
                    <a:pt x="6281" y="15438"/>
                    <a:pt x="6589" y="15438"/>
                  </a:cubicBezTo>
                  <a:cubicBezTo>
                    <a:pt x="6935" y="15438"/>
                    <a:pt x="7263" y="15360"/>
                    <a:pt x="7515" y="15122"/>
                  </a:cubicBezTo>
                  <a:cubicBezTo>
                    <a:pt x="7845" y="14805"/>
                    <a:pt x="7871" y="14343"/>
                    <a:pt x="7858" y="13920"/>
                  </a:cubicBezTo>
                  <a:cubicBezTo>
                    <a:pt x="7845" y="13564"/>
                    <a:pt x="7871" y="13194"/>
                    <a:pt x="7898" y="12851"/>
                  </a:cubicBezTo>
                  <a:cubicBezTo>
                    <a:pt x="7964" y="11741"/>
                    <a:pt x="7819" y="10592"/>
                    <a:pt x="7805" y="9483"/>
                  </a:cubicBezTo>
                  <a:cubicBezTo>
                    <a:pt x="7792" y="7238"/>
                    <a:pt x="7871" y="4993"/>
                    <a:pt x="8056" y="2761"/>
                  </a:cubicBezTo>
                  <a:cubicBezTo>
                    <a:pt x="8109" y="2404"/>
                    <a:pt x="8096" y="2035"/>
                    <a:pt x="8017" y="1678"/>
                  </a:cubicBezTo>
                  <a:cubicBezTo>
                    <a:pt x="7832" y="1018"/>
                    <a:pt x="7277" y="991"/>
                    <a:pt x="6722" y="780"/>
                  </a:cubicBezTo>
                  <a:cubicBezTo>
                    <a:pt x="6670" y="767"/>
                    <a:pt x="6617" y="740"/>
                    <a:pt x="6577" y="714"/>
                  </a:cubicBezTo>
                  <a:lnTo>
                    <a:pt x="6471" y="674"/>
                  </a:lnTo>
                  <a:cubicBezTo>
                    <a:pt x="6141" y="529"/>
                    <a:pt x="5864" y="291"/>
                    <a:pt x="56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4"/>
            <p:cNvSpPr/>
            <p:nvPr/>
          </p:nvSpPr>
          <p:spPr>
            <a:xfrm>
              <a:off x="455700" y="2026800"/>
              <a:ext cx="68700" cy="309725"/>
            </a:xfrm>
            <a:custGeom>
              <a:avLst/>
              <a:gdLst/>
              <a:ahLst/>
              <a:cxnLst/>
              <a:rect l="l" t="t" r="r" b="b"/>
              <a:pathLst>
                <a:path w="2748" h="12389" extrusionOk="0">
                  <a:moveTo>
                    <a:pt x="1492" y="0"/>
                  </a:moveTo>
                  <a:lnTo>
                    <a:pt x="938" y="14"/>
                  </a:lnTo>
                  <a:lnTo>
                    <a:pt x="859" y="766"/>
                  </a:lnTo>
                  <a:lnTo>
                    <a:pt x="832" y="1083"/>
                  </a:lnTo>
                  <a:lnTo>
                    <a:pt x="753" y="1797"/>
                  </a:lnTo>
                  <a:lnTo>
                    <a:pt x="726" y="2114"/>
                  </a:lnTo>
                  <a:lnTo>
                    <a:pt x="660" y="2840"/>
                  </a:lnTo>
                  <a:lnTo>
                    <a:pt x="621" y="3157"/>
                  </a:lnTo>
                  <a:lnTo>
                    <a:pt x="555" y="3870"/>
                  </a:lnTo>
                  <a:lnTo>
                    <a:pt x="515" y="4200"/>
                  </a:lnTo>
                  <a:lnTo>
                    <a:pt x="449" y="4913"/>
                  </a:lnTo>
                  <a:lnTo>
                    <a:pt x="410" y="5230"/>
                  </a:lnTo>
                  <a:lnTo>
                    <a:pt x="343" y="5957"/>
                  </a:lnTo>
                  <a:lnTo>
                    <a:pt x="317" y="6274"/>
                  </a:lnTo>
                  <a:lnTo>
                    <a:pt x="238" y="6987"/>
                  </a:lnTo>
                  <a:lnTo>
                    <a:pt x="211" y="7304"/>
                  </a:lnTo>
                  <a:lnTo>
                    <a:pt x="132" y="8030"/>
                  </a:lnTo>
                  <a:lnTo>
                    <a:pt x="106" y="8347"/>
                  </a:lnTo>
                  <a:lnTo>
                    <a:pt x="27" y="9060"/>
                  </a:lnTo>
                  <a:lnTo>
                    <a:pt x="0" y="9377"/>
                  </a:lnTo>
                  <a:lnTo>
                    <a:pt x="0" y="9430"/>
                  </a:lnTo>
                  <a:lnTo>
                    <a:pt x="198" y="9826"/>
                  </a:lnTo>
                  <a:lnTo>
                    <a:pt x="304" y="10011"/>
                  </a:lnTo>
                  <a:lnTo>
                    <a:pt x="528" y="10434"/>
                  </a:lnTo>
                  <a:lnTo>
                    <a:pt x="621" y="10632"/>
                  </a:lnTo>
                  <a:lnTo>
                    <a:pt x="845" y="11054"/>
                  </a:lnTo>
                  <a:lnTo>
                    <a:pt x="938" y="11239"/>
                  </a:lnTo>
                  <a:lnTo>
                    <a:pt x="1162" y="11662"/>
                  </a:lnTo>
                  <a:lnTo>
                    <a:pt x="1255" y="11860"/>
                  </a:lnTo>
                  <a:lnTo>
                    <a:pt x="1532" y="12388"/>
                  </a:lnTo>
                  <a:lnTo>
                    <a:pt x="2100" y="11015"/>
                  </a:lnTo>
                  <a:lnTo>
                    <a:pt x="2298" y="10526"/>
                  </a:lnTo>
                  <a:lnTo>
                    <a:pt x="2747" y="9443"/>
                  </a:lnTo>
                  <a:lnTo>
                    <a:pt x="2747" y="9430"/>
                  </a:lnTo>
                  <a:lnTo>
                    <a:pt x="2721" y="9179"/>
                  </a:lnTo>
                  <a:lnTo>
                    <a:pt x="2641" y="8598"/>
                  </a:lnTo>
                  <a:lnTo>
                    <a:pt x="2602" y="8347"/>
                  </a:lnTo>
                  <a:lnTo>
                    <a:pt x="2523" y="7779"/>
                  </a:lnTo>
                  <a:lnTo>
                    <a:pt x="2496" y="7528"/>
                  </a:lnTo>
                  <a:lnTo>
                    <a:pt x="2417" y="6960"/>
                  </a:lnTo>
                  <a:lnTo>
                    <a:pt x="2390" y="6709"/>
                  </a:lnTo>
                  <a:lnTo>
                    <a:pt x="2311" y="6128"/>
                  </a:lnTo>
                  <a:lnTo>
                    <a:pt x="2272" y="5877"/>
                  </a:lnTo>
                  <a:lnTo>
                    <a:pt x="2192" y="5309"/>
                  </a:lnTo>
                  <a:lnTo>
                    <a:pt x="2166" y="5059"/>
                  </a:lnTo>
                  <a:lnTo>
                    <a:pt x="2087" y="4491"/>
                  </a:lnTo>
                  <a:lnTo>
                    <a:pt x="2047" y="4240"/>
                  </a:lnTo>
                  <a:lnTo>
                    <a:pt x="1981" y="3659"/>
                  </a:lnTo>
                  <a:lnTo>
                    <a:pt x="1941" y="3408"/>
                  </a:lnTo>
                  <a:lnTo>
                    <a:pt x="1862" y="2840"/>
                  </a:lnTo>
                  <a:lnTo>
                    <a:pt x="1836" y="2589"/>
                  </a:lnTo>
                  <a:lnTo>
                    <a:pt x="1757" y="2021"/>
                  </a:lnTo>
                  <a:lnTo>
                    <a:pt x="1717" y="1770"/>
                  </a:lnTo>
                  <a:lnTo>
                    <a:pt x="1651" y="1189"/>
                  </a:lnTo>
                  <a:lnTo>
                    <a:pt x="1611" y="938"/>
                  </a:lnTo>
                  <a:lnTo>
                    <a:pt x="1532" y="370"/>
                  </a:lnTo>
                  <a:lnTo>
                    <a:pt x="1506" y="119"/>
                  </a:lnTo>
                  <a:lnTo>
                    <a:pt x="1492" y="0"/>
                  </a:lnTo>
                  <a:close/>
                </a:path>
              </a:pathLst>
            </a:custGeom>
            <a:solidFill>
              <a:srgbClr val="BB8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4"/>
            <p:cNvSpPr/>
            <p:nvPr/>
          </p:nvSpPr>
          <p:spPr>
            <a:xfrm>
              <a:off x="342450" y="1973975"/>
              <a:ext cx="273725" cy="437475"/>
            </a:xfrm>
            <a:custGeom>
              <a:avLst/>
              <a:gdLst/>
              <a:ahLst/>
              <a:cxnLst/>
              <a:rect l="l" t="t" r="r" b="b"/>
              <a:pathLst>
                <a:path w="10949" h="17499" extrusionOk="0">
                  <a:moveTo>
                    <a:pt x="3183" y="0"/>
                  </a:moveTo>
                  <a:cubicBezTo>
                    <a:pt x="2866" y="119"/>
                    <a:pt x="2536" y="199"/>
                    <a:pt x="2206" y="265"/>
                  </a:cubicBezTo>
                  <a:cubicBezTo>
                    <a:pt x="1030" y="449"/>
                    <a:pt x="357" y="1691"/>
                    <a:pt x="238" y="3711"/>
                  </a:cubicBezTo>
                  <a:cubicBezTo>
                    <a:pt x="172" y="4728"/>
                    <a:pt x="106" y="5692"/>
                    <a:pt x="66" y="6617"/>
                  </a:cubicBezTo>
                  <a:lnTo>
                    <a:pt x="66" y="6802"/>
                  </a:lnTo>
                  <a:cubicBezTo>
                    <a:pt x="0" y="7885"/>
                    <a:pt x="0" y="8981"/>
                    <a:pt x="66" y="10064"/>
                  </a:cubicBezTo>
                  <a:cubicBezTo>
                    <a:pt x="80" y="10288"/>
                    <a:pt x="106" y="10513"/>
                    <a:pt x="119" y="10724"/>
                  </a:cubicBezTo>
                  <a:cubicBezTo>
                    <a:pt x="238" y="11833"/>
                    <a:pt x="661" y="15558"/>
                    <a:pt x="1044" y="16601"/>
                  </a:cubicBezTo>
                  <a:cubicBezTo>
                    <a:pt x="2310" y="17193"/>
                    <a:pt x="3693" y="17498"/>
                    <a:pt x="5088" y="17498"/>
                  </a:cubicBezTo>
                  <a:cubicBezTo>
                    <a:pt x="5250" y="17498"/>
                    <a:pt x="5412" y="17494"/>
                    <a:pt x="5573" y="17486"/>
                  </a:cubicBezTo>
                  <a:lnTo>
                    <a:pt x="7158" y="17301"/>
                  </a:lnTo>
                  <a:cubicBezTo>
                    <a:pt x="8730" y="16997"/>
                    <a:pt x="10103" y="16363"/>
                    <a:pt x="10948" y="15558"/>
                  </a:cubicBezTo>
                  <a:cubicBezTo>
                    <a:pt x="10803" y="14990"/>
                    <a:pt x="10658" y="14263"/>
                    <a:pt x="10513" y="13497"/>
                  </a:cubicBezTo>
                  <a:cubicBezTo>
                    <a:pt x="10473" y="13313"/>
                    <a:pt x="10433" y="13128"/>
                    <a:pt x="10407" y="12943"/>
                  </a:cubicBezTo>
                  <a:cubicBezTo>
                    <a:pt x="10183" y="11781"/>
                    <a:pt x="9998" y="10618"/>
                    <a:pt x="9905" y="9945"/>
                  </a:cubicBezTo>
                  <a:cubicBezTo>
                    <a:pt x="9879" y="9720"/>
                    <a:pt x="9852" y="9496"/>
                    <a:pt x="9826" y="9285"/>
                  </a:cubicBezTo>
                  <a:cubicBezTo>
                    <a:pt x="9800" y="9073"/>
                    <a:pt x="9773" y="8875"/>
                    <a:pt x="9747" y="8677"/>
                  </a:cubicBezTo>
                  <a:cubicBezTo>
                    <a:pt x="9733" y="8439"/>
                    <a:pt x="9707" y="8228"/>
                    <a:pt x="9694" y="8017"/>
                  </a:cubicBezTo>
                  <a:cubicBezTo>
                    <a:pt x="9681" y="7805"/>
                    <a:pt x="9654" y="7555"/>
                    <a:pt x="9654" y="7343"/>
                  </a:cubicBezTo>
                  <a:cubicBezTo>
                    <a:pt x="9641" y="7119"/>
                    <a:pt x="9628" y="6894"/>
                    <a:pt x="9628" y="6670"/>
                  </a:cubicBezTo>
                  <a:cubicBezTo>
                    <a:pt x="9562" y="3751"/>
                    <a:pt x="10103" y="2298"/>
                    <a:pt x="9958" y="1598"/>
                  </a:cubicBezTo>
                  <a:cubicBezTo>
                    <a:pt x="9747" y="542"/>
                    <a:pt x="8769" y="555"/>
                    <a:pt x="7871" y="225"/>
                  </a:cubicBezTo>
                  <a:lnTo>
                    <a:pt x="7832" y="251"/>
                  </a:lnTo>
                  <a:lnTo>
                    <a:pt x="5904" y="8836"/>
                  </a:lnTo>
                  <a:lnTo>
                    <a:pt x="3236" y="14"/>
                  </a:lnTo>
                  <a:lnTo>
                    <a:pt x="3183" y="0"/>
                  </a:lnTo>
                  <a:close/>
                </a:path>
              </a:pathLst>
            </a:custGeom>
            <a:solidFill>
              <a:srgbClr val="465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4"/>
            <p:cNvSpPr/>
            <p:nvPr/>
          </p:nvSpPr>
          <p:spPr>
            <a:xfrm>
              <a:off x="547475" y="2282675"/>
              <a:ext cx="57800" cy="28750"/>
            </a:xfrm>
            <a:custGeom>
              <a:avLst/>
              <a:gdLst/>
              <a:ahLst/>
              <a:cxnLst/>
              <a:rect l="l" t="t" r="r" b="b"/>
              <a:pathLst>
                <a:path w="2312" h="1150" extrusionOk="0">
                  <a:moveTo>
                    <a:pt x="119" y="1"/>
                  </a:moveTo>
                  <a:lnTo>
                    <a:pt x="1" y="463"/>
                  </a:lnTo>
                  <a:cubicBezTo>
                    <a:pt x="753" y="740"/>
                    <a:pt x="1519" y="978"/>
                    <a:pt x="2312" y="1149"/>
                  </a:cubicBezTo>
                  <a:cubicBezTo>
                    <a:pt x="2272" y="965"/>
                    <a:pt x="2232" y="780"/>
                    <a:pt x="2206" y="595"/>
                  </a:cubicBezTo>
                  <a:cubicBezTo>
                    <a:pt x="1242" y="357"/>
                    <a:pt x="119" y="1"/>
                    <a:pt x="119"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a:off x="363250" y="2294225"/>
              <a:ext cx="74625" cy="48225"/>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4"/>
            <p:cNvSpPr/>
            <p:nvPr/>
          </p:nvSpPr>
          <p:spPr>
            <a:xfrm>
              <a:off x="490025" y="1977975"/>
              <a:ext cx="77625" cy="216900"/>
            </a:xfrm>
            <a:custGeom>
              <a:avLst/>
              <a:gdLst/>
              <a:ahLst/>
              <a:cxnLst/>
              <a:rect l="l" t="t" r="r" b="b"/>
              <a:pathLst>
                <a:path w="3105" h="8676" extrusionOk="0">
                  <a:moveTo>
                    <a:pt x="2328" y="0"/>
                  </a:moveTo>
                  <a:cubicBezTo>
                    <a:pt x="2192" y="0"/>
                    <a:pt x="2055" y="30"/>
                    <a:pt x="1929" y="91"/>
                  </a:cubicBezTo>
                  <a:lnTo>
                    <a:pt x="1" y="8676"/>
                  </a:lnTo>
                  <a:lnTo>
                    <a:pt x="1" y="8676"/>
                  </a:lnTo>
                  <a:lnTo>
                    <a:pt x="1599" y="7474"/>
                  </a:lnTo>
                  <a:lnTo>
                    <a:pt x="2338" y="4199"/>
                  </a:lnTo>
                  <a:lnTo>
                    <a:pt x="1678" y="3802"/>
                  </a:lnTo>
                  <a:lnTo>
                    <a:pt x="2668" y="3221"/>
                  </a:lnTo>
                  <a:lnTo>
                    <a:pt x="3104" y="422"/>
                  </a:lnTo>
                  <a:cubicBezTo>
                    <a:pt x="2931" y="148"/>
                    <a:pt x="2632" y="0"/>
                    <a:pt x="2328"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4"/>
            <p:cNvSpPr/>
            <p:nvPr/>
          </p:nvSpPr>
          <p:spPr>
            <a:xfrm>
              <a:off x="402525" y="1970175"/>
              <a:ext cx="87525" cy="224700"/>
            </a:xfrm>
            <a:custGeom>
              <a:avLst/>
              <a:gdLst/>
              <a:ahLst/>
              <a:cxnLst/>
              <a:rect l="l" t="t" r="r" b="b"/>
              <a:pathLst>
                <a:path w="3501" h="8988" extrusionOk="0">
                  <a:moveTo>
                    <a:pt x="681" y="0"/>
                  </a:moveTo>
                  <a:cubicBezTo>
                    <a:pt x="461" y="0"/>
                    <a:pt x="209" y="84"/>
                    <a:pt x="1" y="377"/>
                  </a:cubicBezTo>
                  <a:lnTo>
                    <a:pt x="608" y="3547"/>
                  </a:lnTo>
                  <a:lnTo>
                    <a:pt x="1599" y="4128"/>
                  </a:lnTo>
                  <a:lnTo>
                    <a:pt x="939" y="4524"/>
                  </a:lnTo>
                  <a:lnTo>
                    <a:pt x="1691" y="7799"/>
                  </a:lnTo>
                  <a:lnTo>
                    <a:pt x="3501" y="8988"/>
                  </a:lnTo>
                  <a:lnTo>
                    <a:pt x="1216" y="152"/>
                  </a:lnTo>
                  <a:cubicBezTo>
                    <a:pt x="1216" y="152"/>
                    <a:pt x="977" y="0"/>
                    <a:pt x="681"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4"/>
            <p:cNvSpPr/>
            <p:nvPr/>
          </p:nvSpPr>
          <p:spPr>
            <a:xfrm>
              <a:off x="493325" y="2352475"/>
              <a:ext cx="10450" cy="9825"/>
            </a:xfrm>
            <a:custGeom>
              <a:avLst/>
              <a:gdLst/>
              <a:ahLst/>
              <a:cxnLst/>
              <a:rect l="l" t="t" r="r" b="b"/>
              <a:pathLst>
                <a:path w="418" h="393" extrusionOk="0">
                  <a:moveTo>
                    <a:pt x="205" y="1"/>
                  </a:moveTo>
                  <a:cubicBezTo>
                    <a:pt x="115" y="1"/>
                    <a:pt x="26" y="58"/>
                    <a:pt x="14" y="180"/>
                  </a:cubicBezTo>
                  <a:cubicBezTo>
                    <a:pt x="1" y="286"/>
                    <a:pt x="80" y="391"/>
                    <a:pt x="199" y="391"/>
                  </a:cubicBezTo>
                  <a:cubicBezTo>
                    <a:pt x="207" y="392"/>
                    <a:pt x="214" y="393"/>
                    <a:pt x="222" y="393"/>
                  </a:cubicBezTo>
                  <a:cubicBezTo>
                    <a:pt x="318" y="393"/>
                    <a:pt x="398" y="317"/>
                    <a:pt x="410" y="220"/>
                  </a:cubicBezTo>
                  <a:cubicBezTo>
                    <a:pt x="417" y="78"/>
                    <a:pt x="310" y="1"/>
                    <a:pt x="205"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4"/>
            <p:cNvSpPr/>
            <p:nvPr/>
          </p:nvSpPr>
          <p:spPr>
            <a:xfrm>
              <a:off x="489575" y="2316000"/>
              <a:ext cx="12025" cy="9975"/>
            </a:xfrm>
            <a:custGeom>
              <a:avLst/>
              <a:gdLst/>
              <a:ahLst/>
              <a:cxnLst/>
              <a:rect l="l" t="t" r="r" b="b"/>
              <a:pathLst>
                <a:path w="481" h="399" extrusionOk="0">
                  <a:moveTo>
                    <a:pt x="271" y="0"/>
                  </a:moveTo>
                  <a:cubicBezTo>
                    <a:pt x="30" y="0"/>
                    <a:pt x="1" y="372"/>
                    <a:pt x="256" y="398"/>
                  </a:cubicBezTo>
                  <a:cubicBezTo>
                    <a:pt x="263" y="398"/>
                    <a:pt x="270" y="399"/>
                    <a:pt x="277" y="399"/>
                  </a:cubicBezTo>
                  <a:cubicBezTo>
                    <a:pt x="375" y="399"/>
                    <a:pt x="468" y="312"/>
                    <a:pt x="468" y="213"/>
                  </a:cubicBezTo>
                  <a:cubicBezTo>
                    <a:pt x="481" y="107"/>
                    <a:pt x="402" y="15"/>
                    <a:pt x="296" y="1"/>
                  </a:cubicBezTo>
                  <a:cubicBezTo>
                    <a:pt x="287" y="1"/>
                    <a:pt x="279" y="0"/>
                    <a:pt x="271"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4"/>
            <p:cNvSpPr/>
            <p:nvPr/>
          </p:nvSpPr>
          <p:spPr>
            <a:xfrm>
              <a:off x="487800" y="2279700"/>
              <a:ext cx="11825" cy="9700"/>
            </a:xfrm>
            <a:custGeom>
              <a:avLst/>
              <a:gdLst/>
              <a:ahLst/>
              <a:cxnLst/>
              <a:rect l="l" t="t" r="r" b="b"/>
              <a:pathLst>
                <a:path w="473" h="388" extrusionOk="0">
                  <a:moveTo>
                    <a:pt x="258" y="0"/>
                  </a:moveTo>
                  <a:cubicBezTo>
                    <a:pt x="96" y="0"/>
                    <a:pt x="1" y="190"/>
                    <a:pt x="116" y="318"/>
                  </a:cubicBezTo>
                  <a:cubicBezTo>
                    <a:pt x="154" y="366"/>
                    <a:pt x="209" y="388"/>
                    <a:pt x="263" y="388"/>
                  </a:cubicBezTo>
                  <a:cubicBezTo>
                    <a:pt x="357" y="388"/>
                    <a:pt x="451" y="321"/>
                    <a:pt x="459" y="212"/>
                  </a:cubicBezTo>
                  <a:cubicBezTo>
                    <a:pt x="473" y="106"/>
                    <a:pt x="393" y="1"/>
                    <a:pt x="274" y="1"/>
                  </a:cubicBezTo>
                  <a:cubicBezTo>
                    <a:pt x="269" y="0"/>
                    <a:pt x="264" y="0"/>
                    <a:pt x="258"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4"/>
            <p:cNvSpPr/>
            <p:nvPr/>
          </p:nvSpPr>
          <p:spPr>
            <a:xfrm>
              <a:off x="485825" y="2243050"/>
              <a:ext cx="11500" cy="10025"/>
            </a:xfrm>
            <a:custGeom>
              <a:avLst/>
              <a:gdLst/>
              <a:ahLst/>
              <a:cxnLst/>
              <a:rect l="l" t="t" r="r" b="b"/>
              <a:pathLst>
                <a:path w="460" h="401" extrusionOk="0">
                  <a:moveTo>
                    <a:pt x="258" y="0"/>
                  </a:moveTo>
                  <a:cubicBezTo>
                    <a:pt x="96" y="0"/>
                    <a:pt x="0" y="190"/>
                    <a:pt x="103" y="331"/>
                  </a:cubicBezTo>
                  <a:cubicBezTo>
                    <a:pt x="145" y="378"/>
                    <a:pt x="200" y="400"/>
                    <a:pt x="254" y="400"/>
                  </a:cubicBezTo>
                  <a:cubicBezTo>
                    <a:pt x="349" y="400"/>
                    <a:pt x="442" y="331"/>
                    <a:pt x="459" y="212"/>
                  </a:cubicBezTo>
                  <a:cubicBezTo>
                    <a:pt x="459" y="106"/>
                    <a:pt x="380" y="14"/>
                    <a:pt x="274" y="1"/>
                  </a:cubicBezTo>
                  <a:cubicBezTo>
                    <a:pt x="269" y="0"/>
                    <a:pt x="263" y="0"/>
                    <a:pt x="258"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4"/>
            <p:cNvSpPr/>
            <p:nvPr/>
          </p:nvSpPr>
          <p:spPr>
            <a:xfrm>
              <a:off x="483850" y="2206725"/>
              <a:ext cx="11475" cy="9700"/>
            </a:xfrm>
            <a:custGeom>
              <a:avLst/>
              <a:gdLst/>
              <a:ahLst/>
              <a:cxnLst/>
              <a:rect l="l" t="t" r="r" b="b"/>
              <a:pathLst>
                <a:path w="459" h="388" extrusionOk="0">
                  <a:moveTo>
                    <a:pt x="258" y="0"/>
                  </a:moveTo>
                  <a:cubicBezTo>
                    <a:pt x="96" y="0"/>
                    <a:pt x="0" y="190"/>
                    <a:pt x="102" y="318"/>
                  </a:cubicBezTo>
                  <a:cubicBezTo>
                    <a:pt x="146" y="366"/>
                    <a:pt x="201" y="388"/>
                    <a:pt x="255" y="388"/>
                  </a:cubicBezTo>
                  <a:cubicBezTo>
                    <a:pt x="349" y="388"/>
                    <a:pt x="437" y="321"/>
                    <a:pt x="446" y="212"/>
                  </a:cubicBezTo>
                  <a:cubicBezTo>
                    <a:pt x="459" y="107"/>
                    <a:pt x="380" y="1"/>
                    <a:pt x="274" y="1"/>
                  </a:cubicBezTo>
                  <a:cubicBezTo>
                    <a:pt x="269" y="1"/>
                    <a:pt x="263" y="0"/>
                    <a:pt x="258"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4"/>
            <p:cNvSpPr/>
            <p:nvPr/>
          </p:nvSpPr>
          <p:spPr>
            <a:xfrm>
              <a:off x="580150" y="2085900"/>
              <a:ext cx="14575" cy="170150"/>
            </a:xfrm>
            <a:custGeom>
              <a:avLst/>
              <a:gdLst/>
              <a:ahLst/>
              <a:cxnLst/>
              <a:rect l="l" t="t" r="r" b="b"/>
              <a:pathLst>
                <a:path w="583" h="6806" extrusionOk="0">
                  <a:moveTo>
                    <a:pt x="173" y="0"/>
                  </a:moveTo>
                  <a:cubicBezTo>
                    <a:pt x="120" y="0"/>
                    <a:pt x="80" y="40"/>
                    <a:pt x="80" y="80"/>
                  </a:cubicBezTo>
                  <a:lnTo>
                    <a:pt x="80" y="159"/>
                  </a:lnTo>
                  <a:cubicBezTo>
                    <a:pt x="41" y="898"/>
                    <a:pt x="14" y="1585"/>
                    <a:pt x="14" y="2232"/>
                  </a:cubicBezTo>
                  <a:cubicBezTo>
                    <a:pt x="14" y="2232"/>
                    <a:pt x="14" y="2246"/>
                    <a:pt x="14" y="2246"/>
                  </a:cubicBezTo>
                  <a:cubicBezTo>
                    <a:pt x="1" y="2998"/>
                    <a:pt x="41" y="3751"/>
                    <a:pt x="107" y="4504"/>
                  </a:cubicBezTo>
                  <a:cubicBezTo>
                    <a:pt x="146" y="4887"/>
                    <a:pt x="186" y="5270"/>
                    <a:pt x="252" y="5653"/>
                  </a:cubicBezTo>
                  <a:cubicBezTo>
                    <a:pt x="278" y="5851"/>
                    <a:pt x="305" y="6036"/>
                    <a:pt x="331" y="6221"/>
                  </a:cubicBezTo>
                  <a:cubicBezTo>
                    <a:pt x="358" y="6406"/>
                    <a:pt x="397" y="6590"/>
                    <a:pt x="450" y="6762"/>
                  </a:cubicBezTo>
                  <a:cubicBezTo>
                    <a:pt x="468" y="6792"/>
                    <a:pt x="496" y="6806"/>
                    <a:pt x="522" y="6806"/>
                  </a:cubicBezTo>
                  <a:cubicBezTo>
                    <a:pt x="554" y="6806"/>
                    <a:pt x="582" y="6785"/>
                    <a:pt x="582" y="6749"/>
                  </a:cubicBezTo>
                  <a:cubicBezTo>
                    <a:pt x="569" y="6551"/>
                    <a:pt x="542" y="6366"/>
                    <a:pt x="503" y="6194"/>
                  </a:cubicBezTo>
                  <a:cubicBezTo>
                    <a:pt x="463" y="5996"/>
                    <a:pt x="437" y="5811"/>
                    <a:pt x="410" y="5613"/>
                  </a:cubicBezTo>
                  <a:cubicBezTo>
                    <a:pt x="344" y="5257"/>
                    <a:pt x="305" y="4887"/>
                    <a:pt x="265" y="4517"/>
                  </a:cubicBezTo>
                  <a:cubicBezTo>
                    <a:pt x="186" y="3777"/>
                    <a:pt x="159" y="3038"/>
                    <a:pt x="146" y="2298"/>
                  </a:cubicBezTo>
                  <a:cubicBezTo>
                    <a:pt x="159" y="2285"/>
                    <a:pt x="173" y="2259"/>
                    <a:pt x="173" y="2232"/>
                  </a:cubicBezTo>
                  <a:cubicBezTo>
                    <a:pt x="173" y="1585"/>
                    <a:pt x="199" y="898"/>
                    <a:pt x="252" y="172"/>
                  </a:cubicBezTo>
                  <a:lnTo>
                    <a:pt x="252" y="93"/>
                  </a:lnTo>
                  <a:cubicBezTo>
                    <a:pt x="252" y="53"/>
                    <a:pt x="212" y="14"/>
                    <a:pt x="173"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4"/>
            <p:cNvSpPr/>
            <p:nvPr/>
          </p:nvSpPr>
          <p:spPr>
            <a:xfrm>
              <a:off x="415750" y="1775525"/>
              <a:ext cx="140000" cy="111300"/>
            </a:xfrm>
            <a:custGeom>
              <a:avLst/>
              <a:gdLst/>
              <a:ahLst/>
              <a:cxnLst/>
              <a:rect l="l" t="t" r="r" b="b"/>
              <a:pathLst>
                <a:path w="5600" h="4452" extrusionOk="0">
                  <a:moveTo>
                    <a:pt x="3131" y="0"/>
                  </a:moveTo>
                  <a:cubicBezTo>
                    <a:pt x="2441" y="0"/>
                    <a:pt x="2391" y="516"/>
                    <a:pt x="2391" y="516"/>
                  </a:cubicBezTo>
                  <a:cubicBezTo>
                    <a:pt x="2391" y="516"/>
                    <a:pt x="2271" y="75"/>
                    <a:pt x="1886" y="75"/>
                  </a:cubicBezTo>
                  <a:cubicBezTo>
                    <a:pt x="1809" y="75"/>
                    <a:pt x="1723" y="92"/>
                    <a:pt x="1625" y="133"/>
                  </a:cubicBezTo>
                  <a:cubicBezTo>
                    <a:pt x="1294" y="279"/>
                    <a:pt x="1096" y="635"/>
                    <a:pt x="1149" y="1005"/>
                  </a:cubicBezTo>
                  <a:cubicBezTo>
                    <a:pt x="1149" y="1005"/>
                    <a:pt x="1037" y="899"/>
                    <a:pt x="844" y="899"/>
                  </a:cubicBezTo>
                  <a:cubicBezTo>
                    <a:pt x="733" y="899"/>
                    <a:pt x="595" y="934"/>
                    <a:pt x="436" y="1045"/>
                  </a:cubicBezTo>
                  <a:cubicBezTo>
                    <a:pt x="0" y="1362"/>
                    <a:pt x="489" y="2035"/>
                    <a:pt x="489" y="2035"/>
                  </a:cubicBezTo>
                  <a:cubicBezTo>
                    <a:pt x="225" y="2062"/>
                    <a:pt x="40" y="2299"/>
                    <a:pt x="66" y="2563"/>
                  </a:cubicBezTo>
                  <a:cubicBezTo>
                    <a:pt x="53" y="3052"/>
                    <a:pt x="555" y="3237"/>
                    <a:pt x="555" y="3237"/>
                  </a:cubicBezTo>
                  <a:lnTo>
                    <a:pt x="991" y="4452"/>
                  </a:lnTo>
                  <a:lnTo>
                    <a:pt x="5111" y="3739"/>
                  </a:lnTo>
                  <a:lnTo>
                    <a:pt x="5111" y="2088"/>
                  </a:lnTo>
                  <a:cubicBezTo>
                    <a:pt x="5111" y="2088"/>
                    <a:pt x="5600" y="1745"/>
                    <a:pt x="5283" y="1309"/>
                  </a:cubicBezTo>
                  <a:cubicBezTo>
                    <a:pt x="5097" y="1046"/>
                    <a:pt x="4902" y="991"/>
                    <a:pt x="4773" y="991"/>
                  </a:cubicBezTo>
                  <a:cubicBezTo>
                    <a:pt x="4681" y="991"/>
                    <a:pt x="4622" y="1018"/>
                    <a:pt x="4622" y="1018"/>
                  </a:cubicBezTo>
                  <a:cubicBezTo>
                    <a:pt x="4622" y="1018"/>
                    <a:pt x="4821" y="767"/>
                    <a:pt x="4490" y="503"/>
                  </a:cubicBezTo>
                  <a:cubicBezTo>
                    <a:pt x="4395" y="430"/>
                    <a:pt x="4296" y="403"/>
                    <a:pt x="4202" y="403"/>
                  </a:cubicBezTo>
                  <a:cubicBezTo>
                    <a:pt x="3957" y="403"/>
                    <a:pt x="3751" y="582"/>
                    <a:pt x="3751" y="582"/>
                  </a:cubicBezTo>
                  <a:cubicBezTo>
                    <a:pt x="3751" y="582"/>
                    <a:pt x="3922" y="28"/>
                    <a:pt x="3183" y="1"/>
                  </a:cubicBezTo>
                  <a:cubicBezTo>
                    <a:pt x="3165" y="1"/>
                    <a:pt x="3148" y="0"/>
                    <a:pt x="3131"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4"/>
            <p:cNvSpPr/>
            <p:nvPr/>
          </p:nvSpPr>
          <p:spPr>
            <a:xfrm>
              <a:off x="447775" y="1907950"/>
              <a:ext cx="67375" cy="70025"/>
            </a:xfrm>
            <a:custGeom>
              <a:avLst/>
              <a:gdLst/>
              <a:ahLst/>
              <a:cxnLst/>
              <a:rect l="l" t="t" r="r" b="b"/>
              <a:pathLst>
                <a:path w="2695" h="2801" extrusionOk="0">
                  <a:moveTo>
                    <a:pt x="0" y="0"/>
                  </a:moveTo>
                  <a:lnTo>
                    <a:pt x="0" y="2351"/>
                  </a:lnTo>
                  <a:cubicBezTo>
                    <a:pt x="0" y="2351"/>
                    <a:pt x="651" y="2800"/>
                    <a:pt x="1450" y="2800"/>
                  </a:cubicBezTo>
                  <a:cubicBezTo>
                    <a:pt x="1773" y="2800"/>
                    <a:pt x="2119" y="2727"/>
                    <a:pt x="2457" y="2523"/>
                  </a:cubicBezTo>
                  <a:cubicBezTo>
                    <a:pt x="2536" y="2470"/>
                    <a:pt x="2615" y="2417"/>
                    <a:pt x="2694" y="2351"/>
                  </a:cubicBezTo>
                  <a:lnTo>
                    <a:pt x="2694" y="1677"/>
                  </a:lnTo>
                  <a:lnTo>
                    <a:pt x="2377" y="1479"/>
                  </a:lnTo>
                  <a:lnTo>
                    <a:pt x="0" y="0"/>
                  </a:ln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4"/>
            <p:cNvSpPr/>
            <p:nvPr/>
          </p:nvSpPr>
          <p:spPr>
            <a:xfrm>
              <a:off x="465600" y="1934675"/>
              <a:ext cx="49550" cy="36350"/>
            </a:xfrm>
            <a:custGeom>
              <a:avLst/>
              <a:gdLst/>
              <a:ahLst/>
              <a:cxnLst/>
              <a:rect l="l" t="t" r="r" b="b"/>
              <a:pathLst>
                <a:path w="1982" h="1454" extrusionOk="0">
                  <a:moveTo>
                    <a:pt x="0" y="1"/>
                  </a:moveTo>
                  <a:cubicBezTo>
                    <a:pt x="0" y="1"/>
                    <a:pt x="740" y="1057"/>
                    <a:pt x="1744" y="1454"/>
                  </a:cubicBezTo>
                  <a:cubicBezTo>
                    <a:pt x="1823" y="1401"/>
                    <a:pt x="1902" y="1348"/>
                    <a:pt x="1981" y="1282"/>
                  </a:cubicBezTo>
                  <a:lnTo>
                    <a:pt x="1981" y="608"/>
                  </a:lnTo>
                  <a:lnTo>
                    <a:pt x="1651" y="397"/>
                  </a:lnTo>
                  <a:lnTo>
                    <a:pt x="0" y="1"/>
                  </a:ln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4"/>
            <p:cNvSpPr/>
            <p:nvPr/>
          </p:nvSpPr>
          <p:spPr>
            <a:xfrm>
              <a:off x="517425" y="1811525"/>
              <a:ext cx="42300" cy="46600"/>
            </a:xfrm>
            <a:custGeom>
              <a:avLst/>
              <a:gdLst/>
              <a:ahLst/>
              <a:cxnLst/>
              <a:rect l="l" t="t" r="r" b="b"/>
              <a:pathLst>
                <a:path w="1692" h="1864" extrusionOk="0">
                  <a:moveTo>
                    <a:pt x="40" y="1"/>
                  </a:moveTo>
                  <a:cubicBezTo>
                    <a:pt x="1" y="448"/>
                    <a:pt x="1087" y="1863"/>
                    <a:pt x="1097" y="1863"/>
                  </a:cubicBezTo>
                  <a:cubicBezTo>
                    <a:pt x="1097" y="1863"/>
                    <a:pt x="1097" y="1863"/>
                    <a:pt x="1097" y="1863"/>
                  </a:cubicBezTo>
                  <a:cubicBezTo>
                    <a:pt x="1691" y="146"/>
                    <a:pt x="40" y="1"/>
                    <a:pt x="40"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4"/>
            <p:cNvSpPr/>
            <p:nvPr/>
          </p:nvSpPr>
          <p:spPr>
            <a:xfrm>
              <a:off x="536250" y="1869450"/>
              <a:ext cx="20125" cy="36250"/>
            </a:xfrm>
            <a:custGeom>
              <a:avLst/>
              <a:gdLst/>
              <a:ahLst/>
              <a:cxnLst/>
              <a:rect l="l" t="t" r="r" b="b"/>
              <a:pathLst>
                <a:path w="805" h="1450" extrusionOk="0">
                  <a:moveTo>
                    <a:pt x="351" y="1"/>
                  </a:moveTo>
                  <a:cubicBezTo>
                    <a:pt x="171" y="1"/>
                    <a:pt x="1" y="206"/>
                    <a:pt x="1" y="206"/>
                  </a:cubicBezTo>
                  <a:lnTo>
                    <a:pt x="67" y="1434"/>
                  </a:lnTo>
                  <a:cubicBezTo>
                    <a:pt x="109" y="1445"/>
                    <a:pt x="149" y="1450"/>
                    <a:pt x="188" y="1450"/>
                  </a:cubicBezTo>
                  <a:cubicBezTo>
                    <a:pt x="682" y="1450"/>
                    <a:pt x="804" y="623"/>
                    <a:pt x="608" y="206"/>
                  </a:cubicBezTo>
                  <a:cubicBezTo>
                    <a:pt x="533" y="52"/>
                    <a:pt x="441" y="1"/>
                    <a:pt x="351"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4"/>
            <p:cNvSpPr/>
            <p:nvPr/>
          </p:nvSpPr>
          <p:spPr>
            <a:xfrm>
              <a:off x="439500" y="1807825"/>
              <a:ext cx="107000" cy="141750"/>
            </a:xfrm>
            <a:custGeom>
              <a:avLst/>
              <a:gdLst/>
              <a:ahLst/>
              <a:cxnLst/>
              <a:rect l="l" t="t" r="r" b="b"/>
              <a:pathLst>
                <a:path w="4280" h="5670" extrusionOk="0">
                  <a:moveTo>
                    <a:pt x="2223" y="1"/>
                  </a:moveTo>
                  <a:cubicBezTo>
                    <a:pt x="1959" y="1"/>
                    <a:pt x="1682" y="28"/>
                    <a:pt x="1401" y="83"/>
                  </a:cubicBezTo>
                  <a:cubicBezTo>
                    <a:pt x="1" y="347"/>
                    <a:pt x="186" y="1826"/>
                    <a:pt x="186" y="1826"/>
                  </a:cubicBezTo>
                  <a:lnTo>
                    <a:pt x="226" y="2645"/>
                  </a:lnTo>
                  <a:lnTo>
                    <a:pt x="318" y="4177"/>
                  </a:lnTo>
                  <a:lnTo>
                    <a:pt x="331" y="4481"/>
                  </a:lnTo>
                  <a:cubicBezTo>
                    <a:pt x="384" y="4533"/>
                    <a:pt x="1374" y="5669"/>
                    <a:pt x="2827" y="5669"/>
                  </a:cubicBezTo>
                  <a:cubicBezTo>
                    <a:pt x="4280" y="5669"/>
                    <a:pt x="4280" y="4269"/>
                    <a:pt x="4280" y="4269"/>
                  </a:cubicBezTo>
                  <a:lnTo>
                    <a:pt x="4267" y="3147"/>
                  </a:lnTo>
                  <a:lnTo>
                    <a:pt x="4254" y="2790"/>
                  </a:lnTo>
                  <a:lnTo>
                    <a:pt x="4201" y="1311"/>
                  </a:lnTo>
                  <a:cubicBezTo>
                    <a:pt x="4174" y="1034"/>
                    <a:pt x="4055" y="783"/>
                    <a:pt x="3871" y="571"/>
                  </a:cubicBezTo>
                  <a:cubicBezTo>
                    <a:pt x="3517" y="189"/>
                    <a:pt x="2914" y="1"/>
                    <a:pt x="2223"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4"/>
            <p:cNvSpPr/>
            <p:nvPr/>
          </p:nvSpPr>
          <p:spPr>
            <a:xfrm>
              <a:off x="447425" y="1905625"/>
              <a:ext cx="11925" cy="14225"/>
            </a:xfrm>
            <a:custGeom>
              <a:avLst/>
              <a:gdLst/>
              <a:ahLst/>
              <a:cxnLst/>
              <a:rect l="l" t="t" r="r" b="b"/>
              <a:pathLst>
                <a:path w="477" h="569" extrusionOk="0">
                  <a:moveTo>
                    <a:pt x="476" y="1"/>
                  </a:moveTo>
                  <a:lnTo>
                    <a:pt x="476" y="1"/>
                  </a:lnTo>
                  <a:cubicBezTo>
                    <a:pt x="344" y="133"/>
                    <a:pt x="173" y="225"/>
                    <a:pt x="1" y="265"/>
                  </a:cubicBezTo>
                  <a:lnTo>
                    <a:pt x="14" y="569"/>
                  </a:lnTo>
                  <a:cubicBezTo>
                    <a:pt x="278" y="437"/>
                    <a:pt x="476" y="14"/>
                    <a:pt x="476"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4"/>
            <p:cNvSpPr/>
            <p:nvPr/>
          </p:nvSpPr>
          <p:spPr>
            <a:xfrm>
              <a:off x="453050" y="1874925"/>
              <a:ext cx="99400" cy="76975"/>
            </a:xfrm>
            <a:custGeom>
              <a:avLst/>
              <a:gdLst/>
              <a:ahLst/>
              <a:cxnLst/>
              <a:rect l="l" t="t" r="r" b="b"/>
              <a:pathLst>
                <a:path w="3976" h="3079" extrusionOk="0">
                  <a:moveTo>
                    <a:pt x="423" y="0"/>
                  </a:moveTo>
                  <a:lnTo>
                    <a:pt x="0" y="344"/>
                  </a:lnTo>
                  <a:cubicBezTo>
                    <a:pt x="14" y="912"/>
                    <a:pt x="106" y="1480"/>
                    <a:pt x="304" y="2021"/>
                  </a:cubicBezTo>
                  <a:cubicBezTo>
                    <a:pt x="539" y="2716"/>
                    <a:pt x="1375" y="3079"/>
                    <a:pt x="2182" y="3079"/>
                  </a:cubicBezTo>
                  <a:cubicBezTo>
                    <a:pt x="2418" y="3079"/>
                    <a:pt x="2651" y="3048"/>
                    <a:pt x="2866" y="2985"/>
                  </a:cubicBezTo>
                  <a:cubicBezTo>
                    <a:pt x="3830" y="2721"/>
                    <a:pt x="3976" y="859"/>
                    <a:pt x="3712" y="661"/>
                  </a:cubicBezTo>
                  <a:cubicBezTo>
                    <a:pt x="3571" y="565"/>
                    <a:pt x="3397" y="534"/>
                    <a:pt x="3229" y="534"/>
                  </a:cubicBezTo>
                  <a:cubicBezTo>
                    <a:pt x="2911" y="534"/>
                    <a:pt x="2615" y="648"/>
                    <a:pt x="2615" y="648"/>
                  </a:cubicBezTo>
                  <a:cubicBezTo>
                    <a:pt x="2426" y="556"/>
                    <a:pt x="2214" y="518"/>
                    <a:pt x="1998" y="518"/>
                  </a:cubicBezTo>
                  <a:cubicBezTo>
                    <a:pt x="1747" y="518"/>
                    <a:pt x="1489" y="569"/>
                    <a:pt x="1255" y="648"/>
                  </a:cubicBezTo>
                  <a:cubicBezTo>
                    <a:pt x="1220" y="658"/>
                    <a:pt x="1185" y="663"/>
                    <a:pt x="1151" y="663"/>
                  </a:cubicBezTo>
                  <a:cubicBezTo>
                    <a:pt x="749" y="663"/>
                    <a:pt x="423" y="0"/>
                    <a:pt x="423"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4"/>
            <p:cNvSpPr/>
            <p:nvPr/>
          </p:nvSpPr>
          <p:spPr>
            <a:xfrm>
              <a:off x="474175" y="1877900"/>
              <a:ext cx="23475" cy="9275"/>
            </a:xfrm>
            <a:custGeom>
              <a:avLst/>
              <a:gdLst/>
              <a:ahLst/>
              <a:cxnLst/>
              <a:rect l="l" t="t" r="r" b="b"/>
              <a:pathLst>
                <a:path w="939" h="371" extrusionOk="0">
                  <a:moveTo>
                    <a:pt x="476" y="0"/>
                  </a:moveTo>
                  <a:cubicBezTo>
                    <a:pt x="212" y="0"/>
                    <a:pt x="1" y="80"/>
                    <a:pt x="1" y="185"/>
                  </a:cubicBezTo>
                  <a:cubicBezTo>
                    <a:pt x="1" y="278"/>
                    <a:pt x="212" y="370"/>
                    <a:pt x="476" y="370"/>
                  </a:cubicBezTo>
                  <a:cubicBezTo>
                    <a:pt x="727" y="370"/>
                    <a:pt x="938" y="278"/>
                    <a:pt x="938" y="185"/>
                  </a:cubicBezTo>
                  <a:cubicBezTo>
                    <a:pt x="938" y="80"/>
                    <a:pt x="727" y="0"/>
                    <a:pt x="476" y="0"/>
                  </a:cubicBezTo>
                  <a:close/>
                </a:path>
              </a:pathLst>
            </a:custGeom>
            <a:solidFill>
              <a:srgbClr val="5A2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4"/>
            <p:cNvSpPr/>
            <p:nvPr/>
          </p:nvSpPr>
          <p:spPr>
            <a:xfrm>
              <a:off x="530975" y="1877325"/>
              <a:ext cx="14875" cy="9500"/>
            </a:xfrm>
            <a:custGeom>
              <a:avLst/>
              <a:gdLst/>
              <a:ahLst/>
              <a:cxnLst/>
              <a:rect l="l" t="t" r="r" b="b"/>
              <a:pathLst>
                <a:path w="595" h="380" extrusionOk="0">
                  <a:moveTo>
                    <a:pt x="524" y="0"/>
                  </a:moveTo>
                  <a:cubicBezTo>
                    <a:pt x="505" y="0"/>
                    <a:pt x="489" y="4"/>
                    <a:pt x="476" y="10"/>
                  </a:cubicBezTo>
                  <a:cubicBezTo>
                    <a:pt x="212" y="10"/>
                    <a:pt x="0" y="89"/>
                    <a:pt x="0" y="195"/>
                  </a:cubicBezTo>
                  <a:cubicBezTo>
                    <a:pt x="0" y="301"/>
                    <a:pt x="212" y="380"/>
                    <a:pt x="476" y="380"/>
                  </a:cubicBezTo>
                  <a:lnTo>
                    <a:pt x="595" y="380"/>
                  </a:lnTo>
                  <a:lnTo>
                    <a:pt x="581" y="10"/>
                  </a:lnTo>
                  <a:cubicBezTo>
                    <a:pt x="561" y="4"/>
                    <a:pt x="542" y="0"/>
                    <a:pt x="524" y="0"/>
                  </a:cubicBezTo>
                  <a:close/>
                </a:path>
              </a:pathLst>
            </a:custGeom>
            <a:solidFill>
              <a:srgbClr val="5A2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4"/>
            <p:cNvSpPr/>
            <p:nvPr/>
          </p:nvSpPr>
          <p:spPr>
            <a:xfrm>
              <a:off x="490350" y="1862050"/>
              <a:ext cx="6975" cy="12575"/>
            </a:xfrm>
            <a:custGeom>
              <a:avLst/>
              <a:gdLst/>
              <a:ahLst/>
              <a:cxnLst/>
              <a:rect l="l" t="t" r="r" b="b"/>
              <a:pathLst>
                <a:path w="279" h="503" extrusionOk="0">
                  <a:moveTo>
                    <a:pt x="133" y="0"/>
                  </a:moveTo>
                  <a:cubicBezTo>
                    <a:pt x="54" y="0"/>
                    <a:pt x="1" y="106"/>
                    <a:pt x="1" y="251"/>
                  </a:cubicBezTo>
                  <a:cubicBezTo>
                    <a:pt x="1" y="397"/>
                    <a:pt x="54" y="502"/>
                    <a:pt x="133" y="502"/>
                  </a:cubicBezTo>
                  <a:cubicBezTo>
                    <a:pt x="212" y="502"/>
                    <a:pt x="278" y="397"/>
                    <a:pt x="278" y="251"/>
                  </a:cubicBezTo>
                  <a:cubicBezTo>
                    <a:pt x="278" y="106"/>
                    <a:pt x="212" y="0"/>
                    <a:pt x="133"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4"/>
            <p:cNvSpPr/>
            <p:nvPr/>
          </p:nvSpPr>
          <p:spPr>
            <a:xfrm>
              <a:off x="525025" y="1861725"/>
              <a:ext cx="6950" cy="12900"/>
            </a:xfrm>
            <a:custGeom>
              <a:avLst/>
              <a:gdLst/>
              <a:ahLst/>
              <a:cxnLst/>
              <a:rect l="l" t="t" r="r" b="b"/>
              <a:pathLst>
                <a:path w="278" h="516" extrusionOk="0">
                  <a:moveTo>
                    <a:pt x="146" y="0"/>
                  </a:moveTo>
                  <a:cubicBezTo>
                    <a:pt x="67" y="0"/>
                    <a:pt x="0" y="119"/>
                    <a:pt x="0" y="264"/>
                  </a:cubicBezTo>
                  <a:cubicBezTo>
                    <a:pt x="0" y="396"/>
                    <a:pt x="67" y="515"/>
                    <a:pt x="146" y="515"/>
                  </a:cubicBezTo>
                  <a:cubicBezTo>
                    <a:pt x="225" y="515"/>
                    <a:pt x="278" y="396"/>
                    <a:pt x="278" y="264"/>
                  </a:cubicBezTo>
                  <a:cubicBezTo>
                    <a:pt x="278" y="119"/>
                    <a:pt x="212" y="0"/>
                    <a:pt x="146"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4"/>
            <p:cNvSpPr/>
            <p:nvPr/>
          </p:nvSpPr>
          <p:spPr>
            <a:xfrm>
              <a:off x="510825" y="1852925"/>
              <a:ext cx="15225" cy="32950"/>
            </a:xfrm>
            <a:custGeom>
              <a:avLst/>
              <a:gdLst/>
              <a:ahLst/>
              <a:cxnLst/>
              <a:rect l="l" t="t" r="r" b="b"/>
              <a:pathLst>
                <a:path w="609" h="1318" extrusionOk="0">
                  <a:moveTo>
                    <a:pt x="78" y="1"/>
                  </a:moveTo>
                  <a:cubicBezTo>
                    <a:pt x="67" y="1"/>
                    <a:pt x="55" y="4"/>
                    <a:pt x="40" y="9"/>
                  </a:cubicBezTo>
                  <a:cubicBezTo>
                    <a:pt x="14" y="22"/>
                    <a:pt x="1" y="48"/>
                    <a:pt x="14" y="75"/>
                  </a:cubicBezTo>
                  <a:cubicBezTo>
                    <a:pt x="27" y="88"/>
                    <a:pt x="252" y="564"/>
                    <a:pt x="489" y="1039"/>
                  </a:cubicBezTo>
                  <a:cubicBezTo>
                    <a:pt x="397" y="1145"/>
                    <a:pt x="278" y="1211"/>
                    <a:pt x="133" y="1211"/>
                  </a:cubicBezTo>
                  <a:cubicBezTo>
                    <a:pt x="67" y="1211"/>
                    <a:pt x="67" y="1316"/>
                    <a:pt x="133" y="1316"/>
                  </a:cubicBezTo>
                  <a:cubicBezTo>
                    <a:pt x="145" y="1317"/>
                    <a:pt x="158" y="1318"/>
                    <a:pt x="170" y="1318"/>
                  </a:cubicBezTo>
                  <a:cubicBezTo>
                    <a:pt x="352" y="1318"/>
                    <a:pt x="508" y="1226"/>
                    <a:pt x="595" y="1065"/>
                  </a:cubicBezTo>
                  <a:cubicBezTo>
                    <a:pt x="608" y="1052"/>
                    <a:pt x="608" y="1039"/>
                    <a:pt x="595" y="1026"/>
                  </a:cubicBezTo>
                  <a:cubicBezTo>
                    <a:pt x="357" y="524"/>
                    <a:pt x="119" y="35"/>
                    <a:pt x="119" y="35"/>
                  </a:cubicBezTo>
                  <a:cubicBezTo>
                    <a:pt x="111" y="10"/>
                    <a:pt x="97" y="1"/>
                    <a:pt x="78"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a:off x="479450" y="1840925"/>
              <a:ext cx="19525" cy="15350"/>
            </a:xfrm>
            <a:custGeom>
              <a:avLst/>
              <a:gdLst/>
              <a:ahLst/>
              <a:cxnLst/>
              <a:rect l="l" t="t" r="r" b="b"/>
              <a:pathLst>
                <a:path w="781" h="614" extrusionOk="0">
                  <a:moveTo>
                    <a:pt x="635" y="0"/>
                  </a:moveTo>
                  <a:cubicBezTo>
                    <a:pt x="173" y="27"/>
                    <a:pt x="41" y="304"/>
                    <a:pt x="14" y="449"/>
                  </a:cubicBezTo>
                  <a:cubicBezTo>
                    <a:pt x="1" y="502"/>
                    <a:pt x="14" y="568"/>
                    <a:pt x="67" y="595"/>
                  </a:cubicBezTo>
                  <a:lnTo>
                    <a:pt x="80" y="595"/>
                  </a:lnTo>
                  <a:cubicBezTo>
                    <a:pt x="97" y="607"/>
                    <a:pt x="118" y="613"/>
                    <a:pt x="140" y="613"/>
                  </a:cubicBezTo>
                  <a:cubicBezTo>
                    <a:pt x="186" y="613"/>
                    <a:pt x="234" y="587"/>
                    <a:pt x="252" y="542"/>
                  </a:cubicBezTo>
                  <a:cubicBezTo>
                    <a:pt x="331" y="383"/>
                    <a:pt x="490" y="278"/>
                    <a:pt x="675" y="251"/>
                  </a:cubicBezTo>
                  <a:cubicBezTo>
                    <a:pt x="741" y="238"/>
                    <a:pt x="780" y="159"/>
                    <a:pt x="767" y="93"/>
                  </a:cubicBezTo>
                  <a:cubicBezTo>
                    <a:pt x="754" y="40"/>
                    <a:pt x="701" y="0"/>
                    <a:pt x="635"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a:off x="521075" y="1840925"/>
              <a:ext cx="19825" cy="15200"/>
            </a:xfrm>
            <a:custGeom>
              <a:avLst/>
              <a:gdLst/>
              <a:ahLst/>
              <a:cxnLst/>
              <a:rect l="l" t="t" r="r" b="b"/>
              <a:pathLst>
                <a:path w="793" h="608" extrusionOk="0">
                  <a:moveTo>
                    <a:pt x="145" y="0"/>
                  </a:moveTo>
                  <a:cubicBezTo>
                    <a:pt x="92" y="0"/>
                    <a:pt x="40" y="40"/>
                    <a:pt x="26" y="93"/>
                  </a:cubicBezTo>
                  <a:cubicBezTo>
                    <a:pt x="0" y="159"/>
                    <a:pt x="40" y="238"/>
                    <a:pt x="119" y="251"/>
                  </a:cubicBezTo>
                  <a:cubicBezTo>
                    <a:pt x="291" y="278"/>
                    <a:pt x="449" y="383"/>
                    <a:pt x="528" y="542"/>
                  </a:cubicBezTo>
                  <a:cubicBezTo>
                    <a:pt x="555" y="587"/>
                    <a:pt x="601" y="607"/>
                    <a:pt x="648" y="607"/>
                  </a:cubicBezTo>
                  <a:cubicBezTo>
                    <a:pt x="670" y="607"/>
                    <a:pt x="692" y="603"/>
                    <a:pt x="713" y="595"/>
                  </a:cubicBezTo>
                  <a:lnTo>
                    <a:pt x="726" y="595"/>
                  </a:lnTo>
                  <a:cubicBezTo>
                    <a:pt x="766" y="555"/>
                    <a:pt x="792" y="502"/>
                    <a:pt x="779" y="449"/>
                  </a:cubicBezTo>
                  <a:cubicBezTo>
                    <a:pt x="740" y="291"/>
                    <a:pt x="621" y="27"/>
                    <a:pt x="145" y="0"/>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a:off x="495650" y="1891800"/>
              <a:ext cx="38650" cy="13525"/>
            </a:xfrm>
            <a:custGeom>
              <a:avLst/>
              <a:gdLst/>
              <a:ahLst/>
              <a:cxnLst/>
              <a:rect l="l" t="t" r="r" b="b"/>
              <a:pathLst>
                <a:path w="1546" h="541" extrusionOk="0">
                  <a:moveTo>
                    <a:pt x="74" y="1"/>
                  </a:moveTo>
                  <a:cubicBezTo>
                    <a:pt x="33" y="1"/>
                    <a:pt x="1" y="56"/>
                    <a:pt x="40" y="105"/>
                  </a:cubicBezTo>
                  <a:cubicBezTo>
                    <a:pt x="40" y="105"/>
                    <a:pt x="462" y="540"/>
                    <a:pt x="977" y="540"/>
                  </a:cubicBezTo>
                  <a:cubicBezTo>
                    <a:pt x="1175" y="540"/>
                    <a:pt x="1360" y="474"/>
                    <a:pt x="1506" y="369"/>
                  </a:cubicBezTo>
                  <a:cubicBezTo>
                    <a:pt x="1532" y="356"/>
                    <a:pt x="1545" y="316"/>
                    <a:pt x="1519" y="290"/>
                  </a:cubicBezTo>
                  <a:cubicBezTo>
                    <a:pt x="1511" y="273"/>
                    <a:pt x="1492" y="262"/>
                    <a:pt x="1473" y="262"/>
                  </a:cubicBezTo>
                  <a:cubicBezTo>
                    <a:pt x="1462" y="262"/>
                    <a:pt x="1450" y="266"/>
                    <a:pt x="1440" y="276"/>
                  </a:cubicBezTo>
                  <a:cubicBezTo>
                    <a:pt x="1282" y="388"/>
                    <a:pt x="1123" y="430"/>
                    <a:pt x="972" y="430"/>
                  </a:cubicBezTo>
                  <a:cubicBezTo>
                    <a:pt x="516" y="430"/>
                    <a:pt x="139" y="45"/>
                    <a:pt x="119" y="25"/>
                  </a:cubicBezTo>
                  <a:cubicBezTo>
                    <a:pt x="105" y="8"/>
                    <a:pt x="89" y="1"/>
                    <a:pt x="74"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a:off x="421250" y="1871400"/>
              <a:ext cx="31500" cy="40900"/>
            </a:xfrm>
            <a:custGeom>
              <a:avLst/>
              <a:gdLst/>
              <a:ahLst/>
              <a:cxnLst/>
              <a:rect l="l" t="t" r="r" b="b"/>
              <a:pathLst>
                <a:path w="1260" h="1636" extrusionOk="0">
                  <a:moveTo>
                    <a:pt x="645" y="1"/>
                  </a:moveTo>
                  <a:cubicBezTo>
                    <a:pt x="522" y="1"/>
                    <a:pt x="396" y="59"/>
                    <a:pt x="282" y="221"/>
                  </a:cubicBezTo>
                  <a:cubicBezTo>
                    <a:pt x="0" y="649"/>
                    <a:pt x="421" y="1636"/>
                    <a:pt x="969" y="1636"/>
                  </a:cubicBezTo>
                  <a:cubicBezTo>
                    <a:pt x="1063" y="1636"/>
                    <a:pt x="1161" y="1607"/>
                    <a:pt x="1259" y="1541"/>
                  </a:cubicBezTo>
                  <a:lnTo>
                    <a:pt x="1259" y="392"/>
                  </a:lnTo>
                  <a:cubicBezTo>
                    <a:pt x="1259" y="392"/>
                    <a:pt x="964" y="1"/>
                    <a:pt x="645"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4"/>
            <p:cNvSpPr/>
            <p:nvPr/>
          </p:nvSpPr>
          <p:spPr>
            <a:xfrm>
              <a:off x="434225" y="1881075"/>
              <a:ext cx="18200" cy="23600"/>
            </a:xfrm>
            <a:custGeom>
              <a:avLst/>
              <a:gdLst/>
              <a:ahLst/>
              <a:cxnLst/>
              <a:rect l="l" t="t" r="r" b="b"/>
              <a:pathLst>
                <a:path w="728" h="944" extrusionOk="0">
                  <a:moveTo>
                    <a:pt x="64" y="0"/>
                  </a:moveTo>
                  <a:cubicBezTo>
                    <a:pt x="40" y="0"/>
                    <a:pt x="24" y="12"/>
                    <a:pt x="14" y="32"/>
                  </a:cubicBezTo>
                  <a:cubicBezTo>
                    <a:pt x="1" y="58"/>
                    <a:pt x="14" y="98"/>
                    <a:pt x="40" y="111"/>
                  </a:cubicBezTo>
                  <a:cubicBezTo>
                    <a:pt x="357" y="256"/>
                    <a:pt x="569" y="547"/>
                    <a:pt x="608" y="890"/>
                  </a:cubicBezTo>
                  <a:cubicBezTo>
                    <a:pt x="608" y="917"/>
                    <a:pt x="635" y="943"/>
                    <a:pt x="661" y="943"/>
                  </a:cubicBezTo>
                  <a:lnTo>
                    <a:pt x="674" y="943"/>
                  </a:lnTo>
                  <a:cubicBezTo>
                    <a:pt x="701" y="930"/>
                    <a:pt x="727" y="903"/>
                    <a:pt x="727" y="877"/>
                  </a:cubicBezTo>
                  <a:cubicBezTo>
                    <a:pt x="674" y="494"/>
                    <a:pt x="437" y="164"/>
                    <a:pt x="93" y="5"/>
                  </a:cubicBezTo>
                  <a:cubicBezTo>
                    <a:pt x="83" y="2"/>
                    <a:pt x="73" y="0"/>
                    <a:pt x="64" y="0"/>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4"/>
            <p:cNvSpPr/>
            <p:nvPr/>
          </p:nvSpPr>
          <p:spPr>
            <a:xfrm>
              <a:off x="435550" y="1889775"/>
              <a:ext cx="11900" cy="5975"/>
            </a:xfrm>
            <a:custGeom>
              <a:avLst/>
              <a:gdLst/>
              <a:ahLst/>
              <a:cxnLst/>
              <a:rect l="l" t="t" r="r" b="b"/>
              <a:pathLst>
                <a:path w="476" h="239" extrusionOk="0">
                  <a:moveTo>
                    <a:pt x="436" y="1"/>
                  </a:moveTo>
                  <a:cubicBezTo>
                    <a:pt x="278" y="1"/>
                    <a:pt x="133" y="40"/>
                    <a:pt x="27" y="146"/>
                  </a:cubicBezTo>
                  <a:cubicBezTo>
                    <a:pt x="1" y="159"/>
                    <a:pt x="1" y="199"/>
                    <a:pt x="27" y="225"/>
                  </a:cubicBezTo>
                  <a:cubicBezTo>
                    <a:pt x="40" y="239"/>
                    <a:pt x="53" y="239"/>
                    <a:pt x="67" y="239"/>
                  </a:cubicBezTo>
                  <a:lnTo>
                    <a:pt x="106" y="239"/>
                  </a:lnTo>
                  <a:cubicBezTo>
                    <a:pt x="141" y="203"/>
                    <a:pt x="271" y="115"/>
                    <a:pt x="364" y="115"/>
                  </a:cubicBezTo>
                  <a:cubicBezTo>
                    <a:pt x="376" y="115"/>
                    <a:pt x="387" y="117"/>
                    <a:pt x="397" y="120"/>
                  </a:cubicBezTo>
                  <a:cubicBezTo>
                    <a:pt x="436" y="120"/>
                    <a:pt x="463" y="106"/>
                    <a:pt x="476" y="80"/>
                  </a:cubicBezTo>
                  <a:cubicBezTo>
                    <a:pt x="476" y="40"/>
                    <a:pt x="463" y="14"/>
                    <a:pt x="436"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4"/>
            <p:cNvSpPr/>
            <p:nvPr/>
          </p:nvSpPr>
          <p:spPr>
            <a:xfrm>
              <a:off x="439500" y="1802375"/>
              <a:ext cx="100625" cy="83475"/>
            </a:xfrm>
            <a:custGeom>
              <a:avLst/>
              <a:gdLst/>
              <a:ahLst/>
              <a:cxnLst/>
              <a:rect l="l" t="t" r="r" b="b"/>
              <a:pathLst>
                <a:path w="4025" h="3339" extrusionOk="0">
                  <a:moveTo>
                    <a:pt x="2044" y="1"/>
                  </a:moveTo>
                  <a:cubicBezTo>
                    <a:pt x="1825" y="1"/>
                    <a:pt x="1605" y="22"/>
                    <a:pt x="1388" y="63"/>
                  </a:cubicBezTo>
                  <a:cubicBezTo>
                    <a:pt x="1" y="327"/>
                    <a:pt x="1" y="1938"/>
                    <a:pt x="1" y="1938"/>
                  </a:cubicBezTo>
                  <a:lnTo>
                    <a:pt x="41" y="2770"/>
                  </a:lnTo>
                  <a:cubicBezTo>
                    <a:pt x="344" y="2942"/>
                    <a:pt x="516" y="3074"/>
                    <a:pt x="595" y="3285"/>
                  </a:cubicBezTo>
                  <a:lnTo>
                    <a:pt x="965" y="3338"/>
                  </a:lnTo>
                  <a:cubicBezTo>
                    <a:pt x="991" y="2995"/>
                    <a:pt x="965" y="2638"/>
                    <a:pt x="886" y="2295"/>
                  </a:cubicBezTo>
                  <a:cubicBezTo>
                    <a:pt x="767" y="1846"/>
                    <a:pt x="1348" y="1793"/>
                    <a:pt x="1176" y="1199"/>
                  </a:cubicBezTo>
                  <a:cubicBezTo>
                    <a:pt x="1150" y="1133"/>
                    <a:pt x="1493" y="988"/>
                    <a:pt x="1533" y="974"/>
                  </a:cubicBezTo>
                  <a:cubicBezTo>
                    <a:pt x="1625" y="922"/>
                    <a:pt x="1731" y="908"/>
                    <a:pt x="1837" y="908"/>
                  </a:cubicBezTo>
                  <a:cubicBezTo>
                    <a:pt x="1943" y="930"/>
                    <a:pt x="2015" y="1002"/>
                    <a:pt x="2122" y="1002"/>
                  </a:cubicBezTo>
                  <a:cubicBezTo>
                    <a:pt x="2148" y="1002"/>
                    <a:pt x="2176" y="998"/>
                    <a:pt x="2206" y="988"/>
                  </a:cubicBezTo>
                  <a:cubicBezTo>
                    <a:pt x="2365" y="935"/>
                    <a:pt x="2457" y="789"/>
                    <a:pt x="2444" y="618"/>
                  </a:cubicBezTo>
                  <a:lnTo>
                    <a:pt x="2444" y="618"/>
                  </a:lnTo>
                  <a:cubicBezTo>
                    <a:pt x="2550" y="737"/>
                    <a:pt x="2656" y="829"/>
                    <a:pt x="2774" y="922"/>
                  </a:cubicBezTo>
                  <a:cubicBezTo>
                    <a:pt x="2859" y="972"/>
                    <a:pt x="2955" y="996"/>
                    <a:pt x="3050" y="996"/>
                  </a:cubicBezTo>
                  <a:cubicBezTo>
                    <a:pt x="3104" y="996"/>
                    <a:pt x="3158" y="989"/>
                    <a:pt x="3210" y="974"/>
                  </a:cubicBezTo>
                  <a:cubicBezTo>
                    <a:pt x="3355" y="922"/>
                    <a:pt x="3448" y="776"/>
                    <a:pt x="3421" y="631"/>
                  </a:cubicBezTo>
                  <a:lnTo>
                    <a:pt x="3421" y="631"/>
                  </a:lnTo>
                  <a:cubicBezTo>
                    <a:pt x="3567" y="789"/>
                    <a:pt x="3765" y="895"/>
                    <a:pt x="3976" y="922"/>
                  </a:cubicBezTo>
                  <a:cubicBezTo>
                    <a:pt x="3978" y="922"/>
                    <a:pt x="3980" y="922"/>
                    <a:pt x="3982" y="922"/>
                  </a:cubicBezTo>
                  <a:cubicBezTo>
                    <a:pt x="4025" y="922"/>
                    <a:pt x="3975" y="773"/>
                    <a:pt x="3950" y="697"/>
                  </a:cubicBezTo>
                  <a:cubicBezTo>
                    <a:pt x="3937" y="684"/>
                    <a:pt x="3937" y="671"/>
                    <a:pt x="3937" y="657"/>
                  </a:cubicBezTo>
                  <a:cubicBezTo>
                    <a:pt x="3857" y="578"/>
                    <a:pt x="3778" y="512"/>
                    <a:pt x="3686" y="459"/>
                  </a:cubicBezTo>
                  <a:cubicBezTo>
                    <a:pt x="3488" y="327"/>
                    <a:pt x="3276" y="222"/>
                    <a:pt x="3052" y="156"/>
                  </a:cubicBezTo>
                  <a:cubicBezTo>
                    <a:pt x="2723" y="51"/>
                    <a:pt x="2384" y="1"/>
                    <a:pt x="2044" y="1"/>
                  </a:cubicBezTo>
                  <a:close/>
                </a:path>
              </a:pathLst>
            </a:custGeom>
            <a:solidFill>
              <a:srgbClr val="060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4"/>
            <p:cNvSpPr/>
            <p:nvPr/>
          </p:nvSpPr>
          <p:spPr>
            <a:xfrm>
              <a:off x="479450" y="1866000"/>
              <a:ext cx="36025" cy="17550"/>
            </a:xfrm>
            <a:custGeom>
              <a:avLst/>
              <a:gdLst/>
              <a:ahLst/>
              <a:cxnLst/>
              <a:rect l="l" t="t" r="r" b="b"/>
              <a:pathLst>
                <a:path w="1441" h="702" extrusionOk="0">
                  <a:moveTo>
                    <a:pt x="760" y="0"/>
                  </a:moveTo>
                  <a:cubicBezTo>
                    <a:pt x="745" y="0"/>
                    <a:pt x="730" y="0"/>
                    <a:pt x="714" y="1"/>
                  </a:cubicBezTo>
                  <a:cubicBezTo>
                    <a:pt x="318" y="14"/>
                    <a:pt x="1" y="173"/>
                    <a:pt x="14" y="371"/>
                  </a:cubicBezTo>
                  <a:cubicBezTo>
                    <a:pt x="14" y="560"/>
                    <a:pt x="317" y="702"/>
                    <a:pt x="679" y="702"/>
                  </a:cubicBezTo>
                  <a:cubicBezTo>
                    <a:pt x="695" y="702"/>
                    <a:pt x="711" y="701"/>
                    <a:pt x="727" y="701"/>
                  </a:cubicBezTo>
                  <a:cubicBezTo>
                    <a:pt x="1124" y="688"/>
                    <a:pt x="1440" y="516"/>
                    <a:pt x="1440" y="331"/>
                  </a:cubicBezTo>
                  <a:cubicBezTo>
                    <a:pt x="1428" y="153"/>
                    <a:pt x="1135" y="0"/>
                    <a:pt x="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4"/>
            <p:cNvSpPr/>
            <p:nvPr/>
          </p:nvSpPr>
          <p:spPr>
            <a:xfrm>
              <a:off x="525025" y="1865650"/>
              <a:ext cx="36000" cy="17250"/>
            </a:xfrm>
            <a:custGeom>
              <a:avLst/>
              <a:gdLst/>
              <a:ahLst/>
              <a:cxnLst/>
              <a:rect l="l" t="t" r="r" b="b"/>
              <a:pathLst>
                <a:path w="1440" h="690" extrusionOk="0">
                  <a:moveTo>
                    <a:pt x="763" y="1"/>
                  </a:moveTo>
                  <a:cubicBezTo>
                    <a:pt x="747" y="1"/>
                    <a:pt x="730" y="1"/>
                    <a:pt x="714" y="2"/>
                  </a:cubicBezTo>
                  <a:cubicBezTo>
                    <a:pt x="317" y="2"/>
                    <a:pt x="0" y="173"/>
                    <a:pt x="14" y="358"/>
                  </a:cubicBezTo>
                  <a:cubicBezTo>
                    <a:pt x="14" y="548"/>
                    <a:pt x="304" y="689"/>
                    <a:pt x="677" y="689"/>
                  </a:cubicBezTo>
                  <a:cubicBezTo>
                    <a:pt x="694" y="689"/>
                    <a:pt x="710" y="689"/>
                    <a:pt x="727" y="688"/>
                  </a:cubicBezTo>
                  <a:cubicBezTo>
                    <a:pt x="1123" y="688"/>
                    <a:pt x="1440" y="517"/>
                    <a:pt x="1440" y="332"/>
                  </a:cubicBezTo>
                  <a:cubicBezTo>
                    <a:pt x="1427" y="142"/>
                    <a:pt x="1136" y="1"/>
                    <a:pt x="7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4"/>
            <p:cNvSpPr/>
            <p:nvPr/>
          </p:nvSpPr>
          <p:spPr>
            <a:xfrm>
              <a:off x="513650" y="1871075"/>
              <a:ext cx="12725" cy="3875"/>
            </a:xfrm>
            <a:custGeom>
              <a:avLst/>
              <a:gdLst/>
              <a:ahLst/>
              <a:cxnLst/>
              <a:rect l="l" t="t" r="r" b="b"/>
              <a:pathLst>
                <a:path w="509" h="155" extrusionOk="0">
                  <a:moveTo>
                    <a:pt x="247" y="0"/>
                  </a:moveTo>
                  <a:cubicBezTo>
                    <a:pt x="176" y="0"/>
                    <a:pt x="106" y="20"/>
                    <a:pt x="46" y="62"/>
                  </a:cubicBezTo>
                  <a:cubicBezTo>
                    <a:pt x="1" y="85"/>
                    <a:pt x="24" y="147"/>
                    <a:pt x="65" y="147"/>
                  </a:cubicBezTo>
                  <a:cubicBezTo>
                    <a:pt x="71" y="147"/>
                    <a:pt x="78" y="145"/>
                    <a:pt x="86" y="141"/>
                  </a:cubicBezTo>
                  <a:cubicBezTo>
                    <a:pt x="139" y="102"/>
                    <a:pt x="201" y="82"/>
                    <a:pt x="264" y="82"/>
                  </a:cubicBezTo>
                  <a:cubicBezTo>
                    <a:pt x="327" y="82"/>
                    <a:pt x="389" y="102"/>
                    <a:pt x="442" y="141"/>
                  </a:cubicBezTo>
                  <a:cubicBezTo>
                    <a:pt x="442" y="141"/>
                    <a:pt x="455" y="141"/>
                    <a:pt x="469" y="154"/>
                  </a:cubicBezTo>
                  <a:cubicBezTo>
                    <a:pt x="482" y="154"/>
                    <a:pt x="495" y="154"/>
                    <a:pt x="495" y="141"/>
                  </a:cubicBezTo>
                  <a:cubicBezTo>
                    <a:pt x="508" y="128"/>
                    <a:pt x="508" y="102"/>
                    <a:pt x="495" y="88"/>
                  </a:cubicBezTo>
                  <a:cubicBezTo>
                    <a:pt x="422" y="30"/>
                    <a:pt x="334" y="0"/>
                    <a:pt x="247" y="0"/>
                  </a:cubicBezTo>
                  <a:close/>
                </a:path>
              </a:pathLst>
            </a:custGeom>
            <a:solidFill>
              <a:srgbClr val="465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4"/>
            <p:cNvSpPr/>
            <p:nvPr/>
          </p:nvSpPr>
          <p:spPr>
            <a:xfrm>
              <a:off x="454700" y="1872175"/>
              <a:ext cx="26450" cy="4100"/>
            </a:xfrm>
            <a:custGeom>
              <a:avLst/>
              <a:gdLst/>
              <a:ahLst/>
              <a:cxnLst/>
              <a:rect l="l" t="t" r="r" b="b"/>
              <a:pathLst>
                <a:path w="1058" h="164" extrusionOk="0">
                  <a:moveTo>
                    <a:pt x="425" y="0"/>
                  </a:moveTo>
                  <a:cubicBezTo>
                    <a:pt x="296" y="0"/>
                    <a:pt x="167" y="11"/>
                    <a:pt x="40" y="31"/>
                  </a:cubicBezTo>
                  <a:cubicBezTo>
                    <a:pt x="0" y="44"/>
                    <a:pt x="0" y="97"/>
                    <a:pt x="27" y="110"/>
                  </a:cubicBezTo>
                  <a:cubicBezTo>
                    <a:pt x="40" y="124"/>
                    <a:pt x="53" y="124"/>
                    <a:pt x="67" y="124"/>
                  </a:cubicBezTo>
                  <a:cubicBezTo>
                    <a:pt x="193" y="103"/>
                    <a:pt x="320" y="92"/>
                    <a:pt x="446" y="92"/>
                  </a:cubicBezTo>
                  <a:cubicBezTo>
                    <a:pt x="635" y="92"/>
                    <a:pt x="822" y="116"/>
                    <a:pt x="1004" y="163"/>
                  </a:cubicBezTo>
                  <a:cubicBezTo>
                    <a:pt x="1031" y="163"/>
                    <a:pt x="1057" y="150"/>
                    <a:pt x="1057" y="137"/>
                  </a:cubicBezTo>
                  <a:cubicBezTo>
                    <a:pt x="1057" y="110"/>
                    <a:pt x="1057" y="84"/>
                    <a:pt x="1031" y="84"/>
                  </a:cubicBezTo>
                  <a:cubicBezTo>
                    <a:pt x="836" y="27"/>
                    <a:pt x="631" y="0"/>
                    <a:pt x="425" y="0"/>
                  </a:cubicBezTo>
                  <a:close/>
                </a:path>
              </a:pathLst>
            </a:custGeom>
            <a:solidFill>
              <a:srgbClr val="465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4"/>
            <p:cNvSpPr/>
            <p:nvPr/>
          </p:nvSpPr>
          <p:spPr>
            <a:xfrm>
              <a:off x="432900" y="1948550"/>
              <a:ext cx="53200" cy="67375"/>
            </a:xfrm>
            <a:custGeom>
              <a:avLst/>
              <a:gdLst/>
              <a:ahLst/>
              <a:cxnLst/>
              <a:rect l="l" t="t" r="r" b="b"/>
              <a:pathLst>
                <a:path w="2128" h="2695" extrusionOk="0">
                  <a:moveTo>
                    <a:pt x="595" y="1"/>
                  </a:moveTo>
                  <a:cubicBezTo>
                    <a:pt x="595" y="1"/>
                    <a:pt x="212" y="133"/>
                    <a:pt x="1" y="1017"/>
                  </a:cubicBezTo>
                  <a:cubicBezTo>
                    <a:pt x="265" y="1823"/>
                    <a:pt x="1044" y="2497"/>
                    <a:pt x="2127" y="2695"/>
                  </a:cubicBezTo>
                  <a:lnTo>
                    <a:pt x="2127" y="1110"/>
                  </a:lnTo>
                  <a:cubicBezTo>
                    <a:pt x="1506" y="925"/>
                    <a:pt x="965" y="542"/>
                    <a:pt x="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4"/>
            <p:cNvSpPr/>
            <p:nvPr/>
          </p:nvSpPr>
          <p:spPr>
            <a:xfrm>
              <a:off x="485725" y="1954175"/>
              <a:ext cx="52525" cy="61750"/>
            </a:xfrm>
            <a:custGeom>
              <a:avLst/>
              <a:gdLst/>
              <a:ahLst/>
              <a:cxnLst/>
              <a:rect l="l" t="t" r="r" b="b"/>
              <a:pathLst>
                <a:path w="2101" h="2470" extrusionOk="0">
                  <a:moveTo>
                    <a:pt x="1176" y="0"/>
                  </a:moveTo>
                  <a:cubicBezTo>
                    <a:pt x="622" y="872"/>
                    <a:pt x="1" y="885"/>
                    <a:pt x="1" y="885"/>
                  </a:cubicBezTo>
                  <a:lnTo>
                    <a:pt x="1" y="2470"/>
                  </a:lnTo>
                  <a:cubicBezTo>
                    <a:pt x="1031" y="2206"/>
                    <a:pt x="1401" y="1889"/>
                    <a:pt x="2101" y="1043"/>
                  </a:cubicBezTo>
                  <a:cubicBezTo>
                    <a:pt x="1823" y="159"/>
                    <a:pt x="1176" y="0"/>
                    <a:pt x="1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4"/>
            <p:cNvSpPr/>
            <p:nvPr/>
          </p:nvSpPr>
          <p:spPr>
            <a:xfrm>
              <a:off x="467575" y="1987500"/>
              <a:ext cx="36025" cy="49900"/>
            </a:xfrm>
            <a:custGeom>
              <a:avLst/>
              <a:gdLst/>
              <a:ahLst/>
              <a:cxnLst/>
              <a:rect l="l" t="t" r="r" b="b"/>
              <a:pathLst>
                <a:path w="1441" h="1996" extrusionOk="0">
                  <a:moveTo>
                    <a:pt x="727" y="1"/>
                  </a:moveTo>
                  <a:lnTo>
                    <a:pt x="1" y="912"/>
                  </a:lnTo>
                  <a:lnTo>
                    <a:pt x="740" y="1995"/>
                  </a:lnTo>
                  <a:lnTo>
                    <a:pt x="1440" y="899"/>
                  </a:lnTo>
                  <a:lnTo>
                    <a:pt x="727" y="1"/>
                  </a:lnTo>
                  <a:close/>
                </a:path>
              </a:pathLst>
            </a:custGeom>
            <a:solidFill>
              <a:srgbClr val="BB8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4"/>
            <p:cNvSpPr/>
            <p:nvPr/>
          </p:nvSpPr>
          <p:spPr>
            <a:xfrm>
              <a:off x="445750" y="1985200"/>
              <a:ext cx="79625" cy="52850"/>
            </a:xfrm>
            <a:custGeom>
              <a:avLst/>
              <a:gdLst/>
              <a:ahLst/>
              <a:cxnLst/>
              <a:rect l="l" t="t" r="r" b="b"/>
              <a:pathLst>
                <a:path w="3185" h="2114" extrusionOk="0">
                  <a:moveTo>
                    <a:pt x="1600" y="0"/>
                  </a:moveTo>
                  <a:cubicBezTo>
                    <a:pt x="1573" y="0"/>
                    <a:pt x="1547" y="14"/>
                    <a:pt x="1534" y="27"/>
                  </a:cubicBezTo>
                  <a:lnTo>
                    <a:pt x="68" y="1717"/>
                  </a:lnTo>
                  <a:cubicBezTo>
                    <a:pt x="0" y="1776"/>
                    <a:pt x="60" y="1862"/>
                    <a:pt x="129" y="1862"/>
                  </a:cubicBezTo>
                  <a:cubicBezTo>
                    <a:pt x="153" y="1862"/>
                    <a:pt x="179" y="1851"/>
                    <a:pt x="200" y="1823"/>
                  </a:cubicBezTo>
                  <a:lnTo>
                    <a:pt x="1600" y="225"/>
                  </a:lnTo>
                  <a:lnTo>
                    <a:pt x="3013" y="2074"/>
                  </a:lnTo>
                  <a:cubicBezTo>
                    <a:pt x="3039" y="2100"/>
                    <a:pt x="3066" y="2114"/>
                    <a:pt x="3092" y="2114"/>
                  </a:cubicBezTo>
                  <a:cubicBezTo>
                    <a:pt x="3105" y="2114"/>
                    <a:pt x="3119" y="2100"/>
                    <a:pt x="3132" y="2100"/>
                  </a:cubicBezTo>
                  <a:cubicBezTo>
                    <a:pt x="3171" y="2074"/>
                    <a:pt x="3185" y="2021"/>
                    <a:pt x="3145" y="1981"/>
                  </a:cubicBezTo>
                  <a:lnTo>
                    <a:pt x="1666" y="40"/>
                  </a:lnTo>
                  <a:cubicBezTo>
                    <a:pt x="1653" y="14"/>
                    <a:pt x="1626" y="0"/>
                    <a:pt x="1600" y="0"/>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4"/>
            <p:cNvSpPr/>
            <p:nvPr/>
          </p:nvSpPr>
          <p:spPr>
            <a:xfrm>
              <a:off x="483750" y="1975950"/>
              <a:ext cx="4000" cy="13575"/>
            </a:xfrm>
            <a:custGeom>
              <a:avLst/>
              <a:gdLst/>
              <a:ahLst/>
              <a:cxnLst/>
              <a:rect l="l" t="t" r="r" b="b"/>
              <a:pathLst>
                <a:path w="160" h="543" extrusionOk="0">
                  <a:moveTo>
                    <a:pt x="80" y="1"/>
                  </a:moveTo>
                  <a:cubicBezTo>
                    <a:pt x="27" y="1"/>
                    <a:pt x="1" y="40"/>
                    <a:pt x="1" y="93"/>
                  </a:cubicBezTo>
                  <a:lnTo>
                    <a:pt x="1" y="463"/>
                  </a:lnTo>
                  <a:cubicBezTo>
                    <a:pt x="1" y="503"/>
                    <a:pt x="27" y="542"/>
                    <a:pt x="80" y="542"/>
                  </a:cubicBezTo>
                  <a:cubicBezTo>
                    <a:pt x="133" y="542"/>
                    <a:pt x="159" y="503"/>
                    <a:pt x="159" y="463"/>
                  </a:cubicBezTo>
                  <a:lnTo>
                    <a:pt x="159" y="93"/>
                  </a:lnTo>
                  <a:cubicBezTo>
                    <a:pt x="159" y="40"/>
                    <a:pt x="120" y="1"/>
                    <a:pt x="80" y="1"/>
                  </a:cubicBezTo>
                  <a:close/>
                </a:path>
              </a:pathLst>
            </a:custGeom>
            <a:solidFill>
              <a:srgbClr val="E3E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4"/>
            <p:cNvSpPr/>
            <p:nvPr/>
          </p:nvSpPr>
          <p:spPr>
            <a:xfrm>
              <a:off x="349700" y="2378525"/>
              <a:ext cx="101075" cy="86750"/>
            </a:xfrm>
            <a:custGeom>
              <a:avLst/>
              <a:gdLst/>
              <a:ahLst/>
              <a:cxnLst/>
              <a:rect l="l" t="t" r="r" b="b"/>
              <a:pathLst>
                <a:path w="4043" h="3470" extrusionOk="0">
                  <a:moveTo>
                    <a:pt x="1217" y="1"/>
                  </a:moveTo>
                  <a:cubicBezTo>
                    <a:pt x="1194" y="1"/>
                    <a:pt x="1171" y="4"/>
                    <a:pt x="1150" y="10"/>
                  </a:cubicBezTo>
                  <a:cubicBezTo>
                    <a:pt x="555" y="168"/>
                    <a:pt x="1" y="908"/>
                    <a:pt x="106" y="1198"/>
                  </a:cubicBezTo>
                  <a:cubicBezTo>
                    <a:pt x="265" y="1647"/>
                    <a:pt x="806" y="2453"/>
                    <a:pt x="965" y="2757"/>
                  </a:cubicBezTo>
                  <a:cubicBezTo>
                    <a:pt x="1071" y="2994"/>
                    <a:pt x="1189" y="3219"/>
                    <a:pt x="1335" y="3443"/>
                  </a:cubicBezTo>
                  <a:cubicBezTo>
                    <a:pt x="1431" y="3461"/>
                    <a:pt x="1524" y="3470"/>
                    <a:pt x="1615" y="3470"/>
                  </a:cubicBezTo>
                  <a:cubicBezTo>
                    <a:pt x="2387" y="3470"/>
                    <a:pt x="2976" y="2850"/>
                    <a:pt x="3342" y="2189"/>
                  </a:cubicBezTo>
                  <a:cubicBezTo>
                    <a:pt x="2959" y="1819"/>
                    <a:pt x="2735" y="1621"/>
                    <a:pt x="2735" y="1621"/>
                  </a:cubicBezTo>
                  <a:lnTo>
                    <a:pt x="2735" y="1621"/>
                  </a:lnTo>
                  <a:cubicBezTo>
                    <a:pt x="2867" y="1647"/>
                    <a:pt x="2985" y="1713"/>
                    <a:pt x="3091" y="1792"/>
                  </a:cubicBezTo>
                  <a:lnTo>
                    <a:pt x="3250" y="1938"/>
                  </a:lnTo>
                  <a:cubicBezTo>
                    <a:pt x="3523" y="2184"/>
                    <a:pt x="3707" y="2266"/>
                    <a:pt x="3828" y="2266"/>
                  </a:cubicBezTo>
                  <a:cubicBezTo>
                    <a:pt x="3888" y="2266"/>
                    <a:pt x="3932" y="2246"/>
                    <a:pt x="3963" y="2215"/>
                  </a:cubicBezTo>
                  <a:cubicBezTo>
                    <a:pt x="4042" y="2136"/>
                    <a:pt x="4042" y="2017"/>
                    <a:pt x="3963" y="1951"/>
                  </a:cubicBezTo>
                  <a:cubicBezTo>
                    <a:pt x="3659" y="1608"/>
                    <a:pt x="2985" y="842"/>
                    <a:pt x="2853" y="723"/>
                  </a:cubicBezTo>
                  <a:cubicBezTo>
                    <a:pt x="2550" y="485"/>
                    <a:pt x="2206" y="313"/>
                    <a:pt x="1850" y="221"/>
                  </a:cubicBezTo>
                  <a:cubicBezTo>
                    <a:pt x="1628" y="162"/>
                    <a:pt x="1395" y="1"/>
                    <a:pt x="1217"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4"/>
            <p:cNvSpPr/>
            <p:nvPr/>
          </p:nvSpPr>
          <p:spPr>
            <a:xfrm>
              <a:off x="238125" y="1997075"/>
              <a:ext cx="185225" cy="421650"/>
            </a:xfrm>
            <a:custGeom>
              <a:avLst/>
              <a:gdLst/>
              <a:ahLst/>
              <a:cxnLst/>
              <a:rect l="l" t="t" r="r" b="b"/>
              <a:pathLst>
                <a:path w="7409" h="16866" extrusionOk="0">
                  <a:moveTo>
                    <a:pt x="5230" y="1"/>
                  </a:moveTo>
                  <a:lnTo>
                    <a:pt x="5151" y="67"/>
                  </a:lnTo>
                  <a:lnTo>
                    <a:pt x="5085" y="120"/>
                  </a:lnTo>
                  <a:lnTo>
                    <a:pt x="4952" y="225"/>
                  </a:lnTo>
                  <a:cubicBezTo>
                    <a:pt x="4873" y="291"/>
                    <a:pt x="4794" y="357"/>
                    <a:pt x="4715" y="437"/>
                  </a:cubicBezTo>
                  <a:cubicBezTo>
                    <a:pt x="4569" y="569"/>
                    <a:pt x="4424" y="714"/>
                    <a:pt x="4279" y="846"/>
                  </a:cubicBezTo>
                  <a:cubicBezTo>
                    <a:pt x="4002" y="1123"/>
                    <a:pt x="3724" y="1414"/>
                    <a:pt x="3460" y="1718"/>
                  </a:cubicBezTo>
                  <a:cubicBezTo>
                    <a:pt x="2932" y="2312"/>
                    <a:pt x="2443" y="2946"/>
                    <a:pt x="2007" y="3619"/>
                  </a:cubicBezTo>
                  <a:cubicBezTo>
                    <a:pt x="1558" y="4280"/>
                    <a:pt x="1175" y="4993"/>
                    <a:pt x="845" y="5733"/>
                  </a:cubicBezTo>
                  <a:cubicBezTo>
                    <a:pt x="674" y="6102"/>
                    <a:pt x="528" y="6472"/>
                    <a:pt x="396" y="6868"/>
                  </a:cubicBezTo>
                  <a:cubicBezTo>
                    <a:pt x="317" y="7053"/>
                    <a:pt x="264" y="7251"/>
                    <a:pt x="198" y="7449"/>
                  </a:cubicBezTo>
                  <a:cubicBezTo>
                    <a:pt x="172" y="7542"/>
                    <a:pt x="145" y="7647"/>
                    <a:pt x="119" y="7740"/>
                  </a:cubicBezTo>
                  <a:lnTo>
                    <a:pt x="106" y="7819"/>
                  </a:lnTo>
                  <a:lnTo>
                    <a:pt x="92" y="7859"/>
                  </a:lnTo>
                  <a:lnTo>
                    <a:pt x="79" y="7938"/>
                  </a:lnTo>
                  <a:cubicBezTo>
                    <a:pt x="40" y="8057"/>
                    <a:pt x="26" y="8176"/>
                    <a:pt x="13" y="8295"/>
                  </a:cubicBezTo>
                  <a:cubicBezTo>
                    <a:pt x="0" y="8400"/>
                    <a:pt x="0" y="8493"/>
                    <a:pt x="0" y="8598"/>
                  </a:cubicBezTo>
                  <a:cubicBezTo>
                    <a:pt x="0" y="8691"/>
                    <a:pt x="0" y="8783"/>
                    <a:pt x="13" y="8862"/>
                  </a:cubicBezTo>
                  <a:cubicBezTo>
                    <a:pt x="26" y="9008"/>
                    <a:pt x="53" y="9153"/>
                    <a:pt x="79" y="9311"/>
                  </a:cubicBezTo>
                  <a:cubicBezTo>
                    <a:pt x="132" y="9549"/>
                    <a:pt x="198" y="9787"/>
                    <a:pt x="277" y="10011"/>
                  </a:cubicBezTo>
                  <a:cubicBezTo>
                    <a:pt x="343" y="10236"/>
                    <a:pt x="423" y="10434"/>
                    <a:pt x="502" y="10632"/>
                  </a:cubicBezTo>
                  <a:cubicBezTo>
                    <a:pt x="581" y="10817"/>
                    <a:pt x="674" y="11002"/>
                    <a:pt x="753" y="11187"/>
                  </a:cubicBezTo>
                  <a:cubicBezTo>
                    <a:pt x="924" y="11543"/>
                    <a:pt x="1109" y="11887"/>
                    <a:pt x="1294" y="12217"/>
                  </a:cubicBezTo>
                  <a:cubicBezTo>
                    <a:pt x="1479" y="12560"/>
                    <a:pt x="1677" y="12877"/>
                    <a:pt x="1862" y="13194"/>
                  </a:cubicBezTo>
                  <a:cubicBezTo>
                    <a:pt x="2258" y="13841"/>
                    <a:pt x="2668" y="14462"/>
                    <a:pt x="3077" y="15070"/>
                  </a:cubicBezTo>
                  <a:cubicBezTo>
                    <a:pt x="3288" y="15373"/>
                    <a:pt x="3500" y="15664"/>
                    <a:pt x="3724" y="15968"/>
                  </a:cubicBezTo>
                  <a:cubicBezTo>
                    <a:pt x="3830" y="16113"/>
                    <a:pt x="3936" y="16271"/>
                    <a:pt x="4054" y="16417"/>
                  </a:cubicBezTo>
                  <a:lnTo>
                    <a:pt x="4213" y="16641"/>
                  </a:lnTo>
                  <a:lnTo>
                    <a:pt x="4385" y="16866"/>
                  </a:lnTo>
                  <a:lnTo>
                    <a:pt x="6630" y="15281"/>
                  </a:lnTo>
                  <a:lnTo>
                    <a:pt x="6498" y="15070"/>
                  </a:lnTo>
                  <a:lnTo>
                    <a:pt x="6352" y="14845"/>
                  </a:lnTo>
                  <a:lnTo>
                    <a:pt x="6088" y="14396"/>
                  </a:lnTo>
                  <a:cubicBezTo>
                    <a:pt x="5903" y="14092"/>
                    <a:pt x="5718" y="13788"/>
                    <a:pt x="5547" y="13498"/>
                  </a:cubicBezTo>
                  <a:cubicBezTo>
                    <a:pt x="5190" y="12890"/>
                    <a:pt x="4847" y="12283"/>
                    <a:pt x="4530" y="11675"/>
                  </a:cubicBezTo>
                  <a:cubicBezTo>
                    <a:pt x="4358" y="11372"/>
                    <a:pt x="4213" y="11068"/>
                    <a:pt x="4068" y="10764"/>
                  </a:cubicBezTo>
                  <a:cubicBezTo>
                    <a:pt x="3922" y="10474"/>
                    <a:pt x="3790" y="10170"/>
                    <a:pt x="3658" y="9866"/>
                  </a:cubicBezTo>
                  <a:cubicBezTo>
                    <a:pt x="3553" y="9602"/>
                    <a:pt x="3447" y="9325"/>
                    <a:pt x="3368" y="9034"/>
                  </a:cubicBezTo>
                  <a:cubicBezTo>
                    <a:pt x="3331" y="8936"/>
                    <a:pt x="3305" y="8838"/>
                    <a:pt x="3291" y="8729"/>
                  </a:cubicBezTo>
                  <a:lnTo>
                    <a:pt x="3291" y="8729"/>
                  </a:lnTo>
                  <a:lnTo>
                    <a:pt x="3302" y="8678"/>
                  </a:lnTo>
                  <a:cubicBezTo>
                    <a:pt x="3328" y="8612"/>
                    <a:pt x="3354" y="8545"/>
                    <a:pt x="3368" y="8466"/>
                  </a:cubicBezTo>
                  <a:cubicBezTo>
                    <a:pt x="3420" y="8321"/>
                    <a:pt x="3473" y="8176"/>
                    <a:pt x="3539" y="8030"/>
                  </a:cubicBezTo>
                  <a:cubicBezTo>
                    <a:pt x="3658" y="7753"/>
                    <a:pt x="3777" y="7463"/>
                    <a:pt x="3922" y="7185"/>
                  </a:cubicBezTo>
                  <a:cubicBezTo>
                    <a:pt x="4200" y="6631"/>
                    <a:pt x="4530" y="6089"/>
                    <a:pt x="4900" y="5574"/>
                  </a:cubicBezTo>
                  <a:cubicBezTo>
                    <a:pt x="5071" y="5310"/>
                    <a:pt x="5269" y="5059"/>
                    <a:pt x="5468" y="4808"/>
                  </a:cubicBezTo>
                  <a:cubicBezTo>
                    <a:pt x="5666" y="4557"/>
                    <a:pt x="5877" y="4306"/>
                    <a:pt x="6101" y="4082"/>
                  </a:cubicBezTo>
                  <a:cubicBezTo>
                    <a:pt x="6313" y="3844"/>
                    <a:pt x="6537" y="3606"/>
                    <a:pt x="6762" y="3395"/>
                  </a:cubicBezTo>
                  <a:cubicBezTo>
                    <a:pt x="6867" y="3276"/>
                    <a:pt x="6986" y="3170"/>
                    <a:pt x="7105" y="3065"/>
                  </a:cubicBezTo>
                  <a:lnTo>
                    <a:pt x="7264" y="2920"/>
                  </a:lnTo>
                  <a:lnTo>
                    <a:pt x="7343" y="2854"/>
                  </a:lnTo>
                  <a:lnTo>
                    <a:pt x="7409" y="2801"/>
                  </a:lnTo>
                  <a:lnTo>
                    <a:pt x="5230" y="1"/>
                  </a:lnTo>
                  <a:close/>
                </a:path>
              </a:pathLst>
            </a:custGeom>
            <a:solidFill>
              <a:srgbClr val="465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4"/>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4"/>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4"/>
            <p:cNvSpPr/>
            <p:nvPr/>
          </p:nvSpPr>
          <p:spPr>
            <a:xfrm>
              <a:off x="341450" y="2082850"/>
              <a:ext cx="68425" cy="84625"/>
            </a:xfrm>
            <a:custGeom>
              <a:avLst/>
              <a:gdLst/>
              <a:ahLst/>
              <a:cxnLst/>
              <a:rect l="l" t="t" r="r" b="b"/>
              <a:pathLst>
                <a:path w="2737" h="3385" extrusionOk="0">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4"/>
            <p:cNvSpPr/>
            <p:nvPr/>
          </p:nvSpPr>
          <p:spPr>
            <a:xfrm>
              <a:off x="390975" y="2093150"/>
              <a:ext cx="23150" cy="6975"/>
            </a:xfrm>
            <a:custGeom>
              <a:avLst/>
              <a:gdLst/>
              <a:ahLst/>
              <a:cxnLst/>
              <a:rect l="l" t="t" r="r" b="b"/>
              <a:pathLst>
                <a:path w="926" h="279" extrusionOk="0">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4"/>
            <p:cNvSpPr/>
            <p:nvPr/>
          </p:nvSpPr>
          <p:spPr>
            <a:xfrm>
              <a:off x="326600" y="2349625"/>
              <a:ext cx="61050" cy="42350"/>
            </a:xfrm>
            <a:custGeom>
              <a:avLst/>
              <a:gdLst/>
              <a:ahLst/>
              <a:cxnLst/>
              <a:rect l="l" t="t" r="r" b="b"/>
              <a:pathLst>
                <a:path w="2442" h="1694" extrusionOk="0">
                  <a:moveTo>
                    <a:pt x="2308" y="1"/>
                  </a:moveTo>
                  <a:cubicBezTo>
                    <a:pt x="2296" y="1"/>
                    <a:pt x="2283" y="6"/>
                    <a:pt x="2272" y="17"/>
                  </a:cubicBezTo>
                  <a:lnTo>
                    <a:pt x="40" y="1549"/>
                  </a:lnTo>
                  <a:cubicBezTo>
                    <a:pt x="0" y="1575"/>
                    <a:pt x="0" y="1628"/>
                    <a:pt x="27" y="1667"/>
                  </a:cubicBezTo>
                  <a:cubicBezTo>
                    <a:pt x="40" y="1694"/>
                    <a:pt x="66" y="1694"/>
                    <a:pt x="93" y="1694"/>
                  </a:cubicBezTo>
                  <a:cubicBezTo>
                    <a:pt x="106" y="1694"/>
                    <a:pt x="132" y="1694"/>
                    <a:pt x="146" y="1681"/>
                  </a:cubicBezTo>
                  <a:lnTo>
                    <a:pt x="2364" y="162"/>
                  </a:lnTo>
                  <a:cubicBezTo>
                    <a:pt x="2441" y="118"/>
                    <a:pt x="2372" y="1"/>
                    <a:pt x="2308"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4"/>
            <p:cNvSpPr/>
            <p:nvPr/>
          </p:nvSpPr>
          <p:spPr>
            <a:xfrm>
              <a:off x="342500" y="2377950"/>
              <a:ext cx="22425" cy="29875"/>
            </a:xfrm>
            <a:custGeom>
              <a:avLst/>
              <a:gdLst/>
              <a:ahLst/>
              <a:cxnLst/>
              <a:rect l="l" t="t" r="r" b="b"/>
              <a:pathLst>
                <a:path w="897" h="1195" extrusionOk="0">
                  <a:moveTo>
                    <a:pt x="116" y="0"/>
                  </a:moveTo>
                  <a:cubicBezTo>
                    <a:pt x="56" y="0"/>
                    <a:pt x="0" y="59"/>
                    <a:pt x="38" y="125"/>
                  </a:cubicBezTo>
                  <a:lnTo>
                    <a:pt x="725" y="1168"/>
                  </a:lnTo>
                  <a:cubicBezTo>
                    <a:pt x="751" y="1195"/>
                    <a:pt x="777" y="1195"/>
                    <a:pt x="804" y="1195"/>
                  </a:cubicBezTo>
                  <a:cubicBezTo>
                    <a:pt x="817" y="1195"/>
                    <a:pt x="830" y="1195"/>
                    <a:pt x="843" y="1182"/>
                  </a:cubicBezTo>
                  <a:cubicBezTo>
                    <a:pt x="883" y="1155"/>
                    <a:pt x="896" y="1102"/>
                    <a:pt x="870" y="1063"/>
                  </a:cubicBezTo>
                  <a:lnTo>
                    <a:pt x="183" y="33"/>
                  </a:lnTo>
                  <a:cubicBezTo>
                    <a:pt x="164" y="10"/>
                    <a:pt x="140" y="0"/>
                    <a:pt x="116" y="0"/>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4"/>
            <p:cNvSpPr/>
            <p:nvPr/>
          </p:nvSpPr>
          <p:spPr>
            <a:xfrm>
              <a:off x="360600" y="2379325"/>
              <a:ext cx="12250" cy="9950"/>
            </a:xfrm>
            <a:custGeom>
              <a:avLst/>
              <a:gdLst/>
              <a:ahLst/>
              <a:cxnLst/>
              <a:rect l="l" t="t" r="r" b="b"/>
              <a:pathLst>
                <a:path w="490" h="398" extrusionOk="0">
                  <a:moveTo>
                    <a:pt x="277" y="1"/>
                  </a:moveTo>
                  <a:cubicBezTo>
                    <a:pt x="99" y="1"/>
                    <a:pt x="0" y="258"/>
                    <a:pt x="186" y="374"/>
                  </a:cubicBezTo>
                  <a:cubicBezTo>
                    <a:pt x="214" y="390"/>
                    <a:pt x="245" y="397"/>
                    <a:pt x="275" y="397"/>
                  </a:cubicBezTo>
                  <a:cubicBezTo>
                    <a:pt x="344" y="397"/>
                    <a:pt x="413" y="359"/>
                    <a:pt x="450" y="295"/>
                  </a:cubicBezTo>
                  <a:cubicBezTo>
                    <a:pt x="489" y="189"/>
                    <a:pt x="463" y="70"/>
                    <a:pt x="357" y="17"/>
                  </a:cubicBezTo>
                  <a:cubicBezTo>
                    <a:pt x="329" y="6"/>
                    <a:pt x="303" y="1"/>
                    <a:pt x="277" y="1"/>
                  </a:cubicBezTo>
                  <a:close/>
                </a:path>
              </a:pathLst>
            </a:custGeom>
            <a:solidFill>
              <a:srgbClr val="2E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6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Trust generators</a:t>
            </a:r>
            <a:endParaRPr/>
          </a:p>
        </p:txBody>
      </p:sp>
      <p:sp>
        <p:nvSpPr>
          <p:cNvPr id="1371" name="Google Shape;1371;p66"/>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b="1"/>
              <a:t>Selective vulnerability: </a:t>
            </a:r>
            <a:r>
              <a:rPr lang="en"/>
              <a:t>Sharing a personal experience that demonstrates you are human, not perfect.</a:t>
            </a:r>
            <a:endParaRPr/>
          </a:p>
          <a:p>
            <a:pPr marL="457200" lvl="0" indent="-311150" algn="l" rtl="0">
              <a:spcBef>
                <a:spcPts val="0"/>
              </a:spcBef>
              <a:spcAft>
                <a:spcPts val="0"/>
              </a:spcAft>
              <a:buSzPts val="1300"/>
              <a:buChar char="●"/>
            </a:pPr>
            <a:r>
              <a:rPr lang="en" b="1"/>
              <a:t>Familiarity: </a:t>
            </a:r>
            <a:r>
              <a:rPr lang="en"/>
              <a:t>Becoming a more familiar fixture in another person’s life through everyday interactions.</a:t>
            </a:r>
            <a:endParaRPr/>
          </a:p>
          <a:p>
            <a:pPr marL="457200" lvl="0" indent="-311150" algn="l" rtl="0">
              <a:spcBef>
                <a:spcPts val="0"/>
              </a:spcBef>
              <a:spcAft>
                <a:spcPts val="0"/>
              </a:spcAft>
              <a:buSzPts val="1300"/>
              <a:buChar char="●"/>
            </a:pPr>
            <a:r>
              <a:rPr lang="en" b="1"/>
              <a:t>Similarity of interests: </a:t>
            </a:r>
            <a:r>
              <a:rPr lang="en"/>
              <a:t>Identifying likes, dislikes, hobbies, etc. with others. </a:t>
            </a:r>
            <a:endParaRPr/>
          </a:p>
          <a:p>
            <a:pPr marL="457200" lvl="0" indent="-311150" algn="l" rtl="0">
              <a:spcBef>
                <a:spcPts val="0"/>
              </a:spcBef>
              <a:spcAft>
                <a:spcPts val="0"/>
              </a:spcAft>
              <a:buSzPts val="1300"/>
              <a:buChar char="●"/>
            </a:pPr>
            <a:r>
              <a:rPr lang="en" b="1"/>
              <a:t>Concern: </a:t>
            </a:r>
            <a:r>
              <a:rPr lang="en"/>
              <a:t>Demonstrating genuine concern for issues or events important to another person. </a:t>
            </a:r>
            <a:endParaRPr/>
          </a:p>
          <a:p>
            <a:pPr marL="457200" lvl="0" indent="-311150" algn="l" rtl="0">
              <a:spcBef>
                <a:spcPts val="0"/>
              </a:spcBef>
              <a:spcAft>
                <a:spcPts val="0"/>
              </a:spcAft>
              <a:buSzPts val="1300"/>
              <a:buChar char="●"/>
            </a:pPr>
            <a:r>
              <a:rPr lang="en" b="1"/>
              <a:t>Competence:</a:t>
            </a:r>
            <a:r>
              <a:rPr lang="en"/>
              <a:t> Exuding skill, knowledge, and the will to help and support others. </a:t>
            </a:r>
            <a:endParaRPr/>
          </a:p>
        </p:txBody>
      </p:sp>
      <p:pic>
        <p:nvPicPr>
          <p:cNvPr id="1372" name="Google Shape;1372;p66"/>
          <p:cNvPicPr preferRelativeResize="0"/>
          <p:nvPr/>
        </p:nvPicPr>
        <p:blipFill rotWithShape="1">
          <a:blip r:embed="rId3">
            <a:alphaModFix/>
          </a:blip>
          <a:srcRect l="9132"/>
          <a:stretch/>
        </p:blipFill>
        <p:spPr>
          <a:xfrm>
            <a:off x="4810925" y="1505700"/>
            <a:ext cx="4114150" cy="3017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67"/>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Crowdsourcing strategies to build community</a:t>
            </a:r>
            <a:endParaRPr/>
          </a:p>
        </p:txBody>
      </p:sp>
      <p:pic>
        <p:nvPicPr>
          <p:cNvPr id="1378" name="Google Shape;1378;p67"/>
          <p:cNvPicPr preferRelativeResize="0"/>
          <p:nvPr/>
        </p:nvPicPr>
        <p:blipFill>
          <a:blip r:embed="rId3">
            <a:alphaModFix/>
          </a:blip>
          <a:stretch>
            <a:fillRect/>
          </a:stretch>
        </p:blipFill>
        <p:spPr>
          <a:xfrm>
            <a:off x="551450" y="141300"/>
            <a:ext cx="4216601" cy="4216601"/>
          </a:xfrm>
          <a:prstGeom prst="rect">
            <a:avLst/>
          </a:prstGeom>
          <a:noFill/>
          <a:ln>
            <a:noFill/>
          </a:ln>
        </p:spPr>
      </p:pic>
      <p:sp>
        <p:nvSpPr>
          <p:cNvPr id="1379" name="Google Shape;1379;p67"/>
          <p:cNvSpPr txBox="1"/>
          <p:nvPr/>
        </p:nvSpPr>
        <p:spPr>
          <a:xfrm>
            <a:off x="5574400" y="1283625"/>
            <a:ext cx="30000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u="sng">
                <a:solidFill>
                  <a:schemeClr val="hlink"/>
                </a:solidFill>
                <a:hlinkClick r:id="rId4"/>
              </a:rPr>
              <a:t>https://tinyurl.com/GTOjam2023</a:t>
            </a:r>
            <a:endParaRPr sz="2500"/>
          </a:p>
          <a:p>
            <a:pPr marL="0" lvl="0" indent="0" algn="l" rtl="0">
              <a:spcBef>
                <a:spcPts val="0"/>
              </a:spcBef>
              <a:spcAft>
                <a:spcPts val="0"/>
              </a:spcAft>
              <a:buNone/>
            </a:pPr>
            <a:endParaRPr sz="2300"/>
          </a:p>
          <a:p>
            <a:pPr marL="0" lvl="0" indent="0" algn="l" rtl="0">
              <a:spcBef>
                <a:spcPts val="0"/>
              </a:spcBef>
              <a:spcAft>
                <a:spcPts val="0"/>
              </a:spcAft>
              <a:buNone/>
            </a:pPr>
            <a:r>
              <a:rPr lang="en" sz="2300"/>
              <a:t>NOTE: Using a mobile device will require downloading the Jamboard app</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6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Building rapport: Strategies</a:t>
            </a:r>
            <a:endParaRPr/>
          </a:p>
        </p:txBody>
      </p:sp>
      <p:sp>
        <p:nvSpPr>
          <p:cNvPr id="1385" name="Google Shape;1385;p68"/>
          <p:cNvSpPr txBox="1">
            <a:spLocks noGrp="1"/>
          </p:cNvSpPr>
          <p:nvPr>
            <p:ph type="body" idx="2"/>
          </p:nvPr>
        </p:nvSpPr>
        <p:spPr>
          <a:xfrm>
            <a:off x="388100" y="1505700"/>
            <a:ext cx="8444100" cy="33018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Collect a first-day form with pertinent student information</a:t>
            </a:r>
            <a:endParaRPr sz="1600"/>
          </a:p>
          <a:p>
            <a:pPr marL="914400" lvl="0" indent="0" algn="l" rtl="0">
              <a:spcBef>
                <a:spcPts val="1000"/>
              </a:spcBef>
              <a:spcAft>
                <a:spcPts val="0"/>
              </a:spcAft>
              <a:buNone/>
            </a:pPr>
            <a:r>
              <a:rPr lang="en" sz="1400"/>
              <a:t>One great question to ask: “What else would you like me to know about you?”</a:t>
            </a:r>
            <a:endParaRPr sz="1400"/>
          </a:p>
          <a:p>
            <a:pPr marL="457200" lvl="0" indent="-330200" algn="l" rtl="0">
              <a:spcBef>
                <a:spcPts val="1000"/>
              </a:spcBef>
              <a:spcAft>
                <a:spcPts val="0"/>
              </a:spcAft>
              <a:buSzPts val="1600"/>
              <a:buChar char="●"/>
            </a:pPr>
            <a:r>
              <a:rPr lang="en" sz="1600"/>
              <a:t>Share something about yourself</a:t>
            </a:r>
            <a:endParaRPr sz="1600"/>
          </a:p>
          <a:p>
            <a:pPr marL="914400" lvl="1" indent="-317500" algn="l" rtl="0">
              <a:spcBef>
                <a:spcPts val="1000"/>
              </a:spcBef>
              <a:spcAft>
                <a:spcPts val="0"/>
              </a:spcAft>
              <a:buSzPts val="1400"/>
              <a:buChar char="○"/>
            </a:pPr>
            <a:r>
              <a:rPr lang="en" sz="1400"/>
              <a:t>What do you love about your discipline?</a:t>
            </a:r>
            <a:endParaRPr sz="1400"/>
          </a:p>
          <a:p>
            <a:pPr marL="914400" lvl="1" indent="-317500" algn="l" rtl="0">
              <a:spcBef>
                <a:spcPts val="1000"/>
              </a:spcBef>
              <a:spcAft>
                <a:spcPts val="0"/>
              </a:spcAft>
              <a:buSzPts val="1400"/>
              <a:buChar char="○"/>
            </a:pPr>
            <a:r>
              <a:rPr lang="en" sz="1400"/>
              <a:t>How have you struggled academically, and how did you overcome those challenges?</a:t>
            </a:r>
            <a:endParaRPr sz="1400"/>
          </a:p>
          <a:p>
            <a:pPr marL="914400" lvl="1" indent="-317500" algn="l" rtl="0">
              <a:spcBef>
                <a:spcPts val="1000"/>
              </a:spcBef>
              <a:spcAft>
                <a:spcPts val="0"/>
              </a:spcAft>
              <a:buSzPts val="1400"/>
              <a:buChar char="○"/>
            </a:pPr>
            <a:r>
              <a:rPr lang="en" sz="1400"/>
              <a:t>What’s your favorite hobby? Hometown? Pet’s name?</a:t>
            </a:r>
            <a:endParaRPr sz="1400"/>
          </a:p>
          <a:p>
            <a:pPr marL="457200" lvl="0" indent="-330200" algn="l" rtl="0">
              <a:spcBef>
                <a:spcPts val="1000"/>
              </a:spcBef>
              <a:spcAft>
                <a:spcPts val="0"/>
              </a:spcAft>
              <a:buSzPts val="1600"/>
              <a:buChar char="●"/>
            </a:pPr>
            <a:r>
              <a:rPr lang="en" sz="1600"/>
              <a:t>Employ the “Think-Pair-Share” or group work to help students learn from one another</a:t>
            </a:r>
            <a:endParaRPr sz="1600"/>
          </a:p>
          <a:p>
            <a:pPr marL="457200" lvl="0" indent="-330200" algn="l" rtl="0">
              <a:spcBef>
                <a:spcPts val="1000"/>
              </a:spcBef>
              <a:spcAft>
                <a:spcPts val="1000"/>
              </a:spcAft>
              <a:buSzPts val="1600"/>
              <a:buChar char="●"/>
            </a:pPr>
            <a:r>
              <a:rPr lang="en" sz="1600"/>
              <a:t>If it feels comfortable, invite students to co-create or give input on class guidelines</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5">
                                            <p:txEl>
                                              <p:pRg st="0" end="0"/>
                                            </p:txEl>
                                          </p:spTgt>
                                        </p:tgtEl>
                                        <p:attrNameLst>
                                          <p:attrName>style.visibility</p:attrName>
                                        </p:attrNameLst>
                                      </p:cBhvr>
                                      <p:to>
                                        <p:strVal val="visible"/>
                                      </p:to>
                                    </p:set>
                                    <p:animEffect transition="in" filter="fade">
                                      <p:cBhvr>
                                        <p:cTn id="7" dur="1000"/>
                                        <p:tgtEl>
                                          <p:spTgt spid="1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5">
                                            <p:txEl>
                                              <p:pRg st="1" end="1"/>
                                            </p:txEl>
                                          </p:spTgt>
                                        </p:tgtEl>
                                        <p:attrNameLst>
                                          <p:attrName>style.visibility</p:attrName>
                                        </p:attrNameLst>
                                      </p:cBhvr>
                                      <p:to>
                                        <p:strVal val="visible"/>
                                      </p:to>
                                    </p:set>
                                    <p:animEffect transition="in" filter="fade">
                                      <p:cBhvr>
                                        <p:cTn id="12" dur="1000"/>
                                        <p:tgtEl>
                                          <p:spTgt spid="13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5">
                                            <p:txEl>
                                              <p:pRg st="2" end="2"/>
                                            </p:txEl>
                                          </p:spTgt>
                                        </p:tgtEl>
                                        <p:attrNameLst>
                                          <p:attrName>style.visibility</p:attrName>
                                        </p:attrNameLst>
                                      </p:cBhvr>
                                      <p:to>
                                        <p:strVal val="visible"/>
                                      </p:to>
                                    </p:set>
                                    <p:animEffect transition="in" filter="fade">
                                      <p:cBhvr>
                                        <p:cTn id="17" dur="1000"/>
                                        <p:tgtEl>
                                          <p:spTgt spid="13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5">
                                            <p:txEl>
                                              <p:pRg st="3" end="3"/>
                                            </p:txEl>
                                          </p:spTgt>
                                        </p:tgtEl>
                                        <p:attrNameLst>
                                          <p:attrName>style.visibility</p:attrName>
                                        </p:attrNameLst>
                                      </p:cBhvr>
                                      <p:to>
                                        <p:strVal val="visible"/>
                                      </p:to>
                                    </p:set>
                                    <p:animEffect transition="in" filter="fade">
                                      <p:cBhvr>
                                        <p:cTn id="22" dur="1000"/>
                                        <p:tgtEl>
                                          <p:spTgt spid="13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5">
                                            <p:txEl>
                                              <p:pRg st="4" end="4"/>
                                            </p:txEl>
                                          </p:spTgt>
                                        </p:tgtEl>
                                        <p:attrNameLst>
                                          <p:attrName>style.visibility</p:attrName>
                                        </p:attrNameLst>
                                      </p:cBhvr>
                                      <p:to>
                                        <p:strVal val="visible"/>
                                      </p:to>
                                    </p:set>
                                    <p:animEffect transition="in" filter="fade">
                                      <p:cBhvr>
                                        <p:cTn id="27" dur="1000"/>
                                        <p:tgtEl>
                                          <p:spTgt spid="13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5">
                                            <p:txEl>
                                              <p:pRg st="5" end="5"/>
                                            </p:txEl>
                                          </p:spTgt>
                                        </p:tgtEl>
                                        <p:attrNameLst>
                                          <p:attrName>style.visibility</p:attrName>
                                        </p:attrNameLst>
                                      </p:cBhvr>
                                      <p:to>
                                        <p:strVal val="visible"/>
                                      </p:to>
                                    </p:set>
                                    <p:animEffect transition="in" filter="fade">
                                      <p:cBhvr>
                                        <p:cTn id="32" dur="1000"/>
                                        <p:tgtEl>
                                          <p:spTgt spid="13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5">
                                            <p:txEl>
                                              <p:pRg st="6" end="6"/>
                                            </p:txEl>
                                          </p:spTgt>
                                        </p:tgtEl>
                                        <p:attrNameLst>
                                          <p:attrName>style.visibility</p:attrName>
                                        </p:attrNameLst>
                                      </p:cBhvr>
                                      <p:to>
                                        <p:strVal val="visible"/>
                                      </p:to>
                                    </p:set>
                                    <p:animEffect transition="in" filter="fade">
                                      <p:cBhvr>
                                        <p:cTn id="37" dur="1000"/>
                                        <p:tgtEl>
                                          <p:spTgt spid="13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85">
                                            <p:txEl>
                                              <p:pRg st="7" end="7"/>
                                            </p:txEl>
                                          </p:spTgt>
                                        </p:tgtEl>
                                        <p:attrNameLst>
                                          <p:attrName>style.visibility</p:attrName>
                                        </p:attrNameLst>
                                      </p:cBhvr>
                                      <p:to>
                                        <p:strVal val="visible"/>
                                      </p:to>
                                    </p:set>
                                    <p:animEffect transition="in" filter="fade">
                                      <p:cBhvr>
                                        <p:cTn id="42" dur="1000"/>
                                        <p:tgtEl>
                                          <p:spTgt spid="13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69"/>
          <p:cNvSpPr txBox="1">
            <a:spLocks noGrp="1"/>
          </p:cNvSpPr>
          <p:nvPr>
            <p:ph type="body" idx="1"/>
          </p:nvPr>
        </p:nvSpPr>
        <p:spPr>
          <a:xfrm>
            <a:off x="311700" y="1505700"/>
            <a:ext cx="8520600" cy="3076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800"/>
              <a:t>Some students will have a legal name and a preferred name that appears in parentheses on the class roll. It is UM policy that instructors </a:t>
            </a:r>
            <a:r>
              <a:rPr lang="en" sz="1800" b="1"/>
              <a:t>always refer to students by their preferred name</a:t>
            </a:r>
            <a:r>
              <a:rPr lang="en" sz="1800"/>
              <a:t>.</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 sz="1800"/>
              <a:t>It is good practice to invite students to provide their preferred names, name pronunciation, and pronouns on the first day of class, perhaps through a first-day form. Model this practice by telling students how to refer to you and sharing your pronouns. </a:t>
            </a:r>
            <a:endParaRPr sz="1800"/>
          </a:p>
        </p:txBody>
      </p:sp>
      <p:sp>
        <p:nvSpPr>
          <p:cNvPr id="1391" name="Google Shape;1391;p69"/>
          <p:cNvSpPr txBox="1">
            <a:spLocks noGrp="1"/>
          </p:cNvSpPr>
          <p:nvPr>
            <p:ph type="title"/>
          </p:nvPr>
        </p:nvSpPr>
        <p:spPr>
          <a:xfrm>
            <a:off x="0" y="0"/>
            <a:ext cx="9144000" cy="1273500"/>
          </a:xfrm>
          <a:prstGeom prst="rect">
            <a:avLst/>
          </a:prstGeom>
          <a:solidFill>
            <a:srgbClr val="660000"/>
          </a:solidFill>
        </p:spPr>
        <p:txBody>
          <a:bodyPr spcFirstLastPara="1" wrap="square" lIns="91425" tIns="91425" rIns="91425" bIns="91425" anchor="t" anchorCtr="0">
            <a:normAutofit/>
          </a:bodyPr>
          <a:lstStyle/>
          <a:p>
            <a:pPr marL="0" lvl="0" indent="0" algn="l" rtl="0">
              <a:spcBef>
                <a:spcPts val="0"/>
              </a:spcBef>
              <a:spcAft>
                <a:spcPts val="0"/>
              </a:spcAft>
              <a:buNone/>
            </a:pPr>
            <a:endParaRPr/>
          </a:p>
          <a:p>
            <a:pPr marL="914400" lvl="0" indent="0" algn="l" rtl="0">
              <a:spcBef>
                <a:spcPts val="0"/>
              </a:spcBef>
              <a:spcAft>
                <a:spcPts val="0"/>
              </a:spcAft>
              <a:buNone/>
            </a:pPr>
            <a:r>
              <a:rPr lang="en"/>
              <a:t> Policy you should know: Preferred names</a:t>
            </a:r>
            <a:endParaRPr/>
          </a:p>
        </p:txBody>
      </p:sp>
      <p:grpSp>
        <p:nvGrpSpPr>
          <p:cNvPr id="1392" name="Google Shape;1392;p69"/>
          <p:cNvGrpSpPr/>
          <p:nvPr/>
        </p:nvGrpSpPr>
        <p:grpSpPr>
          <a:xfrm>
            <a:off x="244889" y="424896"/>
            <a:ext cx="749439" cy="623717"/>
            <a:chOff x="1748382" y="3384797"/>
            <a:chExt cx="364673" cy="340067"/>
          </a:xfrm>
        </p:grpSpPr>
        <p:sp>
          <p:nvSpPr>
            <p:cNvPr id="1393" name="Google Shape;1393;p69"/>
            <p:cNvSpPr/>
            <p:nvPr/>
          </p:nvSpPr>
          <p:spPr>
            <a:xfrm>
              <a:off x="1805182" y="3628332"/>
              <a:ext cx="45509" cy="45509"/>
            </a:xfrm>
            <a:custGeom>
              <a:avLst/>
              <a:gdLst/>
              <a:ahLst/>
              <a:cxnLst/>
              <a:rect l="l" t="t" r="r" b="b"/>
              <a:pathLst>
                <a:path w="1733" h="1733" extrusionOk="0">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9"/>
            <p:cNvSpPr/>
            <p:nvPr/>
          </p:nvSpPr>
          <p:spPr>
            <a:xfrm>
              <a:off x="1954208" y="3509453"/>
              <a:ext cx="105828" cy="90728"/>
            </a:xfrm>
            <a:custGeom>
              <a:avLst/>
              <a:gdLst/>
              <a:ahLst/>
              <a:cxnLst/>
              <a:rect l="l" t="t" r="r" b="b"/>
              <a:pathLst>
                <a:path w="4030" h="3455" extrusionOk="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9"/>
            <p:cNvSpPr/>
            <p:nvPr/>
          </p:nvSpPr>
          <p:spPr>
            <a:xfrm>
              <a:off x="1964764" y="3546165"/>
              <a:ext cx="100051" cy="54043"/>
            </a:xfrm>
            <a:custGeom>
              <a:avLst/>
              <a:gdLst/>
              <a:ahLst/>
              <a:cxnLst/>
              <a:rect l="l" t="t" r="r" b="b"/>
              <a:pathLst>
                <a:path w="3810" h="2058" extrusionOk="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9"/>
            <p:cNvSpPr/>
            <p:nvPr/>
          </p:nvSpPr>
          <p:spPr>
            <a:xfrm>
              <a:off x="1833569" y="3407433"/>
              <a:ext cx="153096" cy="294585"/>
            </a:xfrm>
            <a:custGeom>
              <a:avLst/>
              <a:gdLst/>
              <a:ahLst/>
              <a:cxnLst/>
              <a:rect l="l" t="t" r="r" b="b"/>
              <a:pathLst>
                <a:path w="5830" h="11218" extrusionOk="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9"/>
            <p:cNvSpPr/>
            <p:nvPr/>
          </p:nvSpPr>
          <p:spPr>
            <a:xfrm>
              <a:off x="1833569" y="3583086"/>
              <a:ext cx="152991" cy="118932"/>
            </a:xfrm>
            <a:custGeom>
              <a:avLst/>
              <a:gdLst/>
              <a:ahLst/>
              <a:cxnLst/>
              <a:rect l="l" t="t" r="r" b="b"/>
              <a:pathLst>
                <a:path w="5826" h="4529" extrusionOk="0">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9"/>
            <p:cNvSpPr/>
            <p:nvPr/>
          </p:nvSpPr>
          <p:spPr>
            <a:xfrm>
              <a:off x="1975058" y="3384797"/>
              <a:ext cx="45535" cy="340067"/>
            </a:xfrm>
            <a:custGeom>
              <a:avLst/>
              <a:gdLst/>
              <a:ahLst/>
              <a:cxnLst/>
              <a:rect l="l" t="t" r="r" b="b"/>
              <a:pathLst>
                <a:path w="1734" h="12950" extrusionOk="0">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9"/>
            <p:cNvSpPr/>
            <p:nvPr/>
          </p:nvSpPr>
          <p:spPr>
            <a:xfrm>
              <a:off x="1975058" y="3696451"/>
              <a:ext cx="45535" cy="28413"/>
            </a:xfrm>
            <a:custGeom>
              <a:avLst/>
              <a:gdLst/>
              <a:ahLst/>
              <a:cxnLst/>
              <a:rect l="l" t="t" r="r" b="b"/>
              <a:pathLst>
                <a:path w="1734" h="1082" extrusionOk="0">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9"/>
            <p:cNvSpPr/>
            <p:nvPr/>
          </p:nvSpPr>
          <p:spPr>
            <a:xfrm>
              <a:off x="1748618" y="3503676"/>
              <a:ext cx="45272" cy="102073"/>
            </a:xfrm>
            <a:custGeom>
              <a:avLst/>
              <a:gdLst/>
              <a:ahLst/>
              <a:cxnLst/>
              <a:rect l="l" t="t" r="r" b="b"/>
              <a:pathLst>
                <a:path w="1724" h="3887" extrusionOk="0">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9"/>
            <p:cNvSpPr/>
            <p:nvPr/>
          </p:nvSpPr>
          <p:spPr>
            <a:xfrm>
              <a:off x="1748382" y="3508954"/>
              <a:ext cx="45509" cy="96794"/>
            </a:xfrm>
            <a:custGeom>
              <a:avLst/>
              <a:gdLst/>
              <a:ahLst/>
              <a:cxnLst/>
              <a:rect l="l" t="t" r="r" b="b"/>
              <a:pathLst>
                <a:path w="1733" h="3686" extrusionOk="0">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9"/>
            <p:cNvSpPr/>
            <p:nvPr/>
          </p:nvSpPr>
          <p:spPr>
            <a:xfrm>
              <a:off x="1788087" y="3503676"/>
              <a:ext cx="56827" cy="102073"/>
            </a:xfrm>
            <a:custGeom>
              <a:avLst/>
              <a:gdLst/>
              <a:ahLst/>
              <a:cxnLst/>
              <a:rect l="l" t="t" r="r" b="b"/>
              <a:pathLst>
                <a:path w="2164" h="3887" extrusionOk="0">
                  <a:moveTo>
                    <a:pt x="0" y="1"/>
                  </a:moveTo>
                  <a:lnTo>
                    <a:pt x="0" y="3886"/>
                  </a:lnTo>
                  <a:lnTo>
                    <a:pt x="2163" y="3886"/>
                  </a:lnTo>
                  <a:lnTo>
                    <a:pt x="216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9"/>
            <p:cNvSpPr/>
            <p:nvPr/>
          </p:nvSpPr>
          <p:spPr>
            <a:xfrm>
              <a:off x="1788087" y="3588627"/>
              <a:ext cx="56827" cy="17122"/>
            </a:xfrm>
            <a:custGeom>
              <a:avLst/>
              <a:gdLst/>
              <a:ahLst/>
              <a:cxnLst/>
              <a:rect l="l" t="t" r="r" b="b"/>
              <a:pathLst>
                <a:path w="2164" h="652" extrusionOk="0">
                  <a:moveTo>
                    <a:pt x="0" y="0"/>
                  </a:moveTo>
                  <a:lnTo>
                    <a:pt x="0" y="651"/>
                  </a:lnTo>
                  <a:lnTo>
                    <a:pt x="2163" y="651"/>
                  </a:lnTo>
                  <a:lnTo>
                    <a:pt x="2163"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9"/>
            <p:cNvSpPr/>
            <p:nvPr/>
          </p:nvSpPr>
          <p:spPr>
            <a:xfrm>
              <a:off x="1788087" y="3605722"/>
              <a:ext cx="56827" cy="90755"/>
            </a:xfrm>
            <a:custGeom>
              <a:avLst/>
              <a:gdLst/>
              <a:ahLst/>
              <a:cxnLst/>
              <a:rect l="l" t="t" r="r" b="b"/>
              <a:pathLst>
                <a:path w="2164" h="3456" extrusionOk="0">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9"/>
            <p:cNvSpPr/>
            <p:nvPr/>
          </p:nvSpPr>
          <p:spPr>
            <a:xfrm>
              <a:off x="2080860" y="3548922"/>
              <a:ext cx="32195" cy="11581"/>
            </a:xfrm>
            <a:custGeom>
              <a:avLst/>
              <a:gdLst/>
              <a:ahLst/>
              <a:cxnLst/>
              <a:rect l="l" t="t" r="r" b="b"/>
              <a:pathLst>
                <a:path w="1226" h="441" extrusionOk="0">
                  <a:moveTo>
                    <a:pt x="288" y="0"/>
                  </a:moveTo>
                  <a:cubicBezTo>
                    <a:pt x="1" y="0"/>
                    <a:pt x="1" y="441"/>
                    <a:pt x="288" y="441"/>
                  </a:cubicBezTo>
                  <a:lnTo>
                    <a:pt x="939" y="441"/>
                  </a:lnTo>
                  <a:cubicBezTo>
                    <a:pt x="1226" y="441"/>
                    <a:pt x="1226" y="0"/>
                    <a:pt x="939"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9"/>
            <p:cNvSpPr/>
            <p:nvPr/>
          </p:nvSpPr>
          <p:spPr>
            <a:xfrm>
              <a:off x="2059510" y="3484874"/>
              <a:ext cx="27468" cy="23345"/>
            </a:xfrm>
            <a:custGeom>
              <a:avLst/>
              <a:gdLst/>
              <a:ahLst/>
              <a:cxnLst/>
              <a:rect l="l" t="t" r="r" b="b"/>
              <a:pathLst>
                <a:path w="1046" h="889" extrusionOk="0">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9"/>
            <p:cNvSpPr/>
            <p:nvPr/>
          </p:nvSpPr>
          <p:spPr>
            <a:xfrm>
              <a:off x="2058723" y="3600969"/>
              <a:ext cx="27704" cy="23608"/>
            </a:xfrm>
            <a:custGeom>
              <a:avLst/>
              <a:gdLst/>
              <a:ahLst/>
              <a:cxnLst/>
              <a:rect l="l" t="t" r="r" b="b"/>
              <a:pathLst>
                <a:path w="1055" h="899" extrusionOk="0">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69"/>
          <p:cNvSpPr txBox="1">
            <a:spLocks noGrp="1"/>
          </p:cNvSpPr>
          <p:nvPr>
            <p:ph type="body" idx="1"/>
          </p:nvPr>
        </p:nvSpPr>
        <p:spPr>
          <a:xfrm>
            <a:off x="935900" y="4311325"/>
            <a:ext cx="7896600" cy="723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sz="1200"/>
              <a:t>“Expertise from various fields, including educational psychology, sociology, and biology note the impact of calling individuals by their names. It allows for better human connection and fosters more trust, empathy, and positive communication.” Addy et al., </a:t>
            </a:r>
            <a:r>
              <a:rPr lang="en" sz="1200" i="1"/>
              <a:t>What Inclusive Instructors Do </a:t>
            </a:r>
            <a:r>
              <a:rPr lang="en" sz="1200"/>
              <a:t>(2021)</a:t>
            </a:r>
            <a:endParaRPr sz="1200"/>
          </a:p>
        </p:txBody>
      </p:sp>
      <p:grpSp>
        <p:nvGrpSpPr>
          <p:cNvPr id="1409" name="Google Shape;1409;p69"/>
          <p:cNvGrpSpPr/>
          <p:nvPr/>
        </p:nvGrpSpPr>
        <p:grpSpPr>
          <a:xfrm>
            <a:off x="227129" y="4381922"/>
            <a:ext cx="638624" cy="517795"/>
            <a:chOff x="3952456" y="1524280"/>
            <a:chExt cx="370195" cy="300154"/>
          </a:xfrm>
        </p:grpSpPr>
        <p:sp>
          <p:nvSpPr>
            <p:cNvPr id="1410" name="Google Shape;1410;p69"/>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9"/>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9"/>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9"/>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9"/>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9"/>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70"/>
          <p:cNvSpPr txBox="1">
            <a:spLocks noGrp="1"/>
          </p:cNvSpPr>
          <p:nvPr>
            <p:ph type="body" idx="1"/>
          </p:nvPr>
        </p:nvSpPr>
        <p:spPr>
          <a:xfrm>
            <a:off x="311700" y="1505700"/>
            <a:ext cx="8520600" cy="3076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800"/>
              <a:t>The University of Mississippi’s Consensual Relationships Policy states that graduate students may not exercise “any evaluative, teaching function or supervision” over students with whom they are in a sexual or romantic relationship. “Whenever an employee has had, or in the future might reasonably be expected to have, academic responsibility or authority over a student, such relationships are prohibited.”</a:t>
            </a:r>
            <a:endParaRPr sz="1800"/>
          </a:p>
        </p:txBody>
      </p:sp>
      <p:sp>
        <p:nvSpPr>
          <p:cNvPr id="1421" name="Google Shape;1421;p70"/>
          <p:cNvSpPr txBox="1">
            <a:spLocks noGrp="1"/>
          </p:cNvSpPr>
          <p:nvPr>
            <p:ph type="title"/>
          </p:nvPr>
        </p:nvSpPr>
        <p:spPr>
          <a:xfrm>
            <a:off x="0" y="0"/>
            <a:ext cx="9144000" cy="1273500"/>
          </a:xfrm>
          <a:prstGeom prst="rect">
            <a:avLst/>
          </a:prstGeom>
          <a:solidFill>
            <a:srgbClr val="660000"/>
          </a:solidFill>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a:p>
            <a:pPr marL="914400" lvl="0" indent="0" algn="l" rtl="0">
              <a:spcBef>
                <a:spcPts val="0"/>
              </a:spcBef>
              <a:spcAft>
                <a:spcPts val="0"/>
              </a:spcAft>
              <a:buNone/>
            </a:pPr>
            <a:r>
              <a:rPr lang="en" sz="2688"/>
              <a:t> Policy you should know: Consensual relationships</a:t>
            </a:r>
            <a:endParaRPr sz="2688"/>
          </a:p>
        </p:txBody>
      </p:sp>
      <p:grpSp>
        <p:nvGrpSpPr>
          <p:cNvPr id="1422" name="Google Shape;1422;p70"/>
          <p:cNvGrpSpPr/>
          <p:nvPr/>
        </p:nvGrpSpPr>
        <p:grpSpPr>
          <a:xfrm>
            <a:off x="244889" y="348696"/>
            <a:ext cx="749439" cy="623717"/>
            <a:chOff x="1748382" y="3384797"/>
            <a:chExt cx="364673" cy="340067"/>
          </a:xfrm>
        </p:grpSpPr>
        <p:sp>
          <p:nvSpPr>
            <p:cNvPr id="1423" name="Google Shape;1423;p70"/>
            <p:cNvSpPr/>
            <p:nvPr/>
          </p:nvSpPr>
          <p:spPr>
            <a:xfrm>
              <a:off x="1805182" y="3628332"/>
              <a:ext cx="45509" cy="45509"/>
            </a:xfrm>
            <a:custGeom>
              <a:avLst/>
              <a:gdLst/>
              <a:ahLst/>
              <a:cxnLst/>
              <a:rect l="l" t="t" r="r" b="b"/>
              <a:pathLst>
                <a:path w="1733" h="1733" extrusionOk="0">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70"/>
            <p:cNvSpPr/>
            <p:nvPr/>
          </p:nvSpPr>
          <p:spPr>
            <a:xfrm>
              <a:off x="1954208" y="3509453"/>
              <a:ext cx="105828" cy="90728"/>
            </a:xfrm>
            <a:custGeom>
              <a:avLst/>
              <a:gdLst/>
              <a:ahLst/>
              <a:cxnLst/>
              <a:rect l="l" t="t" r="r" b="b"/>
              <a:pathLst>
                <a:path w="4030" h="3455" extrusionOk="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70"/>
            <p:cNvSpPr/>
            <p:nvPr/>
          </p:nvSpPr>
          <p:spPr>
            <a:xfrm>
              <a:off x="1964764" y="3546165"/>
              <a:ext cx="100051" cy="54043"/>
            </a:xfrm>
            <a:custGeom>
              <a:avLst/>
              <a:gdLst/>
              <a:ahLst/>
              <a:cxnLst/>
              <a:rect l="l" t="t" r="r" b="b"/>
              <a:pathLst>
                <a:path w="3810" h="2058" extrusionOk="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70"/>
            <p:cNvSpPr/>
            <p:nvPr/>
          </p:nvSpPr>
          <p:spPr>
            <a:xfrm>
              <a:off x="1833569" y="3407433"/>
              <a:ext cx="153096" cy="294585"/>
            </a:xfrm>
            <a:custGeom>
              <a:avLst/>
              <a:gdLst/>
              <a:ahLst/>
              <a:cxnLst/>
              <a:rect l="l" t="t" r="r" b="b"/>
              <a:pathLst>
                <a:path w="5830" h="11218" extrusionOk="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70"/>
            <p:cNvSpPr/>
            <p:nvPr/>
          </p:nvSpPr>
          <p:spPr>
            <a:xfrm>
              <a:off x="1833569" y="3583086"/>
              <a:ext cx="152991" cy="118932"/>
            </a:xfrm>
            <a:custGeom>
              <a:avLst/>
              <a:gdLst/>
              <a:ahLst/>
              <a:cxnLst/>
              <a:rect l="l" t="t" r="r" b="b"/>
              <a:pathLst>
                <a:path w="5826" h="4529" extrusionOk="0">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70"/>
            <p:cNvSpPr/>
            <p:nvPr/>
          </p:nvSpPr>
          <p:spPr>
            <a:xfrm>
              <a:off x="1975058" y="3384797"/>
              <a:ext cx="45535" cy="340067"/>
            </a:xfrm>
            <a:custGeom>
              <a:avLst/>
              <a:gdLst/>
              <a:ahLst/>
              <a:cxnLst/>
              <a:rect l="l" t="t" r="r" b="b"/>
              <a:pathLst>
                <a:path w="1734" h="12950" extrusionOk="0">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70"/>
            <p:cNvSpPr/>
            <p:nvPr/>
          </p:nvSpPr>
          <p:spPr>
            <a:xfrm>
              <a:off x="1975058" y="3696451"/>
              <a:ext cx="45535" cy="28413"/>
            </a:xfrm>
            <a:custGeom>
              <a:avLst/>
              <a:gdLst/>
              <a:ahLst/>
              <a:cxnLst/>
              <a:rect l="l" t="t" r="r" b="b"/>
              <a:pathLst>
                <a:path w="1734" h="1082" extrusionOk="0">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70"/>
            <p:cNvSpPr/>
            <p:nvPr/>
          </p:nvSpPr>
          <p:spPr>
            <a:xfrm>
              <a:off x="1748618" y="3503676"/>
              <a:ext cx="45272" cy="102073"/>
            </a:xfrm>
            <a:custGeom>
              <a:avLst/>
              <a:gdLst/>
              <a:ahLst/>
              <a:cxnLst/>
              <a:rect l="l" t="t" r="r" b="b"/>
              <a:pathLst>
                <a:path w="1724" h="3887" extrusionOk="0">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70"/>
            <p:cNvSpPr/>
            <p:nvPr/>
          </p:nvSpPr>
          <p:spPr>
            <a:xfrm>
              <a:off x="1748382" y="3508954"/>
              <a:ext cx="45509" cy="96794"/>
            </a:xfrm>
            <a:custGeom>
              <a:avLst/>
              <a:gdLst/>
              <a:ahLst/>
              <a:cxnLst/>
              <a:rect l="l" t="t" r="r" b="b"/>
              <a:pathLst>
                <a:path w="1733" h="3686" extrusionOk="0">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70"/>
            <p:cNvSpPr/>
            <p:nvPr/>
          </p:nvSpPr>
          <p:spPr>
            <a:xfrm>
              <a:off x="1788087" y="3503676"/>
              <a:ext cx="56827" cy="102073"/>
            </a:xfrm>
            <a:custGeom>
              <a:avLst/>
              <a:gdLst/>
              <a:ahLst/>
              <a:cxnLst/>
              <a:rect l="l" t="t" r="r" b="b"/>
              <a:pathLst>
                <a:path w="2164" h="3887" extrusionOk="0">
                  <a:moveTo>
                    <a:pt x="0" y="1"/>
                  </a:moveTo>
                  <a:lnTo>
                    <a:pt x="0" y="3886"/>
                  </a:lnTo>
                  <a:lnTo>
                    <a:pt x="2163" y="3886"/>
                  </a:lnTo>
                  <a:lnTo>
                    <a:pt x="216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70"/>
            <p:cNvSpPr/>
            <p:nvPr/>
          </p:nvSpPr>
          <p:spPr>
            <a:xfrm>
              <a:off x="1788087" y="3588627"/>
              <a:ext cx="56827" cy="17122"/>
            </a:xfrm>
            <a:custGeom>
              <a:avLst/>
              <a:gdLst/>
              <a:ahLst/>
              <a:cxnLst/>
              <a:rect l="l" t="t" r="r" b="b"/>
              <a:pathLst>
                <a:path w="2164" h="652" extrusionOk="0">
                  <a:moveTo>
                    <a:pt x="0" y="0"/>
                  </a:moveTo>
                  <a:lnTo>
                    <a:pt x="0" y="651"/>
                  </a:lnTo>
                  <a:lnTo>
                    <a:pt x="2163" y="651"/>
                  </a:lnTo>
                  <a:lnTo>
                    <a:pt x="2163"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70"/>
            <p:cNvSpPr/>
            <p:nvPr/>
          </p:nvSpPr>
          <p:spPr>
            <a:xfrm>
              <a:off x="1788087" y="3605722"/>
              <a:ext cx="56827" cy="90755"/>
            </a:xfrm>
            <a:custGeom>
              <a:avLst/>
              <a:gdLst/>
              <a:ahLst/>
              <a:cxnLst/>
              <a:rect l="l" t="t" r="r" b="b"/>
              <a:pathLst>
                <a:path w="2164" h="3456" extrusionOk="0">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70"/>
            <p:cNvSpPr/>
            <p:nvPr/>
          </p:nvSpPr>
          <p:spPr>
            <a:xfrm>
              <a:off x="2080860" y="3548922"/>
              <a:ext cx="32195" cy="11581"/>
            </a:xfrm>
            <a:custGeom>
              <a:avLst/>
              <a:gdLst/>
              <a:ahLst/>
              <a:cxnLst/>
              <a:rect l="l" t="t" r="r" b="b"/>
              <a:pathLst>
                <a:path w="1226" h="441" extrusionOk="0">
                  <a:moveTo>
                    <a:pt x="288" y="0"/>
                  </a:moveTo>
                  <a:cubicBezTo>
                    <a:pt x="1" y="0"/>
                    <a:pt x="1" y="441"/>
                    <a:pt x="288" y="441"/>
                  </a:cubicBezTo>
                  <a:lnTo>
                    <a:pt x="939" y="441"/>
                  </a:lnTo>
                  <a:cubicBezTo>
                    <a:pt x="1226" y="441"/>
                    <a:pt x="1226" y="0"/>
                    <a:pt x="939"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70"/>
            <p:cNvSpPr/>
            <p:nvPr/>
          </p:nvSpPr>
          <p:spPr>
            <a:xfrm>
              <a:off x="2059510" y="3484874"/>
              <a:ext cx="27468" cy="23345"/>
            </a:xfrm>
            <a:custGeom>
              <a:avLst/>
              <a:gdLst/>
              <a:ahLst/>
              <a:cxnLst/>
              <a:rect l="l" t="t" r="r" b="b"/>
              <a:pathLst>
                <a:path w="1046" h="889" extrusionOk="0">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70"/>
            <p:cNvSpPr/>
            <p:nvPr/>
          </p:nvSpPr>
          <p:spPr>
            <a:xfrm>
              <a:off x="2058723" y="3600969"/>
              <a:ext cx="27704" cy="23608"/>
            </a:xfrm>
            <a:custGeom>
              <a:avLst/>
              <a:gdLst/>
              <a:ahLst/>
              <a:cxnLst/>
              <a:rect l="l" t="t" r="r" b="b"/>
              <a:pathLst>
                <a:path w="1055" h="899" extrusionOk="0">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71"/>
          <p:cNvSpPr txBox="1">
            <a:spLocks noGrp="1"/>
          </p:cNvSpPr>
          <p:nvPr>
            <p:ph type="title" idx="4294967295"/>
          </p:nvPr>
        </p:nvSpPr>
        <p:spPr>
          <a:xfrm>
            <a:off x="1183875" y="674075"/>
            <a:ext cx="7227900" cy="32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00" i="1"/>
              <a:t>“We teach who we are. … When I do not know myself, I cannot know who my students are.”</a:t>
            </a:r>
            <a:endParaRPr sz="2900" i="1"/>
          </a:p>
          <a:p>
            <a:pPr marL="0" lvl="0" indent="0" algn="l" rtl="0">
              <a:spcBef>
                <a:spcPts val="0"/>
              </a:spcBef>
              <a:spcAft>
                <a:spcPts val="0"/>
              </a:spcAft>
              <a:buSzPts val="990"/>
              <a:buNone/>
            </a:pPr>
            <a:endParaRPr sz="2500"/>
          </a:p>
          <a:p>
            <a:pPr marL="457200" lvl="0" indent="0" algn="r" rtl="0">
              <a:spcBef>
                <a:spcPts val="0"/>
              </a:spcBef>
              <a:spcAft>
                <a:spcPts val="0"/>
              </a:spcAft>
              <a:buNone/>
            </a:pPr>
            <a:r>
              <a:rPr lang="en" sz="1600"/>
              <a:t>Parker Palmer, </a:t>
            </a:r>
            <a:r>
              <a:rPr lang="en" sz="1600" i="1"/>
              <a:t>The Courage to Teach</a:t>
            </a:r>
            <a:r>
              <a:rPr lang="en" sz="1600"/>
              <a:t> (2007)</a:t>
            </a:r>
            <a:endParaRPr sz="1600"/>
          </a:p>
        </p:txBody>
      </p:sp>
      <p:grpSp>
        <p:nvGrpSpPr>
          <p:cNvPr id="1443" name="Google Shape;1443;p71"/>
          <p:cNvGrpSpPr/>
          <p:nvPr/>
        </p:nvGrpSpPr>
        <p:grpSpPr>
          <a:xfrm>
            <a:off x="447954" y="786022"/>
            <a:ext cx="638624" cy="517795"/>
            <a:chOff x="3952456" y="1524280"/>
            <a:chExt cx="370195" cy="300154"/>
          </a:xfrm>
        </p:grpSpPr>
        <p:sp>
          <p:nvSpPr>
            <p:cNvPr id="1444" name="Google Shape;1444;p71"/>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71"/>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71"/>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71"/>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71"/>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71"/>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7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Know yourself, know your students</a:t>
            </a:r>
            <a:endParaRPr/>
          </a:p>
        </p:txBody>
      </p:sp>
      <p:sp>
        <p:nvSpPr>
          <p:cNvPr id="1455" name="Google Shape;1455;p72"/>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Reflection questions (for later):</a:t>
            </a:r>
            <a:endParaRPr b="1"/>
          </a:p>
          <a:p>
            <a:pPr marL="457200" lvl="0" indent="-311150" algn="l" rtl="0">
              <a:spcBef>
                <a:spcPts val="1200"/>
              </a:spcBef>
              <a:spcAft>
                <a:spcPts val="0"/>
              </a:spcAft>
              <a:buSzPts val="1300"/>
              <a:buChar char="●"/>
            </a:pPr>
            <a:r>
              <a:rPr lang="en"/>
              <a:t>What student behaviors upset me the most? Try to determine why these behaviors bother me. What assumptions am I making about the motivations behind the behaviors? Is it possible there might be different explanations for the behaviors?</a:t>
            </a:r>
            <a:endParaRPr/>
          </a:p>
          <a:p>
            <a:pPr marL="457200" lvl="0" indent="-311150" algn="l" rtl="0">
              <a:spcBef>
                <a:spcPts val="0"/>
              </a:spcBef>
              <a:spcAft>
                <a:spcPts val="0"/>
              </a:spcAft>
              <a:buSzPts val="1300"/>
              <a:buChar char="●"/>
            </a:pPr>
            <a:r>
              <a:rPr lang="en"/>
              <a:t>What behaviors among my peers upset me the most? (repeat the same process)</a:t>
            </a:r>
            <a:endParaRPr/>
          </a:p>
          <a:p>
            <a:pPr marL="457200" lvl="0" indent="-311150" algn="l" rtl="0">
              <a:spcBef>
                <a:spcPts val="0"/>
              </a:spcBef>
              <a:spcAft>
                <a:spcPts val="0"/>
              </a:spcAft>
              <a:buSzPts val="1300"/>
              <a:buChar char="●"/>
            </a:pPr>
            <a:r>
              <a:rPr lang="en"/>
              <a:t>What challenges, issues, and or concerns are causing me the most stress right now?</a:t>
            </a:r>
            <a:endParaRPr/>
          </a:p>
        </p:txBody>
      </p:sp>
      <p:sp>
        <p:nvSpPr>
          <p:cNvPr id="1456" name="Google Shape;1456;p72"/>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When was the last time I felt genuinely proud of something I’d done or said?</a:t>
            </a:r>
            <a:endParaRPr/>
          </a:p>
          <a:p>
            <a:pPr marL="457200" lvl="0" indent="-311150" algn="l" rtl="0">
              <a:spcBef>
                <a:spcPts val="0"/>
              </a:spcBef>
              <a:spcAft>
                <a:spcPts val="0"/>
              </a:spcAft>
              <a:buSzPts val="1300"/>
              <a:buChar char="●"/>
            </a:pPr>
            <a:r>
              <a:rPr lang="en"/>
              <a:t>When do I feel uncomfortable? Describe the environment, feelings, or people who inspire those feelings. Explore what about that situation gives rise to feelings of discomfort.</a:t>
            </a:r>
            <a:endParaRPr/>
          </a:p>
          <a:p>
            <a:pPr marL="457200" lvl="0" indent="-311150" algn="l" rtl="0">
              <a:spcBef>
                <a:spcPts val="0"/>
              </a:spcBef>
              <a:spcAft>
                <a:spcPts val="0"/>
              </a:spcAft>
              <a:buSzPts val="1300"/>
              <a:buChar char="●"/>
            </a:pPr>
            <a:r>
              <a:rPr lang="en"/>
              <a:t>What puts me on the defensive? In what circumstances do I feel defensiveness arising? Is it predictable or seemingly at random?</a:t>
            </a:r>
            <a:endParaRPr/>
          </a:p>
          <a:p>
            <a:pPr marL="457200" lvl="0" indent="-311150" algn="l" rtl="0">
              <a:spcBef>
                <a:spcPts val="0"/>
              </a:spcBef>
              <a:spcAft>
                <a:spcPts val="0"/>
              </a:spcAft>
              <a:buSzPts val="1300"/>
              <a:buChar char="●"/>
            </a:pPr>
            <a:r>
              <a:rPr lang="en"/>
              <a:t>What feels most motivating right now? What makes me feel so excited to pursue that?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7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Caveats &amp; positionality</a:t>
            </a:r>
            <a:endParaRPr/>
          </a:p>
        </p:txBody>
      </p:sp>
      <p:pic>
        <p:nvPicPr>
          <p:cNvPr id="1462" name="Google Shape;1462;p73"/>
          <p:cNvPicPr preferRelativeResize="0"/>
          <p:nvPr/>
        </p:nvPicPr>
        <p:blipFill>
          <a:blip r:embed="rId3">
            <a:alphaModFix/>
          </a:blip>
          <a:stretch>
            <a:fillRect/>
          </a:stretch>
        </p:blipFill>
        <p:spPr>
          <a:xfrm>
            <a:off x="533400" y="1277025"/>
            <a:ext cx="2475445" cy="3714074"/>
          </a:xfrm>
          <a:prstGeom prst="rect">
            <a:avLst/>
          </a:prstGeom>
          <a:noFill/>
          <a:ln>
            <a:noFill/>
          </a:ln>
        </p:spPr>
      </p:pic>
      <p:pic>
        <p:nvPicPr>
          <p:cNvPr id="1463" name="Google Shape;1463;p73"/>
          <p:cNvPicPr preferRelativeResize="0"/>
          <p:nvPr/>
        </p:nvPicPr>
        <p:blipFill>
          <a:blip r:embed="rId4">
            <a:alphaModFix/>
          </a:blip>
          <a:stretch>
            <a:fillRect/>
          </a:stretch>
        </p:blipFill>
        <p:spPr>
          <a:xfrm>
            <a:off x="2948250" y="1277025"/>
            <a:ext cx="5572470" cy="3714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grpSp>
        <p:nvGrpSpPr>
          <p:cNvPr id="1468" name="Google Shape;1468;p74"/>
          <p:cNvGrpSpPr/>
          <p:nvPr/>
        </p:nvGrpSpPr>
        <p:grpSpPr>
          <a:xfrm>
            <a:off x="448368" y="1944345"/>
            <a:ext cx="588407" cy="601207"/>
            <a:chOff x="6039282" y="1042577"/>
            <a:chExt cx="734315" cy="731929"/>
          </a:xfrm>
        </p:grpSpPr>
        <p:sp>
          <p:nvSpPr>
            <p:cNvPr id="1469" name="Google Shape;1469;p74"/>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74"/>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74"/>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74"/>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74"/>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74"/>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74"/>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74"/>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74"/>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74"/>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74"/>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74"/>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74"/>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74"/>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74"/>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74"/>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74"/>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74"/>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74"/>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74"/>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74"/>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0" name="Google Shape;1490;p7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Communicating with students</a:t>
            </a:r>
            <a:endParaRPr/>
          </a:p>
        </p:txBody>
      </p:sp>
      <p:sp>
        <p:nvSpPr>
          <p:cNvPr id="1491" name="Google Shape;1491;p74"/>
          <p:cNvSpPr txBox="1">
            <a:spLocks noGrp="1"/>
          </p:cNvSpPr>
          <p:nvPr>
            <p:ph type="title"/>
          </p:nvPr>
        </p:nvSpPr>
        <p:spPr>
          <a:xfrm>
            <a:off x="1140425" y="1868100"/>
            <a:ext cx="7561500" cy="2321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200">
                <a:solidFill>
                  <a:schemeClr val="dk2"/>
                </a:solidFill>
                <a:latin typeface="Roboto"/>
                <a:ea typeface="Roboto"/>
                <a:cs typeface="Roboto"/>
                <a:sym typeface="Roboto"/>
              </a:rPr>
              <a:t>Think of an especially good or especially bad communicator in your life. What makes communicating with them easy or difficult?</a:t>
            </a:r>
            <a:endParaRPr sz="3200">
              <a:solidFill>
                <a:schemeClr val="dk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7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Communicating with students</a:t>
            </a:r>
            <a:endParaRPr/>
          </a:p>
        </p:txBody>
      </p:sp>
      <p:sp>
        <p:nvSpPr>
          <p:cNvPr id="1497" name="Google Shape;1497;p75"/>
          <p:cNvSpPr txBox="1">
            <a:spLocks noGrp="1"/>
          </p:cNvSpPr>
          <p:nvPr>
            <p:ph type="body" idx="1"/>
          </p:nvPr>
        </p:nvSpPr>
        <p:spPr>
          <a:xfrm>
            <a:off x="311700" y="1505700"/>
            <a:ext cx="3999900" cy="342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b="1"/>
              <a:t>What do students need to know to succeed in the course?</a:t>
            </a:r>
            <a:endParaRPr sz="1500" b="1"/>
          </a:p>
          <a:p>
            <a:pPr marL="457200" lvl="0" indent="-311150" algn="l" rtl="0">
              <a:spcBef>
                <a:spcPts val="1200"/>
              </a:spcBef>
              <a:spcAft>
                <a:spcPts val="0"/>
              </a:spcAft>
              <a:buSzPts val="1300"/>
              <a:buChar char="●"/>
            </a:pPr>
            <a:r>
              <a:rPr lang="en"/>
              <a:t>The goals of the course and TA sessions</a:t>
            </a:r>
            <a:endParaRPr/>
          </a:p>
          <a:p>
            <a:pPr marL="457200" lvl="0" indent="-311150" algn="l" rtl="0">
              <a:spcBef>
                <a:spcPts val="0"/>
              </a:spcBef>
              <a:spcAft>
                <a:spcPts val="0"/>
              </a:spcAft>
              <a:buSzPts val="1300"/>
              <a:buChar char="●"/>
            </a:pPr>
            <a:r>
              <a:rPr lang="en"/>
              <a:t>Classroom policies and procedures</a:t>
            </a:r>
            <a:endParaRPr/>
          </a:p>
          <a:p>
            <a:pPr marL="457200" lvl="0" indent="-311150" algn="l" rtl="0">
              <a:spcBef>
                <a:spcPts val="0"/>
              </a:spcBef>
              <a:spcAft>
                <a:spcPts val="0"/>
              </a:spcAft>
              <a:buSzPts val="1300"/>
              <a:buChar char="●"/>
            </a:pPr>
            <a:r>
              <a:rPr lang="en"/>
              <a:t>Major assignments and due dates</a:t>
            </a:r>
            <a:endParaRPr/>
          </a:p>
          <a:p>
            <a:pPr marL="457200" lvl="0" indent="-311150" algn="l" rtl="0">
              <a:spcBef>
                <a:spcPts val="0"/>
              </a:spcBef>
              <a:spcAft>
                <a:spcPts val="0"/>
              </a:spcAft>
              <a:buSzPts val="1300"/>
              <a:buChar char="●"/>
            </a:pPr>
            <a:r>
              <a:rPr lang="en"/>
              <a:t>How they will be assessed and receive feedback</a:t>
            </a:r>
            <a:endParaRPr/>
          </a:p>
          <a:p>
            <a:pPr marL="457200" lvl="0" indent="-311150" algn="l" rtl="0">
              <a:spcBef>
                <a:spcPts val="0"/>
              </a:spcBef>
              <a:spcAft>
                <a:spcPts val="0"/>
              </a:spcAft>
              <a:buSzPts val="1300"/>
              <a:buChar char="●"/>
            </a:pPr>
            <a:r>
              <a:rPr lang="en"/>
              <a:t>How and where to ask questions or get help</a:t>
            </a:r>
            <a:endParaRPr/>
          </a:p>
          <a:p>
            <a:pPr marL="457200" lvl="0" indent="-311150" algn="l" rtl="0">
              <a:spcBef>
                <a:spcPts val="0"/>
              </a:spcBef>
              <a:spcAft>
                <a:spcPts val="0"/>
              </a:spcAft>
              <a:buSzPts val="1300"/>
              <a:buChar char="●"/>
            </a:pPr>
            <a:r>
              <a:rPr lang="en"/>
              <a:t>How and when to communicate with your and your faculty member</a:t>
            </a:r>
            <a:endParaRPr/>
          </a:p>
          <a:p>
            <a:pPr marL="457200" lvl="0" indent="-311150" algn="l" rtl="0">
              <a:spcBef>
                <a:spcPts val="0"/>
              </a:spcBef>
              <a:spcAft>
                <a:spcPts val="0"/>
              </a:spcAft>
              <a:buSzPts val="1300"/>
              <a:buChar char="●"/>
            </a:pPr>
            <a:r>
              <a:rPr lang="en"/>
              <a:t>Productive study habits</a:t>
            </a:r>
            <a:endParaRPr/>
          </a:p>
          <a:p>
            <a:pPr marL="457200" lvl="0" indent="-311150" algn="l" rtl="0">
              <a:spcBef>
                <a:spcPts val="0"/>
              </a:spcBef>
              <a:spcAft>
                <a:spcPts val="0"/>
              </a:spcAft>
              <a:buSzPts val="1300"/>
              <a:buChar char="●"/>
            </a:pPr>
            <a:r>
              <a:rPr lang="en"/>
              <a:t>How and where to access other university resources</a:t>
            </a:r>
            <a:endParaRPr/>
          </a:p>
        </p:txBody>
      </p:sp>
      <p:sp>
        <p:nvSpPr>
          <p:cNvPr id="1498" name="Google Shape;1498;p75"/>
          <p:cNvSpPr txBox="1">
            <a:spLocks noGrp="1"/>
          </p:cNvSpPr>
          <p:nvPr>
            <p:ph type="body" idx="2"/>
          </p:nvPr>
        </p:nvSpPr>
        <p:spPr>
          <a:xfrm>
            <a:off x="4832400" y="1505700"/>
            <a:ext cx="3999900" cy="342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b="1"/>
              <a:t>How and when will you communicate this information?</a:t>
            </a:r>
            <a:endParaRPr sz="1500" b="1"/>
          </a:p>
          <a:p>
            <a:pPr marL="457200" lvl="0" indent="-311150" algn="l" rtl="0">
              <a:spcBef>
                <a:spcPts val="1200"/>
              </a:spcBef>
              <a:spcAft>
                <a:spcPts val="0"/>
              </a:spcAft>
              <a:buSzPts val="1300"/>
              <a:buChar char="●"/>
            </a:pPr>
            <a:r>
              <a:rPr lang="en"/>
              <a:t>Via a syllabus created by the faculty member</a:t>
            </a:r>
            <a:endParaRPr/>
          </a:p>
          <a:p>
            <a:pPr marL="457200" lvl="0" indent="-311150" algn="l" rtl="0">
              <a:spcBef>
                <a:spcPts val="0"/>
              </a:spcBef>
              <a:spcAft>
                <a:spcPts val="0"/>
              </a:spcAft>
              <a:buSzPts val="1300"/>
              <a:buChar char="●"/>
            </a:pPr>
            <a:r>
              <a:rPr lang="en"/>
              <a:t>Via a policy sheet specific to discussion or lab sections</a:t>
            </a:r>
            <a:endParaRPr/>
          </a:p>
          <a:p>
            <a:pPr marL="457200" lvl="0" indent="-311150" algn="l" rtl="0">
              <a:spcBef>
                <a:spcPts val="0"/>
              </a:spcBef>
              <a:spcAft>
                <a:spcPts val="0"/>
              </a:spcAft>
              <a:buSzPts val="1300"/>
              <a:buChar char="●"/>
            </a:pPr>
            <a:r>
              <a:rPr lang="en"/>
              <a:t>Via Blackboard</a:t>
            </a:r>
            <a:endParaRPr/>
          </a:p>
          <a:p>
            <a:pPr marL="457200" lvl="0" indent="-311150" algn="l" rtl="0">
              <a:spcBef>
                <a:spcPts val="0"/>
              </a:spcBef>
              <a:spcAft>
                <a:spcPts val="0"/>
              </a:spcAft>
              <a:buSzPts val="1300"/>
              <a:buChar char="●"/>
            </a:pPr>
            <a:r>
              <a:rPr lang="en"/>
              <a:t>Over email</a:t>
            </a:r>
            <a:endParaRPr/>
          </a:p>
          <a:p>
            <a:pPr marL="457200" lvl="0" indent="-311150" algn="l" rtl="0">
              <a:spcBef>
                <a:spcPts val="0"/>
              </a:spcBef>
              <a:spcAft>
                <a:spcPts val="0"/>
              </a:spcAft>
              <a:buSzPts val="1300"/>
              <a:buChar char="●"/>
            </a:pPr>
            <a:r>
              <a:rPr lang="en"/>
              <a:t>Verbally, in class</a:t>
            </a:r>
            <a:endParaRPr/>
          </a:p>
          <a:p>
            <a:pPr marL="457200" lvl="0" indent="-311150" algn="l" rtl="0">
              <a:spcBef>
                <a:spcPts val="0"/>
              </a:spcBef>
              <a:spcAft>
                <a:spcPts val="0"/>
              </a:spcAft>
              <a:buSzPts val="1300"/>
              <a:buChar char="●"/>
            </a:pPr>
            <a:r>
              <a:rPr lang="en"/>
              <a:t>A combination of the above</a:t>
            </a:r>
            <a:endParaRPr/>
          </a:p>
          <a:p>
            <a:pPr marL="0" lvl="0" indent="0" algn="l" rtl="0">
              <a:spcBef>
                <a:spcPts val="1200"/>
              </a:spcBef>
              <a:spcAft>
                <a:spcPts val="1200"/>
              </a:spcAft>
              <a:buNone/>
            </a:pPr>
            <a:r>
              <a:rPr lang="en" b="1"/>
              <a:t>What information do students need now? What can wait until later? How can you present course information without overwhelming students?</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8"/>
                                        </p:tgtEl>
                                        <p:attrNameLst>
                                          <p:attrName>style.visibility</p:attrName>
                                        </p:attrNameLst>
                                      </p:cBhvr>
                                      <p:to>
                                        <p:strVal val="visible"/>
                                      </p:to>
                                    </p:set>
                                    <p:animEffect transition="in" filter="fade">
                                      <p:cBhvr>
                                        <p:cTn id="7" dur="1000"/>
                                        <p:tgtEl>
                                          <p:spTgt spid="1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pic>
        <p:nvPicPr>
          <p:cNvPr id="1297" name="Google Shape;1297;p56"/>
          <p:cNvPicPr preferRelativeResize="0"/>
          <p:nvPr/>
        </p:nvPicPr>
        <p:blipFill rotWithShape="1">
          <a:blip r:embed="rId3">
            <a:alphaModFix/>
          </a:blip>
          <a:srcRect r="45289"/>
          <a:stretch/>
        </p:blipFill>
        <p:spPr>
          <a:xfrm>
            <a:off x="152400" y="152400"/>
            <a:ext cx="3456123" cy="4216600"/>
          </a:xfrm>
          <a:prstGeom prst="rect">
            <a:avLst/>
          </a:prstGeom>
          <a:noFill/>
          <a:ln>
            <a:noFill/>
          </a:ln>
        </p:spPr>
      </p:pic>
      <p:pic>
        <p:nvPicPr>
          <p:cNvPr id="1298" name="Google Shape;1298;p56"/>
          <p:cNvPicPr preferRelativeResize="0"/>
          <p:nvPr/>
        </p:nvPicPr>
        <p:blipFill>
          <a:blip r:embed="rId4">
            <a:alphaModFix/>
          </a:blip>
          <a:stretch>
            <a:fillRect/>
          </a:stretch>
        </p:blipFill>
        <p:spPr>
          <a:xfrm>
            <a:off x="3752123" y="430675"/>
            <a:ext cx="5230674" cy="39383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7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Communicating with students: Strategies</a:t>
            </a:r>
            <a:endParaRPr/>
          </a:p>
        </p:txBody>
      </p:sp>
      <p:sp>
        <p:nvSpPr>
          <p:cNvPr id="1504" name="Google Shape;1504;p76"/>
          <p:cNvSpPr txBox="1">
            <a:spLocks noGrp="1"/>
          </p:cNvSpPr>
          <p:nvPr>
            <p:ph type="body" idx="2"/>
          </p:nvPr>
        </p:nvSpPr>
        <p:spPr>
          <a:xfrm>
            <a:off x="388100" y="1505700"/>
            <a:ext cx="8444100" cy="330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t>Decrease cognitive load</a:t>
            </a:r>
            <a:endParaRPr sz="1600" b="1"/>
          </a:p>
          <a:p>
            <a:pPr marL="457200" lvl="0" indent="-330200" algn="l" rtl="0">
              <a:spcBef>
                <a:spcPts val="1000"/>
              </a:spcBef>
              <a:spcAft>
                <a:spcPts val="0"/>
              </a:spcAft>
              <a:buSzPts val="1600"/>
              <a:buChar char="●"/>
            </a:pPr>
            <a:r>
              <a:rPr lang="en" sz="1600"/>
              <a:t>Make sure information is accessible to students</a:t>
            </a:r>
            <a:endParaRPr sz="1600"/>
          </a:p>
          <a:p>
            <a:pPr marL="457200" lvl="0" indent="-330200" algn="l" rtl="0">
              <a:spcBef>
                <a:spcPts val="1000"/>
              </a:spcBef>
              <a:spcAft>
                <a:spcPts val="0"/>
              </a:spcAft>
              <a:buSzPts val="1600"/>
              <a:buChar char="●"/>
            </a:pPr>
            <a:r>
              <a:rPr lang="en" sz="1600"/>
              <a:t>Clearly label and organize information</a:t>
            </a:r>
            <a:endParaRPr sz="1600"/>
          </a:p>
          <a:p>
            <a:pPr marL="457200" lvl="0" indent="-330200" algn="l" rtl="0">
              <a:spcBef>
                <a:spcPts val="1000"/>
              </a:spcBef>
              <a:spcAft>
                <a:spcPts val="0"/>
              </a:spcAft>
              <a:buSzPts val="1600"/>
              <a:buChar char="●"/>
            </a:pPr>
            <a:r>
              <a:rPr lang="en" sz="1600"/>
              <a:t>Present key information and course content in multiple modalities, when possible</a:t>
            </a:r>
            <a:endParaRPr sz="1600"/>
          </a:p>
          <a:p>
            <a:pPr marL="457200" lvl="0" indent="-330200" algn="l" rtl="0">
              <a:spcBef>
                <a:spcPts val="1000"/>
              </a:spcBef>
              <a:spcAft>
                <a:spcPts val="1000"/>
              </a:spcAft>
              <a:buSzPts val="1600"/>
              <a:buChar char="●"/>
            </a:pPr>
            <a:r>
              <a:rPr lang="en" sz="1600"/>
              <a:t>Streamline communication and limit communication platforms</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4">
                                            <p:txEl>
                                              <p:pRg st="0" end="0"/>
                                            </p:txEl>
                                          </p:spTgt>
                                        </p:tgtEl>
                                        <p:attrNameLst>
                                          <p:attrName>style.visibility</p:attrName>
                                        </p:attrNameLst>
                                      </p:cBhvr>
                                      <p:to>
                                        <p:strVal val="visible"/>
                                      </p:to>
                                    </p:set>
                                    <p:animEffect transition="in" filter="fade">
                                      <p:cBhvr>
                                        <p:cTn id="7" dur="1000"/>
                                        <p:tgtEl>
                                          <p:spTgt spid="15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4">
                                            <p:txEl>
                                              <p:pRg st="1" end="1"/>
                                            </p:txEl>
                                          </p:spTgt>
                                        </p:tgtEl>
                                        <p:attrNameLst>
                                          <p:attrName>style.visibility</p:attrName>
                                        </p:attrNameLst>
                                      </p:cBhvr>
                                      <p:to>
                                        <p:strVal val="visible"/>
                                      </p:to>
                                    </p:set>
                                    <p:animEffect transition="in" filter="fade">
                                      <p:cBhvr>
                                        <p:cTn id="12" dur="1000"/>
                                        <p:tgtEl>
                                          <p:spTgt spid="15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4">
                                            <p:txEl>
                                              <p:pRg st="2" end="2"/>
                                            </p:txEl>
                                          </p:spTgt>
                                        </p:tgtEl>
                                        <p:attrNameLst>
                                          <p:attrName>style.visibility</p:attrName>
                                        </p:attrNameLst>
                                      </p:cBhvr>
                                      <p:to>
                                        <p:strVal val="visible"/>
                                      </p:to>
                                    </p:set>
                                    <p:animEffect transition="in" filter="fade">
                                      <p:cBhvr>
                                        <p:cTn id="17" dur="1000"/>
                                        <p:tgtEl>
                                          <p:spTgt spid="15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4">
                                            <p:txEl>
                                              <p:pRg st="3" end="3"/>
                                            </p:txEl>
                                          </p:spTgt>
                                        </p:tgtEl>
                                        <p:attrNameLst>
                                          <p:attrName>style.visibility</p:attrName>
                                        </p:attrNameLst>
                                      </p:cBhvr>
                                      <p:to>
                                        <p:strVal val="visible"/>
                                      </p:to>
                                    </p:set>
                                    <p:animEffect transition="in" filter="fade">
                                      <p:cBhvr>
                                        <p:cTn id="22" dur="1000"/>
                                        <p:tgtEl>
                                          <p:spTgt spid="15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4">
                                            <p:txEl>
                                              <p:pRg st="4" end="4"/>
                                            </p:txEl>
                                          </p:spTgt>
                                        </p:tgtEl>
                                        <p:attrNameLst>
                                          <p:attrName>style.visibility</p:attrName>
                                        </p:attrNameLst>
                                      </p:cBhvr>
                                      <p:to>
                                        <p:strVal val="visible"/>
                                      </p:to>
                                    </p:set>
                                    <p:animEffect transition="in" filter="fade">
                                      <p:cBhvr>
                                        <p:cTn id="27" dur="1000"/>
                                        <p:tgtEl>
                                          <p:spTgt spid="15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7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Communicating with students: Strategies</a:t>
            </a:r>
            <a:endParaRPr/>
          </a:p>
        </p:txBody>
      </p:sp>
      <p:sp>
        <p:nvSpPr>
          <p:cNvPr id="1510" name="Google Shape;1510;p77"/>
          <p:cNvSpPr txBox="1">
            <a:spLocks noGrp="1"/>
          </p:cNvSpPr>
          <p:nvPr>
            <p:ph type="body" idx="2"/>
          </p:nvPr>
        </p:nvSpPr>
        <p:spPr>
          <a:xfrm>
            <a:off x="388100" y="1505700"/>
            <a:ext cx="8444100" cy="330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t>Create an inclusive and welcoming environment</a:t>
            </a:r>
            <a:endParaRPr sz="1600" b="1"/>
          </a:p>
          <a:p>
            <a:pPr marL="457200" lvl="0" indent="-330200" algn="l" rtl="0">
              <a:spcBef>
                <a:spcPts val="1000"/>
              </a:spcBef>
              <a:spcAft>
                <a:spcPts val="0"/>
              </a:spcAft>
              <a:buSzPts val="1600"/>
              <a:buChar char="●"/>
            </a:pPr>
            <a:r>
              <a:rPr lang="en" sz="1600"/>
              <a:t>Use language that is positive and motivating rather than punitive</a:t>
            </a:r>
            <a:endParaRPr sz="1600"/>
          </a:p>
          <a:p>
            <a:pPr marL="914400" lvl="1" indent="-317500" algn="l" rtl="0">
              <a:spcBef>
                <a:spcPts val="1000"/>
              </a:spcBef>
              <a:spcAft>
                <a:spcPts val="0"/>
              </a:spcAft>
              <a:buSzPts val="1400"/>
              <a:buChar char="○"/>
            </a:pPr>
            <a:r>
              <a:rPr lang="en" sz="1400"/>
              <a:t>“Students must comply with…” → “We share a responsibility to…”</a:t>
            </a:r>
            <a:endParaRPr sz="1400"/>
          </a:p>
          <a:p>
            <a:pPr marL="914400" lvl="1" indent="-317500" algn="l" rtl="0">
              <a:spcBef>
                <a:spcPts val="1000"/>
              </a:spcBef>
              <a:spcAft>
                <a:spcPts val="0"/>
              </a:spcAft>
              <a:buSzPts val="1400"/>
              <a:buChar char="○"/>
            </a:pPr>
            <a:r>
              <a:rPr lang="en" sz="1400"/>
              <a:t>“I only accept…” → “To receive full credit, I encourage you to…”</a:t>
            </a:r>
            <a:endParaRPr sz="1400"/>
          </a:p>
          <a:p>
            <a:pPr marL="457200" lvl="0" indent="-330200" algn="l" rtl="0">
              <a:spcBef>
                <a:spcPts val="1000"/>
              </a:spcBef>
              <a:spcAft>
                <a:spcPts val="0"/>
              </a:spcAft>
              <a:buSzPts val="1600"/>
              <a:buChar char="●"/>
            </a:pPr>
            <a:r>
              <a:rPr lang="en" sz="1600"/>
              <a:t>Consider what aspects of the “hidden curriculum” you can make visible to students</a:t>
            </a:r>
            <a:endParaRPr sz="1600"/>
          </a:p>
          <a:p>
            <a:pPr marL="914400" lvl="1" indent="-317500" algn="l" rtl="0">
              <a:spcBef>
                <a:spcPts val="1000"/>
              </a:spcBef>
              <a:spcAft>
                <a:spcPts val="0"/>
              </a:spcAft>
              <a:buSzPts val="1400"/>
              <a:buChar char="○"/>
            </a:pPr>
            <a:r>
              <a:rPr lang="en" sz="1400"/>
              <a:t>Office hours</a:t>
            </a:r>
            <a:endParaRPr sz="1400"/>
          </a:p>
          <a:p>
            <a:pPr marL="914400" lvl="1" indent="-317500" algn="l" rtl="0">
              <a:spcBef>
                <a:spcPts val="1000"/>
              </a:spcBef>
              <a:spcAft>
                <a:spcPts val="0"/>
              </a:spcAft>
              <a:buSzPts val="1400"/>
              <a:buChar char="○"/>
            </a:pPr>
            <a:r>
              <a:rPr lang="en" sz="1400"/>
              <a:t>External resources</a:t>
            </a:r>
            <a:endParaRPr sz="1400"/>
          </a:p>
          <a:p>
            <a:pPr marL="457200" lvl="0" indent="-330200" algn="l" rtl="0">
              <a:spcBef>
                <a:spcPts val="1000"/>
              </a:spcBef>
              <a:spcAft>
                <a:spcPts val="1000"/>
              </a:spcAft>
              <a:buSzPts val="1600"/>
              <a:buChar char="●"/>
            </a:pPr>
            <a:r>
              <a:rPr lang="en" sz="1600"/>
              <a:t>Communicate high expectations </a:t>
            </a:r>
            <a:r>
              <a:rPr lang="en" sz="1600" i="1"/>
              <a:t>and</a:t>
            </a:r>
            <a:r>
              <a:rPr lang="en" sz="1600"/>
              <a:t> your belief in students’ ability to achieve them</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0">
                                            <p:txEl>
                                              <p:pRg st="0" end="0"/>
                                            </p:txEl>
                                          </p:spTgt>
                                        </p:tgtEl>
                                        <p:attrNameLst>
                                          <p:attrName>style.visibility</p:attrName>
                                        </p:attrNameLst>
                                      </p:cBhvr>
                                      <p:to>
                                        <p:strVal val="visible"/>
                                      </p:to>
                                    </p:set>
                                    <p:animEffect transition="in" filter="fade">
                                      <p:cBhvr>
                                        <p:cTn id="7" dur="1000"/>
                                        <p:tgtEl>
                                          <p:spTgt spid="15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0">
                                            <p:txEl>
                                              <p:pRg st="1" end="1"/>
                                            </p:txEl>
                                          </p:spTgt>
                                        </p:tgtEl>
                                        <p:attrNameLst>
                                          <p:attrName>style.visibility</p:attrName>
                                        </p:attrNameLst>
                                      </p:cBhvr>
                                      <p:to>
                                        <p:strVal val="visible"/>
                                      </p:to>
                                    </p:set>
                                    <p:animEffect transition="in" filter="fade">
                                      <p:cBhvr>
                                        <p:cTn id="12" dur="1000"/>
                                        <p:tgtEl>
                                          <p:spTgt spid="15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0">
                                            <p:txEl>
                                              <p:pRg st="2" end="2"/>
                                            </p:txEl>
                                          </p:spTgt>
                                        </p:tgtEl>
                                        <p:attrNameLst>
                                          <p:attrName>style.visibility</p:attrName>
                                        </p:attrNameLst>
                                      </p:cBhvr>
                                      <p:to>
                                        <p:strVal val="visible"/>
                                      </p:to>
                                    </p:set>
                                    <p:animEffect transition="in" filter="fade">
                                      <p:cBhvr>
                                        <p:cTn id="17" dur="1000"/>
                                        <p:tgtEl>
                                          <p:spTgt spid="15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0">
                                            <p:txEl>
                                              <p:pRg st="3" end="3"/>
                                            </p:txEl>
                                          </p:spTgt>
                                        </p:tgtEl>
                                        <p:attrNameLst>
                                          <p:attrName>style.visibility</p:attrName>
                                        </p:attrNameLst>
                                      </p:cBhvr>
                                      <p:to>
                                        <p:strVal val="visible"/>
                                      </p:to>
                                    </p:set>
                                    <p:animEffect transition="in" filter="fade">
                                      <p:cBhvr>
                                        <p:cTn id="22" dur="1000"/>
                                        <p:tgtEl>
                                          <p:spTgt spid="15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0">
                                            <p:txEl>
                                              <p:pRg st="4" end="4"/>
                                            </p:txEl>
                                          </p:spTgt>
                                        </p:tgtEl>
                                        <p:attrNameLst>
                                          <p:attrName>style.visibility</p:attrName>
                                        </p:attrNameLst>
                                      </p:cBhvr>
                                      <p:to>
                                        <p:strVal val="visible"/>
                                      </p:to>
                                    </p:set>
                                    <p:animEffect transition="in" filter="fade">
                                      <p:cBhvr>
                                        <p:cTn id="27" dur="1000"/>
                                        <p:tgtEl>
                                          <p:spTgt spid="15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0">
                                            <p:txEl>
                                              <p:pRg st="5" end="5"/>
                                            </p:txEl>
                                          </p:spTgt>
                                        </p:tgtEl>
                                        <p:attrNameLst>
                                          <p:attrName>style.visibility</p:attrName>
                                        </p:attrNameLst>
                                      </p:cBhvr>
                                      <p:to>
                                        <p:strVal val="visible"/>
                                      </p:to>
                                    </p:set>
                                    <p:animEffect transition="in" filter="fade">
                                      <p:cBhvr>
                                        <p:cTn id="32" dur="1000"/>
                                        <p:tgtEl>
                                          <p:spTgt spid="15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0">
                                            <p:txEl>
                                              <p:pRg st="6" end="6"/>
                                            </p:txEl>
                                          </p:spTgt>
                                        </p:tgtEl>
                                        <p:attrNameLst>
                                          <p:attrName>style.visibility</p:attrName>
                                        </p:attrNameLst>
                                      </p:cBhvr>
                                      <p:to>
                                        <p:strVal val="visible"/>
                                      </p:to>
                                    </p:set>
                                    <p:animEffect transition="in" filter="fade">
                                      <p:cBhvr>
                                        <p:cTn id="37" dur="1000"/>
                                        <p:tgtEl>
                                          <p:spTgt spid="15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10">
                                            <p:txEl>
                                              <p:pRg st="7" end="7"/>
                                            </p:txEl>
                                          </p:spTgt>
                                        </p:tgtEl>
                                        <p:attrNameLst>
                                          <p:attrName>style.visibility</p:attrName>
                                        </p:attrNameLst>
                                      </p:cBhvr>
                                      <p:to>
                                        <p:strVal val="visible"/>
                                      </p:to>
                                    </p:set>
                                    <p:animEffect transition="in" filter="fade">
                                      <p:cBhvr>
                                        <p:cTn id="42" dur="1000"/>
                                        <p:tgtEl>
                                          <p:spTgt spid="15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78"/>
          <p:cNvSpPr txBox="1">
            <a:spLocks noGrp="1"/>
          </p:cNvSpPr>
          <p:nvPr>
            <p:ph type="title"/>
          </p:nvPr>
        </p:nvSpPr>
        <p:spPr>
          <a:xfrm>
            <a:off x="0" y="0"/>
            <a:ext cx="9144000" cy="1273500"/>
          </a:xfrm>
          <a:prstGeom prst="rect">
            <a:avLst/>
          </a:prstGeom>
          <a:solidFill>
            <a:srgbClr val="660000"/>
          </a:solidFill>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a:p>
            <a:pPr marL="914400" lvl="0" indent="0" algn="l" rtl="0">
              <a:spcBef>
                <a:spcPts val="0"/>
              </a:spcBef>
              <a:spcAft>
                <a:spcPts val="0"/>
              </a:spcAft>
              <a:buNone/>
            </a:pPr>
            <a:r>
              <a:rPr lang="en" sz="2688"/>
              <a:t> Policy you should know: Disability accommodations</a:t>
            </a:r>
            <a:endParaRPr sz="2688"/>
          </a:p>
        </p:txBody>
      </p:sp>
      <p:sp>
        <p:nvSpPr>
          <p:cNvPr id="1516" name="Google Shape;1516;p78"/>
          <p:cNvSpPr txBox="1">
            <a:spLocks noGrp="1"/>
          </p:cNvSpPr>
          <p:nvPr>
            <p:ph type="body" idx="1"/>
          </p:nvPr>
        </p:nvSpPr>
        <p:spPr>
          <a:xfrm>
            <a:off x="244900" y="1521250"/>
            <a:ext cx="8520600" cy="3431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800"/>
              <a:t>Some students with disabilities will require accommodations in order to succeed in your course. If you’re an instructor of record, </a:t>
            </a:r>
            <a:r>
              <a:rPr lang="en" sz="1800" b="1"/>
              <a:t>Student Disability Services</a:t>
            </a:r>
            <a:r>
              <a:rPr lang="en" sz="1800"/>
              <a:t> will communicate with you about the nature of these accommodations and how to provide them. If you’re a teaching assistant, your faculty member will communicate with you, and you should direct any questions about accommodations to them. </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 sz="1800"/>
              <a:t>There may also be students in your class with undiagnosed disabilities and/or who are not registered with Student Disability Services. We recommend designing all courses, course materials, and lesson plans with accessibility in mind. </a:t>
            </a:r>
            <a:endParaRPr sz="1800"/>
          </a:p>
        </p:txBody>
      </p:sp>
      <p:grpSp>
        <p:nvGrpSpPr>
          <p:cNvPr id="1517" name="Google Shape;1517;p78"/>
          <p:cNvGrpSpPr/>
          <p:nvPr/>
        </p:nvGrpSpPr>
        <p:grpSpPr>
          <a:xfrm>
            <a:off x="244889" y="348696"/>
            <a:ext cx="749439" cy="623717"/>
            <a:chOff x="1748382" y="3384797"/>
            <a:chExt cx="364673" cy="340067"/>
          </a:xfrm>
        </p:grpSpPr>
        <p:sp>
          <p:nvSpPr>
            <p:cNvPr id="1518" name="Google Shape;1518;p78"/>
            <p:cNvSpPr/>
            <p:nvPr/>
          </p:nvSpPr>
          <p:spPr>
            <a:xfrm>
              <a:off x="1805182" y="3628332"/>
              <a:ext cx="45509" cy="45509"/>
            </a:xfrm>
            <a:custGeom>
              <a:avLst/>
              <a:gdLst/>
              <a:ahLst/>
              <a:cxnLst/>
              <a:rect l="l" t="t" r="r" b="b"/>
              <a:pathLst>
                <a:path w="1733" h="1733" extrusionOk="0">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78"/>
            <p:cNvSpPr/>
            <p:nvPr/>
          </p:nvSpPr>
          <p:spPr>
            <a:xfrm>
              <a:off x="1954208" y="3509453"/>
              <a:ext cx="105828" cy="90728"/>
            </a:xfrm>
            <a:custGeom>
              <a:avLst/>
              <a:gdLst/>
              <a:ahLst/>
              <a:cxnLst/>
              <a:rect l="l" t="t" r="r" b="b"/>
              <a:pathLst>
                <a:path w="4030" h="3455" extrusionOk="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8"/>
            <p:cNvSpPr/>
            <p:nvPr/>
          </p:nvSpPr>
          <p:spPr>
            <a:xfrm>
              <a:off x="1964764" y="3546165"/>
              <a:ext cx="100051" cy="54043"/>
            </a:xfrm>
            <a:custGeom>
              <a:avLst/>
              <a:gdLst/>
              <a:ahLst/>
              <a:cxnLst/>
              <a:rect l="l" t="t" r="r" b="b"/>
              <a:pathLst>
                <a:path w="3810" h="2058" extrusionOk="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8"/>
            <p:cNvSpPr/>
            <p:nvPr/>
          </p:nvSpPr>
          <p:spPr>
            <a:xfrm>
              <a:off x="1833569" y="3407433"/>
              <a:ext cx="153096" cy="294585"/>
            </a:xfrm>
            <a:custGeom>
              <a:avLst/>
              <a:gdLst/>
              <a:ahLst/>
              <a:cxnLst/>
              <a:rect l="l" t="t" r="r" b="b"/>
              <a:pathLst>
                <a:path w="5830" h="11218" extrusionOk="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78"/>
            <p:cNvSpPr/>
            <p:nvPr/>
          </p:nvSpPr>
          <p:spPr>
            <a:xfrm>
              <a:off x="1833569" y="3583086"/>
              <a:ext cx="152991" cy="118932"/>
            </a:xfrm>
            <a:custGeom>
              <a:avLst/>
              <a:gdLst/>
              <a:ahLst/>
              <a:cxnLst/>
              <a:rect l="l" t="t" r="r" b="b"/>
              <a:pathLst>
                <a:path w="5826" h="4529" extrusionOk="0">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78"/>
            <p:cNvSpPr/>
            <p:nvPr/>
          </p:nvSpPr>
          <p:spPr>
            <a:xfrm>
              <a:off x="1975058" y="3384797"/>
              <a:ext cx="45535" cy="340067"/>
            </a:xfrm>
            <a:custGeom>
              <a:avLst/>
              <a:gdLst/>
              <a:ahLst/>
              <a:cxnLst/>
              <a:rect l="l" t="t" r="r" b="b"/>
              <a:pathLst>
                <a:path w="1734" h="12950" extrusionOk="0">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78"/>
            <p:cNvSpPr/>
            <p:nvPr/>
          </p:nvSpPr>
          <p:spPr>
            <a:xfrm>
              <a:off x="1975058" y="3696451"/>
              <a:ext cx="45535" cy="28413"/>
            </a:xfrm>
            <a:custGeom>
              <a:avLst/>
              <a:gdLst/>
              <a:ahLst/>
              <a:cxnLst/>
              <a:rect l="l" t="t" r="r" b="b"/>
              <a:pathLst>
                <a:path w="1734" h="1082" extrusionOk="0">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78"/>
            <p:cNvSpPr/>
            <p:nvPr/>
          </p:nvSpPr>
          <p:spPr>
            <a:xfrm>
              <a:off x="1748618" y="3503676"/>
              <a:ext cx="45272" cy="102073"/>
            </a:xfrm>
            <a:custGeom>
              <a:avLst/>
              <a:gdLst/>
              <a:ahLst/>
              <a:cxnLst/>
              <a:rect l="l" t="t" r="r" b="b"/>
              <a:pathLst>
                <a:path w="1724" h="3887" extrusionOk="0">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78"/>
            <p:cNvSpPr/>
            <p:nvPr/>
          </p:nvSpPr>
          <p:spPr>
            <a:xfrm>
              <a:off x="1748382" y="3508954"/>
              <a:ext cx="45509" cy="96794"/>
            </a:xfrm>
            <a:custGeom>
              <a:avLst/>
              <a:gdLst/>
              <a:ahLst/>
              <a:cxnLst/>
              <a:rect l="l" t="t" r="r" b="b"/>
              <a:pathLst>
                <a:path w="1733" h="3686" extrusionOk="0">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78"/>
            <p:cNvSpPr/>
            <p:nvPr/>
          </p:nvSpPr>
          <p:spPr>
            <a:xfrm>
              <a:off x="1788087" y="3503676"/>
              <a:ext cx="56827" cy="102073"/>
            </a:xfrm>
            <a:custGeom>
              <a:avLst/>
              <a:gdLst/>
              <a:ahLst/>
              <a:cxnLst/>
              <a:rect l="l" t="t" r="r" b="b"/>
              <a:pathLst>
                <a:path w="2164" h="3887" extrusionOk="0">
                  <a:moveTo>
                    <a:pt x="0" y="1"/>
                  </a:moveTo>
                  <a:lnTo>
                    <a:pt x="0" y="3886"/>
                  </a:lnTo>
                  <a:lnTo>
                    <a:pt x="2163" y="3886"/>
                  </a:lnTo>
                  <a:lnTo>
                    <a:pt x="216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78"/>
            <p:cNvSpPr/>
            <p:nvPr/>
          </p:nvSpPr>
          <p:spPr>
            <a:xfrm>
              <a:off x="1788087" y="3588627"/>
              <a:ext cx="56827" cy="17122"/>
            </a:xfrm>
            <a:custGeom>
              <a:avLst/>
              <a:gdLst/>
              <a:ahLst/>
              <a:cxnLst/>
              <a:rect l="l" t="t" r="r" b="b"/>
              <a:pathLst>
                <a:path w="2164" h="652" extrusionOk="0">
                  <a:moveTo>
                    <a:pt x="0" y="0"/>
                  </a:moveTo>
                  <a:lnTo>
                    <a:pt x="0" y="651"/>
                  </a:lnTo>
                  <a:lnTo>
                    <a:pt x="2163" y="651"/>
                  </a:lnTo>
                  <a:lnTo>
                    <a:pt x="2163"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78"/>
            <p:cNvSpPr/>
            <p:nvPr/>
          </p:nvSpPr>
          <p:spPr>
            <a:xfrm>
              <a:off x="1788087" y="3605722"/>
              <a:ext cx="56827" cy="90755"/>
            </a:xfrm>
            <a:custGeom>
              <a:avLst/>
              <a:gdLst/>
              <a:ahLst/>
              <a:cxnLst/>
              <a:rect l="l" t="t" r="r" b="b"/>
              <a:pathLst>
                <a:path w="2164" h="3456" extrusionOk="0">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78"/>
            <p:cNvSpPr/>
            <p:nvPr/>
          </p:nvSpPr>
          <p:spPr>
            <a:xfrm>
              <a:off x="2080860" y="3548922"/>
              <a:ext cx="32195" cy="11581"/>
            </a:xfrm>
            <a:custGeom>
              <a:avLst/>
              <a:gdLst/>
              <a:ahLst/>
              <a:cxnLst/>
              <a:rect l="l" t="t" r="r" b="b"/>
              <a:pathLst>
                <a:path w="1226" h="441" extrusionOk="0">
                  <a:moveTo>
                    <a:pt x="288" y="0"/>
                  </a:moveTo>
                  <a:cubicBezTo>
                    <a:pt x="1" y="0"/>
                    <a:pt x="1" y="441"/>
                    <a:pt x="288" y="441"/>
                  </a:cubicBezTo>
                  <a:lnTo>
                    <a:pt x="939" y="441"/>
                  </a:lnTo>
                  <a:cubicBezTo>
                    <a:pt x="1226" y="441"/>
                    <a:pt x="1226" y="0"/>
                    <a:pt x="939"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8"/>
            <p:cNvSpPr/>
            <p:nvPr/>
          </p:nvSpPr>
          <p:spPr>
            <a:xfrm>
              <a:off x="2059510" y="3484874"/>
              <a:ext cx="27468" cy="23345"/>
            </a:xfrm>
            <a:custGeom>
              <a:avLst/>
              <a:gdLst/>
              <a:ahLst/>
              <a:cxnLst/>
              <a:rect l="l" t="t" r="r" b="b"/>
              <a:pathLst>
                <a:path w="1046" h="889" extrusionOk="0">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78"/>
            <p:cNvSpPr/>
            <p:nvPr/>
          </p:nvSpPr>
          <p:spPr>
            <a:xfrm>
              <a:off x="2058723" y="3600969"/>
              <a:ext cx="27704" cy="23608"/>
            </a:xfrm>
            <a:custGeom>
              <a:avLst/>
              <a:gdLst/>
              <a:ahLst/>
              <a:cxnLst/>
              <a:rect l="l" t="t" r="r" b="b"/>
              <a:pathLst>
                <a:path w="1055" h="899" extrusionOk="0">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7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Communicating with students</a:t>
            </a:r>
            <a:endParaRPr/>
          </a:p>
        </p:txBody>
      </p:sp>
      <p:sp>
        <p:nvSpPr>
          <p:cNvPr id="1538" name="Google Shape;1538;p79"/>
          <p:cNvSpPr txBox="1">
            <a:spLocks noGrp="1"/>
          </p:cNvSpPr>
          <p:nvPr>
            <p:ph type="body" idx="2"/>
          </p:nvPr>
        </p:nvSpPr>
        <p:spPr>
          <a:xfrm>
            <a:off x="1067950" y="1614125"/>
            <a:ext cx="7074600" cy="557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000"/>
              </a:spcAft>
              <a:buNone/>
            </a:pPr>
            <a:r>
              <a:rPr lang="en" sz="2000" b="1"/>
              <a:t>FAQ: What if students don’t understand me when I speak?</a:t>
            </a:r>
            <a:endParaRPr sz="2000"/>
          </a:p>
        </p:txBody>
      </p:sp>
      <p:grpSp>
        <p:nvGrpSpPr>
          <p:cNvPr id="1539" name="Google Shape;1539;p79"/>
          <p:cNvGrpSpPr/>
          <p:nvPr/>
        </p:nvGrpSpPr>
        <p:grpSpPr>
          <a:xfrm>
            <a:off x="311725" y="1547785"/>
            <a:ext cx="655862" cy="623706"/>
            <a:chOff x="3014250" y="3682271"/>
            <a:chExt cx="391092" cy="371940"/>
          </a:xfrm>
        </p:grpSpPr>
        <p:sp>
          <p:nvSpPr>
            <p:cNvPr id="1540" name="Google Shape;1540;p79"/>
            <p:cNvSpPr/>
            <p:nvPr/>
          </p:nvSpPr>
          <p:spPr>
            <a:xfrm>
              <a:off x="3014250" y="3682271"/>
              <a:ext cx="386521" cy="371940"/>
            </a:xfrm>
            <a:custGeom>
              <a:avLst/>
              <a:gdLst/>
              <a:ahLst/>
              <a:cxnLst/>
              <a:rect l="l" t="t" r="r" b="b"/>
              <a:pathLst>
                <a:path w="14712" h="14157" extrusionOk="0">
                  <a:moveTo>
                    <a:pt x="7637" y="1"/>
                  </a:moveTo>
                  <a:cubicBezTo>
                    <a:pt x="4772" y="1"/>
                    <a:pt x="2192" y="1728"/>
                    <a:pt x="1096" y="4371"/>
                  </a:cubicBezTo>
                  <a:cubicBezTo>
                    <a:pt x="0" y="7013"/>
                    <a:pt x="611" y="10058"/>
                    <a:pt x="2629" y="12084"/>
                  </a:cubicBezTo>
                  <a:cubicBezTo>
                    <a:pt x="3983" y="13438"/>
                    <a:pt x="5793" y="14156"/>
                    <a:pt x="7634" y="14156"/>
                  </a:cubicBezTo>
                  <a:cubicBezTo>
                    <a:pt x="8546" y="14156"/>
                    <a:pt x="9466" y="13980"/>
                    <a:pt x="10342" y="13617"/>
                  </a:cubicBezTo>
                  <a:cubicBezTo>
                    <a:pt x="12985" y="12521"/>
                    <a:pt x="14712" y="9940"/>
                    <a:pt x="14712" y="7083"/>
                  </a:cubicBezTo>
                  <a:cubicBezTo>
                    <a:pt x="14712" y="3171"/>
                    <a:pt x="11542" y="8"/>
                    <a:pt x="76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79"/>
            <p:cNvSpPr/>
            <p:nvPr/>
          </p:nvSpPr>
          <p:spPr>
            <a:xfrm>
              <a:off x="3028279" y="3694567"/>
              <a:ext cx="377063" cy="347480"/>
            </a:xfrm>
            <a:custGeom>
              <a:avLst/>
              <a:gdLst/>
              <a:ahLst/>
              <a:cxnLst/>
              <a:rect l="l" t="t" r="r" b="b"/>
              <a:pathLst>
                <a:path w="14352" h="13226" extrusionOk="0">
                  <a:moveTo>
                    <a:pt x="7099" y="0"/>
                  </a:moveTo>
                  <a:cubicBezTo>
                    <a:pt x="6251" y="0"/>
                    <a:pt x="5393" y="163"/>
                    <a:pt x="4571" y="504"/>
                  </a:cubicBezTo>
                  <a:cubicBezTo>
                    <a:pt x="1658" y="1711"/>
                    <a:pt x="0" y="4811"/>
                    <a:pt x="618" y="7905"/>
                  </a:cubicBezTo>
                  <a:cubicBezTo>
                    <a:pt x="1228" y="10998"/>
                    <a:pt x="3947" y="13225"/>
                    <a:pt x="7103" y="13225"/>
                  </a:cubicBezTo>
                  <a:cubicBezTo>
                    <a:pt x="7111" y="13225"/>
                    <a:pt x="7120" y="13225"/>
                    <a:pt x="7129" y="13225"/>
                  </a:cubicBezTo>
                  <a:cubicBezTo>
                    <a:pt x="8874" y="13225"/>
                    <a:pt x="10542" y="12525"/>
                    <a:pt x="11778" y="11290"/>
                  </a:cubicBezTo>
                  <a:cubicBezTo>
                    <a:pt x="14011" y="9056"/>
                    <a:pt x="14351" y="5560"/>
                    <a:pt x="12603" y="2939"/>
                  </a:cubicBezTo>
                  <a:cubicBezTo>
                    <a:pt x="11344" y="1057"/>
                    <a:pt x="9255" y="0"/>
                    <a:pt x="709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79"/>
            <p:cNvSpPr/>
            <p:nvPr/>
          </p:nvSpPr>
          <p:spPr>
            <a:xfrm>
              <a:off x="3144167" y="3741332"/>
              <a:ext cx="141267" cy="253871"/>
            </a:xfrm>
            <a:custGeom>
              <a:avLst/>
              <a:gdLst/>
              <a:ahLst/>
              <a:cxnLst/>
              <a:rect l="l" t="t" r="r" b="b"/>
              <a:pathLst>
                <a:path w="5377" h="9663" extrusionOk="0">
                  <a:moveTo>
                    <a:pt x="2588" y="0"/>
                  </a:moveTo>
                  <a:cubicBezTo>
                    <a:pt x="812" y="0"/>
                    <a:pt x="1" y="1048"/>
                    <a:pt x="1" y="1755"/>
                  </a:cubicBezTo>
                  <a:cubicBezTo>
                    <a:pt x="1" y="2268"/>
                    <a:pt x="438" y="2504"/>
                    <a:pt x="791" y="2504"/>
                  </a:cubicBezTo>
                  <a:cubicBezTo>
                    <a:pt x="1499" y="2504"/>
                    <a:pt x="1208" y="1492"/>
                    <a:pt x="2546" y="1492"/>
                  </a:cubicBezTo>
                  <a:cubicBezTo>
                    <a:pt x="3205" y="1492"/>
                    <a:pt x="3725" y="1776"/>
                    <a:pt x="3725" y="2386"/>
                  </a:cubicBezTo>
                  <a:cubicBezTo>
                    <a:pt x="3725" y="3094"/>
                    <a:pt x="2990" y="3503"/>
                    <a:pt x="2560" y="3871"/>
                  </a:cubicBezTo>
                  <a:cubicBezTo>
                    <a:pt x="2179" y="4197"/>
                    <a:pt x="1679" y="4738"/>
                    <a:pt x="1679" y="5861"/>
                  </a:cubicBezTo>
                  <a:cubicBezTo>
                    <a:pt x="1679" y="6541"/>
                    <a:pt x="1860" y="6742"/>
                    <a:pt x="2401" y="6742"/>
                  </a:cubicBezTo>
                  <a:cubicBezTo>
                    <a:pt x="3046" y="6742"/>
                    <a:pt x="3177" y="6451"/>
                    <a:pt x="3177" y="6201"/>
                  </a:cubicBezTo>
                  <a:cubicBezTo>
                    <a:pt x="3177" y="5515"/>
                    <a:pt x="3184" y="5126"/>
                    <a:pt x="3906" y="4564"/>
                  </a:cubicBezTo>
                  <a:cubicBezTo>
                    <a:pt x="4266" y="4287"/>
                    <a:pt x="5376" y="3406"/>
                    <a:pt x="5376" y="2164"/>
                  </a:cubicBezTo>
                  <a:cubicBezTo>
                    <a:pt x="5376" y="930"/>
                    <a:pt x="4266" y="0"/>
                    <a:pt x="2588" y="0"/>
                  </a:cubicBezTo>
                  <a:close/>
                  <a:moveTo>
                    <a:pt x="2414" y="7644"/>
                  </a:moveTo>
                  <a:cubicBezTo>
                    <a:pt x="1860" y="7644"/>
                    <a:pt x="1402" y="8095"/>
                    <a:pt x="1402" y="8657"/>
                  </a:cubicBezTo>
                  <a:cubicBezTo>
                    <a:pt x="1402" y="9212"/>
                    <a:pt x="1860" y="9662"/>
                    <a:pt x="2414" y="9662"/>
                  </a:cubicBezTo>
                  <a:cubicBezTo>
                    <a:pt x="2969" y="9655"/>
                    <a:pt x="3420" y="9212"/>
                    <a:pt x="3427" y="8657"/>
                  </a:cubicBezTo>
                  <a:cubicBezTo>
                    <a:pt x="3420" y="8102"/>
                    <a:pt x="2969" y="7651"/>
                    <a:pt x="2414" y="7644"/>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3" name="Google Shape;1543;p79"/>
          <p:cNvSpPr txBox="1">
            <a:spLocks noGrp="1"/>
          </p:cNvSpPr>
          <p:nvPr>
            <p:ph type="body" idx="2"/>
          </p:nvPr>
        </p:nvSpPr>
        <p:spPr>
          <a:xfrm>
            <a:off x="1067950" y="2120375"/>
            <a:ext cx="7074600" cy="2506200"/>
          </a:xfrm>
          <a:prstGeom prst="rect">
            <a:avLst/>
          </a:prstGeom>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a:t>Be transparent with students about any potential barriers to communication at the beginning of the class</a:t>
            </a:r>
            <a:endParaRPr sz="2000"/>
          </a:p>
          <a:p>
            <a:pPr marL="457200" lvl="0" indent="-355600" algn="l" rtl="0">
              <a:lnSpc>
                <a:spcPct val="115000"/>
              </a:lnSpc>
              <a:spcBef>
                <a:spcPts val="1000"/>
              </a:spcBef>
              <a:spcAft>
                <a:spcPts val="0"/>
              </a:spcAft>
              <a:buSzPts val="2000"/>
              <a:buChar char="●"/>
            </a:pPr>
            <a:r>
              <a:rPr lang="en" sz="2000"/>
              <a:t>Speak as deliberately as possible and pause frequently to check for comprehension</a:t>
            </a:r>
            <a:endParaRPr sz="2000"/>
          </a:p>
          <a:p>
            <a:pPr marL="457200" lvl="0" indent="-355600" algn="l" rtl="0">
              <a:lnSpc>
                <a:spcPct val="115000"/>
              </a:lnSpc>
              <a:spcBef>
                <a:spcPts val="1000"/>
              </a:spcBef>
              <a:spcAft>
                <a:spcPts val="1000"/>
              </a:spcAft>
              <a:buSzPts val="2000"/>
              <a:buChar char="●"/>
            </a:pPr>
            <a:r>
              <a:rPr lang="en" sz="2000"/>
              <a:t>Assure students that they can ask for clarification at any time</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1000"/>
                                        <p:tgtEl>
                                          <p:spTgt spid="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80"/>
          <p:cNvSpPr txBox="1">
            <a:spLocks noGrp="1"/>
          </p:cNvSpPr>
          <p:nvPr>
            <p:ph type="title"/>
          </p:nvPr>
        </p:nvSpPr>
        <p:spPr>
          <a:xfrm>
            <a:off x="0" y="0"/>
            <a:ext cx="9144000" cy="1273500"/>
          </a:xfrm>
          <a:prstGeom prst="rect">
            <a:avLst/>
          </a:prstGeom>
          <a:solidFill>
            <a:srgbClr val="660000"/>
          </a:solidFill>
        </p:spPr>
        <p:txBody>
          <a:bodyPr spcFirstLastPara="1" wrap="square" lIns="91425" tIns="91425" rIns="91425" bIns="91425" anchor="t" anchorCtr="0">
            <a:normAutofit/>
          </a:bodyPr>
          <a:lstStyle/>
          <a:p>
            <a:pPr marL="0" lvl="0" indent="0" algn="l" rtl="0">
              <a:spcBef>
                <a:spcPts val="0"/>
              </a:spcBef>
              <a:spcAft>
                <a:spcPts val="0"/>
              </a:spcAft>
              <a:buNone/>
            </a:pPr>
            <a:endParaRPr/>
          </a:p>
          <a:p>
            <a:pPr marL="914400" lvl="0" indent="0" algn="l" rtl="0">
              <a:spcBef>
                <a:spcPts val="0"/>
              </a:spcBef>
              <a:spcAft>
                <a:spcPts val="0"/>
              </a:spcAft>
              <a:buNone/>
            </a:pPr>
            <a:r>
              <a:rPr lang="en"/>
              <a:t> Policy you should know: Tutoring by GAs</a:t>
            </a:r>
            <a:endParaRPr/>
          </a:p>
        </p:txBody>
      </p:sp>
      <p:sp>
        <p:nvSpPr>
          <p:cNvPr id="1549" name="Google Shape;1549;p80"/>
          <p:cNvSpPr txBox="1">
            <a:spLocks noGrp="1"/>
          </p:cNvSpPr>
          <p:nvPr>
            <p:ph type="body" idx="1"/>
          </p:nvPr>
        </p:nvSpPr>
        <p:spPr>
          <a:xfrm>
            <a:off x="244900" y="1521250"/>
            <a:ext cx="8520600" cy="3076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800"/>
              <a:t>The University of Mississippi’s policy on Tutoring by Graduate Assistants states that “No one who is teaching a section of a course may also accept payment for tutoring a student in that section.” This applies to tutoring within university units, in non-university agencies, and by private arrangement. </a:t>
            </a:r>
            <a:endParaRPr sz="1800"/>
          </a:p>
        </p:txBody>
      </p:sp>
      <p:grpSp>
        <p:nvGrpSpPr>
          <p:cNvPr id="1550" name="Google Shape;1550;p80"/>
          <p:cNvGrpSpPr/>
          <p:nvPr/>
        </p:nvGrpSpPr>
        <p:grpSpPr>
          <a:xfrm>
            <a:off x="244889" y="424896"/>
            <a:ext cx="749439" cy="623717"/>
            <a:chOff x="1748382" y="3384797"/>
            <a:chExt cx="364673" cy="340067"/>
          </a:xfrm>
        </p:grpSpPr>
        <p:sp>
          <p:nvSpPr>
            <p:cNvPr id="1551" name="Google Shape;1551;p80"/>
            <p:cNvSpPr/>
            <p:nvPr/>
          </p:nvSpPr>
          <p:spPr>
            <a:xfrm>
              <a:off x="1805182" y="3628332"/>
              <a:ext cx="45509" cy="45509"/>
            </a:xfrm>
            <a:custGeom>
              <a:avLst/>
              <a:gdLst/>
              <a:ahLst/>
              <a:cxnLst/>
              <a:rect l="l" t="t" r="r" b="b"/>
              <a:pathLst>
                <a:path w="1733" h="1733" extrusionOk="0">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0"/>
            <p:cNvSpPr/>
            <p:nvPr/>
          </p:nvSpPr>
          <p:spPr>
            <a:xfrm>
              <a:off x="1954208" y="3509453"/>
              <a:ext cx="105828" cy="90728"/>
            </a:xfrm>
            <a:custGeom>
              <a:avLst/>
              <a:gdLst/>
              <a:ahLst/>
              <a:cxnLst/>
              <a:rect l="l" t="t" r="r" b="b"/>
              <a:pathLst>
                <a:path w="4030" h="3455" extrusionOk="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80"/>
            <p:cNvSpPr/>
            <p:nvPr/>
          </p:nvSpPr>
          <p:spPr>
            <a:xfrm>
              <a:off x="1964764" y="3546165"/>
              <a:ext cx="100051" cy="54043"/>
            </a:xfrm>
            <a:custGeom>
              <a:avLst/>
              <a:gdLst/>
              <a:ahLst/>
              <a:cxnLst/>
              <a:rect l="l" t="t" r="r" b="b"/>
              <a:pathLst>
                <a:path w="3810" h="2058" extrusionOk="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0"/>
            <p:cNvSpPr/>
            <p:nvPr/>
          </p:nvSpPr>
          <p:spPr>
            <a:xfrm>
              <a:off x="1833569" y="3407433"/>
              <a:ext cx="153096" cy="294585"/>
            </a:xfrm>
            <a:custGeom>
              <a:avLst/>
              <a:gdLst/>
              <a:ahLst/>
              <a:cxnLst/>
              <a:rect l="l" t="t" r="r" b="b"/>
              <a:pathLst>
                <a:path w="5830" h="11218" extrusionOk="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0"/>
            <p:cNvSpPr/>
            <p:nvPr/>
          </p:nvSpPr>
          <p:spPr>
            <a:xfrm>
              <a:off x="1833569" y="3583086"/>
              <a:ext cx="152991" cy="118932"/>
            </a:xfrm>
            <a:custGeom>
              <a:avLst/>
              <a:gdLst/>
              <a:ahLst/>
              <a:cxnLst/>
              <a:rect l="l" t="t" r="r" b="b"/>
              <a:pathLst>
                <a:path w="5826" h="4529" extrusionOk="0">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0"/>
            <p:cNvSpPr/>
            <p:nvPr/>
          </p:nvSpPr>
          <p:spPr>
            <a:xfrm>
              <a:off x="1975058" y="3384797"/>
              <a:ext cx="45535" cy="340067"/>
            </a:xfrm>
            <a:custGeom>
              <a:avLst/>
              <a:gdLst/>
              <a:ahLst/>
              <a:cxnLst/>
              <a:rect l="l" t="t" r="r" b="b"/>
              <a:pathLst>
                <a:path w="1734" h="12950" extrusionOk="0">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0"/>
            <p:cNvSpPr/>
            <p:nvPr/>
          </p:nvSpPr>
          <p:spPr>
            <a:xfrm>
              <a:off x="1975058" y="3696451"/>
              <a:ext cx="45535" cy="28413"/>
            </a:xfrm>
            <a:custGeom>
              <a:avLst/>
              <a:gdLst/>
              <a:ahLst/>
              <a:cxnLst/>
              <a:rect l="l" t="t" r="r" b="b"/>
              <a:pathLst>
                <a:path w="1734" h="1082" extrusionOk="0">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0"/>
            <p:cNvSpPr/>
            <p:nvPr/>
          </p:nvSpPr>
          <p:spPr>
            <a:xfrm>
              <a:off x="1748618" y="3503676"/>
              <a:ext cx="45272" cy="102073"/>
            </a:xfrm>
            <a:custGeom>
              <a:avLst/>
              <a:gdLst/>
              <a:ahLst/>
              <a:cxnLst/>
              <a:rect l="l" t="t" r="r" b="b"/>
              <a:pathLst>
                <a:path w="1724" h="3887" extrusionOk="0">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0"/>
            <p:cNvSpPr/>
            <p:nvPr/>
          </p:nvSpPr>
          <p:spPr>
            <a:xfrm>
              <a:off x="1748382" y="3508954"/>
              <a:ext cx="45509" cy="96794"/>
            </a:xfrm>
            <a:custGeom>
              <a:avLst/>
              <a:gdLst/>
              <a:ahLst/>
              <a:cxnLst/>
              <a:rect l="l" t="t" r="r" b="b"/>
              <a:pathLst>
                <a:path w="1733" h="3686" extrusionOk="0">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0"/>
            <p:cNvSpPr/>
            <p:nvPr/>
          </p:nvSpPr>
          <p:spPr>
            <a:xfrm>
              <a:off x="1788087" y="3503676"/>
              <a:ext cx="56827" cy="102073"/>
            </a:xfrm>
            <a:custGeom>
              <a:avLst/>
              <a:gdLst/>
              <a:ahLst/>
              <a:cxnLst/>
              <a:rect l="l" t="t" r="r" b="b"/>
              <a:pathLst>
                <a:path w="2164" h="3887" extrusionOk="0">
                  <a:moveTo>
                    <a:pt x="0" y="1"/>
                  </a:moveTo>
                  <a:lnTo>
                    <a:pt x="0" y="3886"/>
                  </a:lnTo>
                  <a:lnTo>
                    <a:pt x="2163" y="3886"/>
                  </a:lnTo>
                  <a:lnTo>
                    <a:pt x="216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0"/>
            <p:cNvSpPr/>
            <p:nvPr/>
          </p:nvSpPr>
          <p:spPr>
            <a:xfrm>
              <a:off x="1788087" y="3588627"/>
              <a:ext cx="56827" cy="17122"/>
            </a:xfrm>
            <a:custGeom>
              <a:avLst/>
              <a:gdLst/>
              <a:ahLst/>
              <a:cxnLst/>
              <a:rect l="l" t="t" r="r" b="b"/>
              <a:pathLst>
                <a:path w="2164" h="652" extrusionOk="0">
                  <a:moveTo>
                    <a:pt x="0" y="0"/>
                  </a:moveTo>
                  <a:lnTo>
                    <a:pt x="0" y="651"/>
                  </a:lnTo>
                  <a:lnTo>
                    <a:pt x="2163" y="651"/>
                  </a:lnTo>
                  <a:lnTo>
                    <a:pt x="2163"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0"/>
            <p:cNvSpPr/>
            <p:nvPr/>
          </p:nvSpPr>
          <p:spPr>
            <a:xfrm>
              <a:off x="1788087" y="3605722"/>
              <a:ext cx="56827" cy="90755"/>
            </a:xfrm>
            <a:custGeom>
              <a:avLst/>
              <a:gdLst/>
              <a:ahLst/>
              <a:cxnLst/>
              <a:rect l="l" t="t" r="r" b="b"/>
              <a:pathLst>
                <a:path w="2164" h="3456" extrusionOk="0">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0"/>
            <p:cNvSpPr/>
            <p:nvPr/>
          </p:nvSpPr>
          <p:spPr>
            <a:xfrm>
              <a:off x="2080860" y="3548922"/>
              <a:ext cx="32195" cy="11581"/>
            </a:xfrm>
            <a:custGeom>
              <a:avLst/>
              <a:gdLst/>
              <a:ahLst/>
              <a:cxnLst/>
              <a:rect l="l" t="t" r="r" b="b"/>
              <a:pathLst>
                <a:path w="1226" h="441" extrusionOk="0">
                  <a:moveTo>
                    <a:pt x="288" y="0"/>
                  </a:moveTo>
                  <a:cubicBezTo>
                    <a:pt x="1" y="0"/>
                    <a:pt x="1" y="441"/>
                    <a:pt x="288" y="441"/>
                  </a:cubicBezTo>
                  <a:lnTo>
                    <a:pt x="939" y="441"/>
                  </a:lnTo>
                  <a:cubicBezTo>
                    <a:pt x="1226" y="441"/>
                    <a:pt x="1226" y="0"/>
                    <a:pt x="939"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0"/>
            <p:cNvSpPr/>
            <p:nvPr/>
          </p:nvSpPr>
          <p:spPr>
            <a:xfrm>
              <a:off x="2059510" y="3484874"/>
              <a:ext cx="27468" cy="23345"/>
            </a:xfrm>
            <a:custGeom>
              <a:avLst/>
              <a:gdLst/>
              <a:ahLst/>
              <a:cxnLst/>
              <a:rect l="l" t="t" r="r" b="b"/>
              <a:pathLst>
                <a:path w="1046" h="889" extrusionOk="0">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0"/>
            <p:cNvSpPr/>
            <p:nvPr/>
          </p:nvSpPr>
          <p:spPr>
            <a:xfrm>
              <a:off x="2058723" y="3600969"/>
              <a:ext cx="27704" cy="23608"/>
            </a:xfrm>
            <a:custGeom>
              <a:avLst/>
              <a:gdLst/>
              <a:ahLst/>
              <a:cxnLst/>
              <a:rect l="l" t="t" r="r" b="b"/>
              <a:pathLst>
                <a:path w="1055" h="899" extrusionOk="0">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8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Navigating classroom challenges</a:t>
            </a:r>
            <a:endParaRPr/>
          </a:p>
        </p:txBody>
      </p:sp>
      <p:sp>
        <p:nvSpPr>
          <p:cNvPr id="1571" name="Google Shape;1571;p81"/>
          <p:cNvSpPr txBox="1">
            <a:spLocks noGrp="1"/>
          </p:cNvSpPr>
          <p:nvPr>
            <p:ph type="body" idx="2"/>
          </p:nvPr>
        </p:nvSpPr>
        <p:spPr>
          <a:xfrm>
            <a:off x="1067950" y="1537925"/>
            <a:ext cx="7664100" cy="34689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600" b="1"/>
              <a:t>Activity: Discuss one of the following case studies with your table.</a:t>
            </a:r>
            <a:endParaRPr sz="1600" b="1"/>
          </a:p>
          <a:p>
            <a:pPr marL="0" lvl="0" indent="0" algn="l" rtl="0">
              <a:lnSpc>
                <a:spcPct val="115000"/>
              </a:lnSpc>
              <a:spcBef>
                <a:spcPts val="0"/>
              </a:spcBef>
              <a:spcAft>
                <a:spcPts val="0"/>
              </a:spcAft>
              <a:buNone/>
            </a:pPr>
            <a:endParaRPr sz="1600" b="1"/>
          </a:p>
          <a:p>
            <a:pPr marL="457200" lvl="0" indent="-317500" algn="l" rtl="0">
              <a:lnSpc>
                <a:spcPct val="115000"/>
              </a:lnSpc>
              <a:spcBef>
                <a:spcPts val="0"/>
              </a:spcBef>
              <a:spcAft>
                <a:spcPts val="0"/>
              </a:spcAft>
              <a:buSzPts val="1400"/>
              <a:buAutoNum type="arabicPeriod"/>
            </a:pPr>
            <a:r>
              <a:rPr lang="en" sz="1400"/>
              <a:t>You’re a TA for a psychology course. During one of your breakout sessions, you notice that a student in the back of the room is asleep and snoring. What do you do?</a:t>
            </a:r>
            <a:endParaRPr sz="1400"/>
          </a:p>
          <a:p>
            <a:pPr marL="457200" lvl="0" indent="-317500" algn="l" rtl="0">
              <a:lnSpc>
                <a:spcPct val="115000"/>
              </a:lnSpc>
              <a:spcBef>
                <a:spcPts val="1000"/>
              </a:spcBef>
              <a:spcAft>
                <a:spcPts val="0"/>
              </a:spcAft>
              <a:buSzPts val="1400"/>
              <a:buAutoNum type="arabicPeriod"/>
            </a:pPr>
            <a:r>
              <a:rPr lang="en" sz="1400"/>
              <a:t>You’re teaching a small history seminar. During one of your discussions, the issue of police brutality is raised. The conversation quickly becomes heated, and a few especially vehement students begin to talk over one another. What do you do?</a:t>
            </a:r>
            <a:endParaRPr sz="1400"/>
          </a:p>
          <a:p>
            <a:pPr marL="457200" lvl="0" indent="-317500" algn="l" rtl="0">
              <a:lnSpc>
                <a:spcPct val="115000"/>
              </a:lnSpc>
              <a:spcBef>
                <a:spcPts val="1000"/>
              </a:spcBef>
              <a:spcAft>
                <a:spcPts val="1000"/>
              </a:spcAft>
              <a:buSzPts val="1400"/>
              <a:buAutoNum type="arabicPeriod"/>
            </a:pPr>
            <a:r>
              <a:rPr lang="en" sz="1400"/>
              <a:t>You’re a TA for a chemistry lab. During your lab sessions, you notice that one student group seems consistently dysfunctional. Two of the group members, both men, often ignore the input of the woman in their group, and conduct the experiment largely by themselves. What do you do? </a:t>
            </a:r>
            <a:endParaRPr sz="1400"/>
          </a:p>
        </p:txBody>
      </p:sp>
      <p:grpSp>
        <p:nvGrpSpPr>
          <p:cNvPr id="1572" name="Google Shape;1572;p81"/>
          <p:cNvGrpSpPr/>
          <p:nvPr/>
        </p:nvGrpSpPr>
        <p:grpSpPr>
          <a:xfrm>
            <a:off x="388889" y="1538078"/>
            <a:ext cx="603034" cy="555996"/>
            <a:chOff x="7385600" y="4177035"/>
            <a:chExt cx="388728" cy="358383"/>
          </a:xfrm>
        </p:grpSpPr>
        <p:sp>
          <p:nvSpPr>
            <p:cNvPr id="1573" name="Google Shape;1573;p81"/>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81"/>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81"/>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81"/>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C0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1"/>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1"/>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1"/>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8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Navigating classroom challenges: Strategies</a:t>
            </a:r>
            <a:endParaRPr/>
          </a:p>
        </p:txBody>
      </p:sp>
      <p:sp>
        <p:nvSpPr>
          <p:cNvPr id="1585" name="Google Shape;1585;p82"/>
          <p:cNvSpPr txBox="1">
            <a:spLocks noGrp="1"/>
          </p:cNvSpPr>
          <p:nvPr>
            <p:ph type="body" idx="2"/>
          </p:nvPr>
        </p:nvSpPr>
        <p:spPr>
          <a:xfrm>
            <a:off x="367400" y="1537925"/>
            <a:ext cx="8364600" cy="34689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a:t>Avoid making assumptions about student behavior or motivations</a:t>
            </a:r>
            <a:endParaRPr sz="2000"/>
          </a:p>
          <a:p>
            <a:pPr marL="457200" lvl="0" indent="-355600" algn="l" rtl="0">
              <a:lnSpc>
                <a:spcPct val="150000"/>
              </a:lnSpc>
              <a:spcBef>
                <a:spcPts val="1000"/>
              </a:spcBef>
              <a:spcAft>
                <a:spcPts val="0"/>
              </a:spcAft>
              <a:buSzPts val="2000"/>
              <a:buChar char="●"/>
            </a:pPr>
            <a:r>
              <a:rPr lang="en" sz="2000"/>
              <a:t>Approach every situation with curiosity and compassion</a:t>
            </a:r>
            <a:endParaRPr sz="2000"/>
          </a:p>
          <a:p>
            <a:pPr marL="457200" lvl="0" indent="-355600" algn="l" rtl="0">
              <a:lnSpc>
                <a:spcPct val="150000"/>
              </a:lnSpc>
              <a:spcBef>
                <a:spcPts val="1000"/>
              </a:spcBef>
              <a:spcAft>
                <a:spcPts val="0"/>
              </a:spcAft>
              <a:buSzPts val="2000"/>
              <a:buChar char="●"/>
            </a:pPr>
            <a:r>
              <a:rPr lang="en" sz="2000"/>
              <a:t>Know that you are always permitted to remove yourself and other students from an unsafe environment</a:t>
            </a:r>
            <a:endParaRPr sz="2000"/>
          </a:p>
          <a:p>
            <a:pPr marL="457200" lvl="0" indent="-355600" algn="l" rtl="0">
              <a:lnSpc>
                <a:spcPct val="150000"/>
              </a:lnSpc>
              <a:spcBef>
                <a:spcPts val="1000"/>
              </a:spcBef>
              <a:spcAft>
                <a:spcPts val="1000"/>
              </a:spcAft>
              <a:buSzPts val="2000"/>
              <a:buChar char="●"/>
            </a:pPr>
            <a:r>
              <a:rPr lang="en" sz="2000"/>
              <a:t>Make use of campus resources to help you and your students</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5">
                                            <p:txEl>
                                              <p:pRg st="0" end="0"/>
                                            </p:txEl>
                                          </p:spTgt>
                                        </p:tgtEl>
                                        <p:attrNameLst>
                                          <p:attrName>style.visibility</p:attrName>
                                        </p:attrNameLst>
                                      </p:cBhvr>
                                      <p:to>
                                        <p:strVal val="visible"/>
                                      </p:to>
                                    </p:set>
                                    <p:animEffect transition="in" filter="fade">
                                      <p:cBhvr>
                                        <p:cTn id="7" dur="1000"/>
                                        <p:tgtEl>
                                          <p:spTgt spid="15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5">
                                            <p:txEl>
                                              <p:pRg st="1" end="1"/>
                                            </p:txEl>
                                          </p:spTgt>
                                        </p:tgtEl>
                                        <p:attrNameLst>
                                          <p:attrName>style.visibility</p:attrName>
                                        </p:attrNameLst>
                                      </p:cBhvr>
                                      <p:to>
                                        <p:strVal val="visible"/>
                                      </p:to>
                                    </p:set>
                                    <p:animEffect transition="in" filter="fade">
                                      <p:cBhvr>
                                        <p:cTn id="12" dur="1000"/>
                                        <p:tgtEl>
                                          <p:spTgt spid="15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5">
                                            <p:txEl>
                                              <p:pRg st="2" end="2"/>
                                            </p:txEl>
                                          </p:spTgt>
                                        </p:tgtEl>
                                        <p:attrNameLst>
                                          <p:attrName>style.visibility</p:attrName>
                                        </p:attrNameLst>
                                      </p:cBhvr>
                                      <p:to>
                                        <p:strVal val="visible"/>
                                      </p:to>
                                    </p:set>
                                    <p:animEffect transition="in" filter="fade">
                                      <p:cBhvr>
                                        <p:cTn id="17" dur="1000"/>
                                        <p:tgtEl>
                                          <p:spTgt spid="15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5">
                                            <p:txEl>
                                              <p:pRg st="3" end="3"/>
                                            </p:txEl>
                                          </p:spTgt>
                                        </p:tgtEl>
                                        <p:attrNameLst>
                                          <p:attrName>style.visibility</p:attrName>
                                        </p:attrNameLst>
                                      </p:cBhvr>
                                      <p:to>
                                        <p:strVal val="visible"/>
                                      </p:to>
                                    </p:set>
                                    <p:animEffect transition="in" filter="fade">
                                      <p:cBhvr>
                                        <p:cTn id="22" dur="1000"/>
                                        <p:tgtEl>
                                          <p:spTgt spid="1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83"/>
          <p:cNvSpPr txBox="1">
            <a:spLocks noGrp="1"/>
          </p:cNvSpPr>
          <p:nvPr>
            <p:ph type="title"/>
          </p:nvPr>
        </p:nvSpPr>
        <p:spPr>
          <a:xfrm>
            <a:off x="0" y="0"/>
            <a:ext cx="9144000" cy="1273500"/>
          </a:xfrm>
          <a:prstGeom prst="rect">
            <a:avLst/>
          </a:prstGeom>
          <a:solidFill>
            <a:srgbClr val="660000"/>
          </a:solidFill>
        </p:spPr>
        <p:txBody>
          <a:bodyPr spcFirstLastPara="1" wrap="square" lIns="91425" tIns="91425" rIns="91425" bIns="91425" anchor="t" anchorCtr="0">
            <a:normAutofit/>
          </a:bodyPr>
          <a:lstStyle/>
          <a:p>
            <a:pPr marL="0" lvl="0" indent="0" algn="l" rtl="0">
              <a:spcBef>
                <a:spcPts val="0"/>
              </a:spcBef>
              <a:spcAft>
                <a:spcPts val="0"/>
              </a:spcAft>
              <a:buNone/>
            </a:pPr>
            <a:endParaRPr/>
          </a:p>
          <a:p>
            <a:pPr marL="914400" lvl="0" indent="0" algn="l" rtl="0">
              <a:spcBef>
                <a:spcPts val="0"/>
              </a:spcBef>
              <a:spcAft>
                <a:spcPts val="0"/>
              </a:spcAft>
              <a:buNone/>
            </a:pPr>
            <a:r>
              <a:rPr lang="en"/>
              <a:t> Policy you should know: Title IX</a:t>
            </a:r>
            <a:endParaRPr/>
          </a:p>
        </p:txBody>
      </p:sp>
      <p:sp>
        <p:nvSpPr>
          <p:cNvPr id="1591" name="Google Shape;1591;p83"/>
          <p:cNvSpPr txBox="1">
            <a:spLocks noGrp="1"/>
          </p:cNvSpPr>
          <p:nvPr>
            <p:ph type="body" idx="1"/>
          </p:nvPr>
        </p:nvSpPr>
        <p:spPr>
          <a:xfrm>
            <a:off x="244900" y="1521250"/>
            <a:ext cx="8520600" cy="3155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400"/>
              <a:t>Title IX of the Education Amendments of 1972 states that </a:t>
            </a:r>
            <a:endParaRPr sz="1400"/>
          </a:p>
          <a:p>
            <a:pPr marL="0" lvl="0" indent="0" algn="l" rtl="0">
              <a:lnSpc>
                <a:spcPct val="115000"/>
              </a:lnSpc>
              <a:spcBef>
                <a:spcPts val="0"/>
              </a:spcBef>
              <a:spcAft>
                <a:spcPts val="0"/>
              </a:spcAft>
              <a:buNone/>
            </a:pPr>
            <a:endParaRPr sz="1400"/>
          </a:p>
          <a:p>
            <a:pPr marL="457200" lvl="0" indent="0" algn="l" rtl="0">
              <a:lnSpc>
                <a:spcPct val="115000"/>
              </a:lnSpc>
              <a:spcBef>
                <a:spcPts val="0"/>
              </a:spcBef>
              <a:spcAft>
                <a:spcPts val="0"/>
              </a:spcAft>
              <a:buNone/>
            </a:pPr>
            <a:r>
              <a:rPr lang="en" sz="1400" i="1"/>
              <a:t>No person in the United States, shall, on the basis of sex, be excluded from participation in, be denied the benefits of, or be subjected to discrimination under any education program or activity receiving Federal financial assistance.</a:t>
            </a:r>
            <a:endParaRPr sz="1400" i="1"/>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Sexual harassment, which, under Title IX, includes sexual assault and certain forms of relationship violence, is prohibited under Title IX and the University’s Title IX Policy.</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The University requires its employees to report instances of sex-based discrimination, sexual harassment, sexual misconduct or interpersonal violence that they learn about to the Assistant Director of Equal Opportunity and Regulatory Compliance (EORC)/Title IX Coordinator.</a:t>
            </a:r>
            <a:r>
              <a:rPr lang="en" sz="1400" b="1"/>
              <a:t> You are a mandatory reporter. </a:t>
            </a:r>
            <a:endParaRPr sz="1400"/>
          </a:p>
        </p:txBody>
      </p:sp>
      <p:grpSp>
        <p:nvGrpSpPr>
          <p:cNvPr id="1592" name="Google Shape;1592;p83"/>
          <p:cNvGrpSpPr/>
          <p:nvPr/>
        </p:nvGrpSpPr>
        <p:grpSpPr>
          <a:xfrm>
            <a:off x="244889" y="424896"/>
            <a:ext cx="749439" cy="623717"/>
            <a:chOff x="1748382" y="3384797"/>
            <a:chExt cx="364673" cy="340067"/>
          </a:xfrm>
        </p:grpSpPr>
        <p:sp>
          <p:nvSpPr>
            <p:cNvPr id="1593" name="Google Shape;1593;p83"/>
            <p:cNvSpPr/>
            <p:nvPr/>
          </p:nvSpPr>
          <p:spPr>
            <a:xfrm>
              <a:off x="1805182" y="3628332"/>
              <a:ext cx="45509" cy="45509"/>
            </a:xfrm>
            <a:custGeom>
              <a:avLst/>
              <a:gdLst/>
              <a:ahLst/>
              <a:cxnLst/>
              <a:rect l="l" t="t" r="r" b="b"/>
              <a:pathLst>
                <a:path w="1733" h="1733" extrusionOk="0">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3"/>
            <p:cNvSpPr/>
            <p:nvPr/>
          </p:nvSpPr>
          <p:spPr>
            <a:xfrm>
              <a:off x="1954208" y="3509453"/>
              <a:ext cx="105828" cy="90728"/>
            </a:xfrm>
            <a:custGeom>
              <a:avLst/>
              <a:gdLst/>
              <a:ahLst/>
              <a:cxnLst/>
              <a:rect l="l" t="t" r="r" b="b"/>
              <a:pathLst>
                <a:path w="4030" h="3455" extrusionOk="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3"/>
            <p:cNvSpPr/>
            <p:nvPr/>
          </p:nvSpPr>
          <p:spPr>
            <a:xfrm>
              <a:off x="1964764" y="3546165"/>
              <a:ext cx="100051" cy="54043"/>
            </a:xfrm>
            <a:custGeom>
              <a:avLst/>
              <a:gdLst/>
              <a:ahLst/>
              <a:cxnLst/>
              <a:rect l="l" t="t" r="r" b="b"/>
              <a:pathLst>
                <a:path w="3810" h="2058" extrusionOk="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3"/>
            <p:cNvSpPr/>
            <p:nvPr/>
          </p:nvSpPr>
          <p:spPr>
            <a:xfrm>
              <a:off x="1833569" y="3407433"/>
              <a:ext cx="153096" cy="294585"/>
            </a:xfrm>
            <a:custGeom>
              <a:avLst/>
              <a:gdLst/>
              <a:ahLst/>
              <a:cxnLst/>
              <a:rect l="l" t="t" r="r" b="b"/>
              <a:pathLst>
                <a:path w="5830" h="11218" extrusionOk="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3"/>
            <p:cNvSpPr/>
            <p:nvPr/>
          </p:nvSpPr>
          <p:spPr>
            <a:xfrm>
              <a:off x="1833569" y="3583086"/>
              <a:ext cx="152991" cy="118932"/>
            </a:xfrm>
            <a:custGeom>
              <a:avLst/>
              <a:gdLst/>
              <a:ahLst/>
              <a:cxnLst/>
              <a:rect l="l" t="t" r="r" b="b"/>
              <a:pathLst>
                <a:path w="5826" h="4529" extrusionOk="0">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3"/>
            <p:cNvSpPr/>
            <p:nvPr/>
          </p:nvSpPr>
          <p:spPr>
            <a:xfrm>
              <a:off x="1975058" y="3384797"/>
              <a:ext cx="45535" cy="340067"/>
            </a:xfrm>
            <a:custGeom>
              <a:avLst/>
              <a:gdLst/>
              <a:ahLst/>
              <a:cxnLst/>
              <a:rect l="l" t="t" r="r" b="b"/>
              <a:pathLst>
                <a:path w="1734" h="12950" extrusionOk="0">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83"/>
            <p:cNvSpPr/>
            <p:nvPr/>
          </p:nvSpPr>
          <p:spPr>
            <a:xfrm>
              <a:off x="1975058" y="3696451"/>
              <a:ext cx="45535" cy="28413"/>
            </a:xfrm>
            <a:custGeom>
              <a:avLst/>
              <a:gdLst/>
              <a:ahLst/>
              <a:cxnLst/>
              <a:rect l="l" t="t" r="r" b="b"/>
              <a:pathLst>
                <a:path w="1734" h="1082" extrusionOk="0">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83"/>
            <p:cNvSpPr/>
            <p:nvPr/>
          </p:nvSpPr>
          <p:spPr>
            <a:xfrm>
              <a:off x="1748618" y="3503676"/>
              <a:ext cx="45272" cy="102073"/>
            </a:xfrm>
            <a:custGeom>
              <a:avLst/>
              <a:gdLst/>
              <a:ahLst/>
              <a:cxnLst/>
              <a:rect l="l" t="t" r="r" b="b"/>
              <a:pathLst>
                <a:path w="1724" h="3887" extrusionOk="0">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83"/>
            <p:cNvSpPr/>
            <p:nvPr/>
          </p:nvSpPr>
          <p:spPr>
            <a:xfrm>
              <a:off x="1748382" y="3508954"/>
              <a:ext cx="45509" cy="96794"/>
            </a:xfrm>
            <a:custGeom>
              <a:avLst/>
              <a:gdLst/>
              <a:ahLst/>
              <a:cxnLst/>
              <a:rect l="l" t="t" r="r" b="b"/>
              <a:pathLst>
                <a:path w="1733" h="3686" extrusionOk="0">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83"/>
            <p:cNvSpPr/>
            <p:nvPr/>
          </p:nvSpPr>
          <p:spPr>
            <a:xfrm>
              <a:off x="1788087" y="3503676"/>
              <a:ext cx="56827" cy="102073"/>
            </a:xfrm>
            <a:custGeom>
              <a:avLst/>
              <a:gdLst/>
              <a:ahLst/>
              <a:cxnLst/>
              <a:rect l="l" t="t" r="r" b="b"/>
              <a:pathLst>
                <a:path w="2164" h="3887" extrusionOk="0">
                  <a:moveTo>
                    <a:pt x="0" y="1"/>
                  </a:moveTo>
                  <a:lnTo>
                    <a:pt x="0" y="3886"/>
                  </a:lnTo>
                  <a:lnTo>
                    <a:pt x="2163" y="3886"/>
                  </a:lnTo>
                  <a:lnTo>
                    <a:pt x="216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83"/>
            <p:cNvSpPr/>
            <p:nvPr/>
          </p:nvSpPr>
          <p:spPr>
            <a:xfrm>
              <a:off x="1788087" y="3588627"/>
              <a:ext cx="56827" cy="17122"/>
            </a:xfrm>
            <a:custGeom>
              <a:avLst/>
              <a:gdLst/>
              <a:ahLst/>
              <a:cxnLst/>
              <a:rect l="l" t="t" r="r" b="b"/>
              <a:pathLst>
                <a:path w="2164" h="652" extrusionOk="0">
                  <a:moveTo>
                    <a:pt x="0" y="0"/>
                  </a:moveTo>
                  <a:lnTo>
                    <a:pt x="0" y="651"/>
                  </a:lnTo>
                  <a:lnTo>
                    <a:pt x="2163" y="651"/>
                  </a:lnTo>
                  <a:lnTo>
                    <a:pt x="2163"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83"/>
            <p:cNvSpPr/>
            <p:nvPr/>
          </p:nvSpPr>
          <p:spPr>
            <a:xfrm>
              <a:off x="1788087" y="3605722"/>
              <a:ext cx="56827" cy="90755"/>
            </a:xfrm>
            <a:custGeom>
              <a:avLst/>
              <a:gdLst/>
              <a:ahLst/>
              <a:cxnLst/>
              <a:rect l="l" t="t" r="r" b="b"/>
              <a:pathLst>
                <a:path w="2164" h="3456" extrusionOk="0">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83"/>
            <p:cNvSpPr/>
            <p:nvPr/>
          </p:nvSpPr>
          <p:spPr>
            <a:xfrm>
              <a:off x="2080860" y="3548922"/>
              <a:ext cx="32195" cy="11581"/>
            </a:xfrm>
            <a:custGeom>
              <a:avLst/>
              <a:gdLst/>
              <a:ahLst/>
              <a:cxnLst/>
              <a:rect l="l" t="t" r="r" b="b"/>
              <a:pathLst>
                <a:path w="1226" h="441" extrusionOk="0">
                  <a:moveTo>
                    <a:pt x="288" y="0"/>
                  </a:moveTo>
                  <a:cubicBezTo>
                    <a:pt x="1" y="0"/>
                    <a:pt x="1" y="441"/>
                    <a:pt x="288" y="441"/>
                  </a:cubicBezTo>
                  <a:lnTo>
                    <a:pt x="939" y="441"/>
                  </a:lnTo>
                  <a:cubicBezTo>
                    <a:pt x="1226" y="441"/>
                    <a:pt x="1226" y="0"/>
                    <a:pt x="939"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83"/>
            <p:cNvSpPr/>
            <p:nvPr/>
          </p:nvSpPr>
          <p:spPr>
            <a:xfrm>
              <a:off x="2059510" y="3484874"/>
              <a:ext cx="27468" cy="23345"/>
            </a:xfrm>
            <a:custGeom>
              <a:avLst/>
              <a:gdLst/>
              <a:ahLst/>
              <a:cxnLst/>
              <a:rect l="l" t="t" r="r" b="b"/>
              <a:pathLst>
                <a:path w="1046" h="889" extrusionOk="0">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83"/>
            <p:cNvSpPr/>
            <p:nvPr/>
          </p:nvSpPr>
          <p:spPr>
            <a:xfrm>
              <a:off x="2058723" y="3600969"/>
              <a:ext cx="27704" cy="23608"/>
            </a:xfrm>
            <a:custGeom>
              <a:avLst/>
              <a:gdLst/>
              <a:ahLst/>
              <a:cxnLst/>
              <a:rect l="l" t="t" r="r" b="b"/>
              <a:pathLst>
                <a:path w="1055" h="899" extrusionOk="0">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84"/>
          <p:cNvSpPr txBox="1">
            <a:spLocks noGrp="1"/>
          </p:cNvSpPr>
          <p:nvPr>
            <p:ph type="title" idx="4294967295"/>
          </p:nvPr>
        </p:nvSpPr>
        <p:spPr>
          <a:xfrm>
            <a:off x="1509850" y="1921050"/>
            <a:ext cx="7450500" cy="1301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100">
                <a:solidFill>
                  <a:schemeClr val="lt2"/>
                </a:solidFill>
                <a:latin typeface="Roboto"/>
                <a:ea typeface="Roboto"/>
                <a:cs typeface="Roboto"/>
                <a:sym typeface="Roboto"/>
              </a:rPr>
              <a:t>What strategies will you use to create community in your classroom?</a:t>
            </a:r>
            <a:endParaRPr sz="3100">
              <a:solidFill>
                <a:schemeClr val="lt2"/>
              </a:solidFill>
              <a:latin typeface="Roboto"/>
              <a:ea typeface="Roboto"/>
              <a:cs typeface="Roboto"/>
              <a:sym typeface="Roboto"/>
            </a:endParaRPr>
          </a:p>
        </p:txBody>
      </p:sp>
      <p:grpSp>
        <p:nvGrpSpPr>
          <p:cNvPr id="1613" name="Google Shape;1613;p84"/>
          <p:cNvGrpSpPr/>
          <p:nvPr/>
        </p:nvGrpSpPr>
        <p:grpSpPr>
          <a:xfrm>
            <a:off x="495983" y="1991235"/>
            <a:ext cx="902927" cy="1002536"/>
            <a:chOff x="1388708" y="4274484"/>
            <a:chExt cx="330210" cy="366665"/>
          </a:xfrm>
        </p:grpSpPr>
        <p:sp>
          <p:nvSpPr>
            <p:cNvPr id="1614" name="Google Shape;1614;p84"/>
            <p:cNvSpPr/>
            <p:nvPr/>
          </p:nvSpPr>
          <p:spPr>
            <a:xfrm>
              <a:off x="1490965" y="4274484"/>
              <a:ext cx="227954" cy="366665"/>
            </a:xfrm>
            <a:custGeom>
              <a:avLst/>
              <a:gdLst/>
              <a:ahLst/>
              <a:cxnLst/>
              <a:rect l="l" t="t" r="r" b="b"/>
              <a:pathLst>
                <a:path w="8723" h="14031" extrusionOk="0">
                  <a:moveTo>
                    <a:pt x="289" y="1"/>
                  </a:moveTo>
                  <a:cubicBezTo>
                    <a:pt x="126" y="1"/>
                    <a:pt x="1" y="126"/>
                    <a:pt x="1" y="289"/>
                  </a:cubicBezTo>
                  <a:lnTo>
                    <a:pt x="1" y="14030"/>
                  </a:lnTo>
                  <a:lnTo>
                    <a:pt x="6963" y="14030"/>
                  </a:lnTo>
                  <a:cubicBezTo>
                    <a:pt x="7934" y="14030"/>
                    <a:pt x="8723" y="13242"/>
                    <a:pt x="8723" y="12271"/>
                  </a:cubicBezTo>
                  <a:lnTo>
                    <a:pt x="8723" y="289"/>
                  </a:lnTo>
                  <a:cubicBezTo>
                    <a:pt x="8723" y="126"/>
                    <a:pt x="8598" y="1"/>
                    <a:pt x="8444" y="1"/>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84"/>
            <p:cNvSpPr/>
            <p:nvPr/>
          </p:nvSpPr>
          <p:spPr>
            <a:xfrm>
              <a:off x="1651810" y="4274484"/>
              <a:ext cx="67108" cy="366665"/>
            </a:xfrm>
            <a:custGeom>
              <a:avLst/>
              <a:gdLst/>
              <a:ahLst/>
              <a:cxnLst/>
              <a:rect l="l" t="t" r="r" b="b"/>
              <a:pathLst>
                <a:path w="2568" h="14031" extrusionOk="0">
                  <a:moveTo>
                    <a:pt x="1481" y="1"/>
                  </a:moveTo>
                  <a:cubicBezTo>
                    <a:pt x="1635" y="1"/>
                    <a:pt x="1760" y="126"/>
                    <a:pt x="1760" y="289"/>
                  </a:cubicBezTo>
                  <a:lnTo>
                    <a:pt x="1760" y="12271"/>
                  </a:lnTo>
                  <a:cubicBezTo>
                    <a:pt x="1760" y="13242"/>
                    <a:pt x="971" y="14030"/>
                    <a:pt x="0" y="14030"/>
                  </a:cubicBezTo>
                  <a:lnTo>
                    <a:pt x="808" y="14030"/>
                  </a:lnTo>
                  <a:cubicBezTo>
                    <a:pt x="1779" y="14030"/>
                    <a:pt x="2568" y="13242"/>
                    <a:pt x="2568" y="12271"/>
                  </a:cubicBezTo>
                  <a:lnTo>
                    <a:pt x="2568" y="289"/>
                  </a:lnTo>
                  <a:cubicBezTo>
                    <a:pt x="2568" y="126"/>
                    <a:pt x="2443"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84"/>
            <p:cNvSpPr/>
            <p:nvPr/>
          </p:nvSpPr>
          <p:spPr>
            <a:xfrm>
              <a:off x="1395973" y="4576288"/>
              <a:ext cx="273947" cy="64861"/>
            </a:xfrm>
            <a:custGeom>
              <a:avLst/>
              <a:gdLst/>
              <a:ahLst/>
              <a:cxnLst/>
              <a:rect l="l" t="t" r="r" b="b"/>
              <a:pathLst>
                <a:path w="10483" h="2482" extrusionOk="0">
                  <a:moveTo>
                    <a:pt x="280" y="0"/>
                  </a:moveTo>
                  <a:cubicBezTo>
                    <a:pt x="126" y="0"/>
                    <a:pt x="1" y="125"/>
                    <a:pt x="1" y="289"/>
                  </a:cubicBezTo>
                  <a:lnTo>
                    <a:pt x="1" y="722"/>
                  </a:lnTo>
                  <a:cubicBezTo>
                    <a:pt x="1" y="1693"/>
                    <a:pt x="789" y="2481"/>
                    <a:pt x="1761" y="2481"/>
                  </a:cubicBezTo>
                  <a:lnTo>
                    <a:pt x="10482" y="2481"/>
                  </a:lnTo>
                  <a:cubicBezTo>
                    <a:pt x="9511" y="2481"/>
                    <a:pt x="8723" y="1693"/>
                    <a:pt x="8723" y="722"/>
                  </a:cubicBezTo>
                  <a:lnTo>
                    <a:pt x="8723" y="289"/>
                  </a:lnTo>
                  <a:cubicBezTo>
                    <a:pt x="8723" y="125"/>
                    <a:pt x="8598" y="0"/>
                    <a:pt x="8444"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84"/>
            <p:cNvSpPr/>
            <p:nvPr/>
          </p:nvSpPr>
          <p:spPr>
            <a:xfrm>
              <a:off x="1523395" y="4385547"/>
              <a:ext cx="31437" cy="26916"/>
            </a:xfrm>
            <a:custGeom>
              <a:avLst/>
              <a:gdLst/>
              <a:ahLst/>
              <a:cxnLst/>
              <a:rect l="l" t="t" r="r" b="b"/>
              <a:pathLst>
                <a:path w="1203" h="1030" extrusionOk="0">
                  <a:moveTo>
                    <a:pt x="683" y="1"/>
                  </a:moveTo>
                  <a:cubicBezTo>
                    <a:pt x="231" y="1"/>
                    <a:pt x="0" y="559"/>
                    <a:pt x="327" y="876"/>
                  </a:cubicBezTo>
                  <a:cubicBezTo>
                    <a:pt x="430" y="982"/>
                    <a:pt x="559" y="1029"/>
                    <a:pt x="685" y="1029"/>
                  </a:cubicBezTo>
                  <a:cubicBezTo>
                    <a:pt x="948" y="1029"/>
                    <a:pt x="1202" y="825"/>
                    <a:pt x="1202" y="520"/>
                  </a:cubicBezTo>
                  <a:cubicBezTo>
                    <a:pt x="1202" y="232"/>
                    <a:pt x="972" y="1"/>
                    <a:pt x="683" y="1"/>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84"/>
            <p:cNvSpPr/>
            <p:nvPr/>
          </p:nvSpPr>
          <p:spPr>
            <a:xfrm>
              <a:off x="1569623" y="4394589"/>
              <a:ext cx="41734" cy="11106"/>
            </a:xfrm>
            <a:custGeom>
              <a:avLst/>
              <a:gdLst/>
              <a:ahLst/>
              <a:cxnLst/>
              <a:rect l="l" t="t" r="r" b="b"/>
              <a:pathLst>
                <a:path w="1597" h="425" extrusionOk="0">
                  <a:moveTo>
                    <a:pt x="280" y="1"/>
                  </a:moveTo>
                  <a:cubicBezTo>
                    <a:pt x="1" y="1"/>
                    <a:pt x="1" y="424"/>
                    <a:pt x="280" y="424"/>
                  </a:cubicBezTo>
                  <a:lnTo>
                    <a:pt x="1318" y="424"/>
                  </a:lnTo>
                  <a:cubicBezTo>
                    <a:pt x="1597" y="424"/>
                    <a:pt x="1597" y="1"/>
                    <a:pt x="1318"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84"/>
            <p:cNvSpPr/>
            <p:nvPr/>
          </p:nvSpPr>
          <p:spPr>
            <a:xfrm>
              <a:off x="1569623" y="4407917"/>
              <a:ext cx="109103" cy="11080"/>
            </a:xfrm>
            <a:custGeom>
              <a:avLst/>
              <a:gdLst/>
              <a:ahLst/>
              <a:cxnLst/>
              <a:rect l="l" t="t" r="r" b="b"/>
              <a:pathLst>
                <a:path w="4175" h="424" extrusionOk="0">
                  <a:moveTo>
                    <a:pt x="280" y="1"/>
                  </a:moveTo>
                  <a:cubicBezTo>
                    <a:pt x="1" y="1"/>
                    <a:pt x="1" y="424"/>
                    <a:pt x="280" y="424"/>
                  </a:cubicBezTo>
                  <a:lnTo>
                    <a:pt x="3895" y="424"/>
                  </a:lnTo>
                  <a:cubicBezTo>
                    <a:pt x="4174" y="424"/>
                    <a:pt x="4174" y="1"/>
                    <a:pt x="3895"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84"/>
            <p:cNvSpPr/>
            <p:nvPr/>
          </p:nvSpPr>
          <p:spPr>
            <a:xfrm>
              <a:off x="1569623" y="4379014"/>
              <a:ext cx="14608" cy="11080"/>
            </a:xfrm>
            <a:custGeom>
              <a:avLst/>
              <a:gdLst/>
              <a:ahLst/>
              <a:cxnLst/>
              <a:rect l="l" t="t" r="r" b="b"/>
              <a:pathLst>
                <a:path w="559" h="424" extrusionOk="0">
                  <a:moveTo>
                    <a:pt x="280" y="1"/>
                  </a:moveTo>
                  <a:cubicBezTo>
                    <a:pt x="1" y="1"/>
                    <a:pt x="1" y="424"/>
                    <a:pt x="280" y="424"/>
                  </a:cubicBezTo>
                  <a:cubicBezTo>
                    <a:pt x="558" y="424"/>
                    <a:pt x="558" y="1"/>
                    <a:pt x="280"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84"/>
            <p:cNvSpPr/>
            <p:nvPr/>
          </p:nvSpPr>
          <p:spPr>
            <a:xfrm>
              <a:off x="1523395" y="4444110"/>
              <a:ext cx="31437" cy="26786"/>
            </a:xfrm>
            <a:custGeom>
              <a:avLst/>
              <a:gdLst/>
              <a:ahLst/>
              <a:cxnLst/>
              <a:rect l="l" t="t" r="r" b="b"/>
              <a:pathLst>
                <a:path w="1203" h="1025" extrusionOk="0">
                  <a:moveTo>
                    <a:pt x="683" y="0"/>
                  </a:moveTo>
                  <a:cubicBezTo>
                    <a:pt x="231" y="0"/>
                    <a:pt x="0" y="548"/>
                    <a:pt x="327" y="875"/>
                  </a:cubicBezTo>
                  <a:cubicBezTo>
                    <a:pt x="430" y="978"/>
                    <a:pt x="558" y="1024"/>
                    <a:pt x="684" y="1024"/>
                  </a:cubicBezTo>
                  <a:cubicBezTo>
                    <a:pt x="947" y="1024"/>
                    <a:pt x="1202" y="822"/>
                    <a:pt x="1202" y="510"/>
                  </a:cubicBezTo>
                  <a:cubicBezTo>
                    <a:pt x="1202" y="231"/>
                    <a:pt x="972" y="0"/>
                    <a:pt x="683" y="0"/>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84"/>
            <p:cNvSpPr/>
            <p:nvPr/>
          </p:nvSpPr>
          <p:spPr>
            <a:xfrm>
              <a:off x="1569623" y="4453152"/>
              <a:ext cx="41734" cy="11080"/>
            </a:xfrm>
            <a:custGeom>
              <a:avLst/>
              <a:gdLst/>
              <a:ahLst/>
              <a:cxnLst/>
              <a:rect l="l" t="t" r="r" b="b"/>
              <a:pathLst>
                <a:path w="1597" h="424" extrusionOk="0">
                  <a:moveTo>
                    <a:pt x="280" y="1"/>
                  </a:moveTo>
                  <a:cubicBezTo>
                    <a:pt x="1" y="1"/>
                    <a:pt x="1" y="424"/>
                    <a:pt x="280" y="424"/>
                  </a:cubicBezTo>
                  <a:lnTo>
                    <a:pt x="1318" y="424"/>
                  </a:lnTo>
                  <a:cubicBezTo>
                    <a:pt x="1597" y="424"/>
                    <a:pt x="1597" y="1"/>
                    <a:pt x="1318"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84"/>
            <p:cNvSpPr/>
            <p:nvPr/>
          </p:nvSpPr>
          <p:spPr>
            <a:xfrm>
              <a:off x="1569623" y="4466480"/>
              <a:ext cx="109103" cy="11080"/>
            </a:xfrm>
            <a:custGeom>
              <a:avLst/>
              <a:gdLst/>
              <a:ahLst/>
              <a:cxnLst/>
              <a:rect l="l" t="t" r="r" b="b"/>
              <a:pathLst>
                <a:path w="4175" h="424" extrusionOk="0">
                  <a:moveTo>
                    <a:pt x="280" y="0"/>
                  </a:moveTo>
                  <a:cubicBezTo>
                    <a:pt x="1" y="0"/>
                    <a:pt x="1" y="423"/>
                    <a:pt x="280" y="423"/>
                  </a:cubicBezTo>
                  <a:lnTo>
                    <a:pt x="3895" y="423"/>
                  </a:lnTo>
                  <a:cubicBezTo>
                    <a:pt x="4174" y="423"/>
                    <a:pt x="4174" y="0"/>
                    <a:pt x="3895"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84"/>
            <p:cNvSpPr/>
            <p:nvPr/>
          </p:nvSpPr>
          <p:spPr>
            <a:xfrm>
              <a:off x="1569623" y="4437577"/>
              <a:ext cx="14608" cy="11080"/>
            </a:xfrm>
            <a:custGeom>
              <a:avLst/>
              <a:gdLst/>
              <a:ahLst/>
              <a:cxnLst/>
              <a:rect l="l" t="t" r="r" b="b"/>
              <a:pathLst>
                <a:path w="559" h="424" extrusionOk="0">
                  <a:moveTo>
                    <a:pt x="280" y="0"/>
                  </a:moveTo>
                  <a:cubicBezTo>
                    <a:pt x="1" y="0"/>
                    <a:pt x="1" y="423"/>
                    <a:pt x="280" y="423"/>
                  </a:cubicBezTo>
                  <a:cubicBezTo>
                    <a:pt x="558" y="423"/>
                    <a:pt x="558" y="0"/>
                    <a:pt x="280"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84"/>
            <p:cNvSpPr/>
            <p:nvPr/>
          </p:nvSpPr>
          <p:spPr>
            <a:xfrm>
              <a:off x="1523395" y="4502647"/>
              <a:ext cx="31437" cy="26655"/>
            </a:xfrm>
            <a:custGeom>
              <a:avLst/>
              <a:gdLst/>
              <a:ahLst/>
              <a:cxnLst/>
              <a:rect l="l" t="t" r="r" b="b"/>
              <a:pathLst>
                <a:path w="1203" h="1020" extrusionOk="0">
                  <a:moveTo>
                    <a:pt x="683" y="1"/>
                  </a:moveTo>
                  <a:cubicBezTo>
                    <a:pt x="231" y="1"/>
                    <a:pt x="0" y="549"/>
                    <a:pt x="327" y="866"/>
                  </a:cubicBezTo>
                  <a:cubicBezTo>
                    <a:pt x="430" y="973"/>
                    <a:pt x="559" y="1020"/>
                    <a:pt x="685" y="1020"/>
                  </a:cubicBezTo>
                  <a:cubicBezTo>
                    <a:pt x="948" y="1020"/>
                    <a:pt x="1202" y="816"/>
                    <a:pt x="1202" y="511"/>
                  </a:cubicBezTo>
                  <a:cubicBezTo>
                    <a:pt x="1202" y="222"/>
                    <a:pt x="972" y="1"/>
                    <a:pt x="683" y="1"/>
                  </a:cubicBezTo>
                  <a:close/>
                </a:path>
              </a:pathLst>
            </a:custGeom>
            <a:solidFill>
              <a:srgbClr val="A2A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84"/>
            <p:cNvSpPr/>
            <p:nvPr/>
          </p:nvSpPr>
          <p:spPr>
            <a:xfrm>
              <a:off x="1569623" y="4511689"/>
              <a:ext cx="41734" cy="11106"/>
            </a:xfrm>
            <a:custGeom>
              <a:avLst/>
              <a:gdLst/>
              <a:ahLst/>
              <a:cxnLst/>
              <a:rect l="l" t="t" r="r" b="b"/>
              <a:pathLst>
                <a:path w="1597" h="425" extrusionOk="0">
                  <a:moveTo>
                    <a:pt x="1327" y="1"/>
                  </a:moveTo>
                  <a:cubicBezTo>
                    <a:pt x="1324" y="1"/>
                    <a:pt x="1321" y="1"/>
                    <a:pt x="1318" y="1"/>
                  </a:cubicBezTo>
                  <a:lnTo>
                    <a:pt x="280" y="1"/>
                  </a:lnTo>
                  <a:cubicBezTo>
                    <a:pt x="1" y="1"/>
                    <a:pt x="1" y="424"/>
                    <a:pt x="280" y="424"/>
                  </a:cubicBezTo>
                  <a:lnTo>
                    <a:pt x="1318" y="424"/>
                  </a:lnTo>
                  <a:cubicBezTo>
                    <a:pt x="1594" y="415"/>
                    <a:pt x="1597" y="1"/>
                    <a:pt x="1327"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84"/>
            <p:cNvSpPr/>
            <p:nvPr/>
          </p:nvSpPr>
          <p:spPr>
            <a:xfrm>
              <a:off x="1569623" y="4524781"/>
              <a:ext cx="109103" cy="11080"/>
            </a:xfrm>
            <a:custGeom>
              <a:avLst/>
              <a:gdLst/>
              <a:ahLst/>
              <a:cxnLst/>
              <a:rect l="l" t="t" r="r" b="b"/>
              <a:pathLst>
                <a:path w="4175" h="424" extrusionOk="0">
                  <a:moveTo>
                    <a:pt x="280" y="0"/>
                  </a:moveTo>
                  <a:cubicBezTo>
                    <a:pt x="1" y="0"/>
                    <a:pt x="1" y="423"/>
                    <a:pt x="280" y="423"/>
                  </a:cubicBezTo>
                  <a:lnTo>
                    <a:pt x="3895" y="423"/>
                  </a:lnTo>
                  <a:cubicBezTo>
                    <a:pt x="4174" y="423"/>
                    <a:pt x="4174" y="0"/>
                    <a:pt x="3895"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84"/>
            <p:cNvSpPr/>
            <p:nvPr/>
          </p:nvSpPr>
          <p:spPr>
            <a:xfrm>
              <a:off x="1569623" y="4495879"/>
              <a:ext cx="14608" cy="11080"/>
            </a:xfrm>
            <a:custGeom>
              <a:avLst/>
              <a:gdLst/>
              <a:ahLst/>
              <a:cxnLst/>
              <a:rect l="l" t="t" r="r" b="b"/>
              <a:pathLst>
                <a:path w="559" h="424" extrusionOk="0">
                  <a:moveTo>
                    <a:pt x="280" y="0"/>
                  </a:moveTo>
                  <a:cubicBezTo>
                    <a:pt x="1" y="0"/>
                    <a:pt x="1" y="423"/>
                    <a:pt x="280" y="423"/>
                  </a:cubicBezTo>
                  <a:cubicBezTo>
                    <a:pt x="558" y="423"/>
                    <a:pt x="558" y="0"/>
                    <a:pt x="280"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84"/>
            <p:cNvSpPr/>
            <p:nvPr/>
          </p:nvSpPr>
          <p:spPr>
            <a:xfrm>
              <a:off x="1530425" y="4309423"/>
              <a:ext cx="149295" cy="32169"/>
            </a:xfrm>
            <a:custGeom>
              <a:avLst/>
              <a:gdLst/>
              <a:ahLst/>
              <a:cxnLst/>
              <a:rect l="l" t="t" r="r" b="b"/>
              <a:pathLst>
                <a:path w="5713" h="1231" extrusionOk="0">
                  <a:moveTo>
                    <a:pt x="279" y="0"/>
                  </a:moveTo>
                  <a:cubicBezTo>
                    <a:pt x="126" y="0"/>
                    <a:pt x="1" y="125"/>
                    <a:pt x="1" y="279"/>
                  </a:cubicBezTo>
                  <a:lnTo>
                    <a:pt x="1" y="943"/>
                  </a:lnTo>
                  <a:cubicBezTo>
                    <a:pt x="1" y="1106"/>
                    <a:pt x="126" y="1231"/>
                    <a:pt x="279" y="1231"/>
                  </a:cubicBezTo>
                  <a:lnTo>
                    <a:pt x="5424" y="1231"/>
                  </a:lnTo>
                  <a:cubicBezTo>
                    <a:pt x="5587" y="1231"/>
                    <a:pt x="5712" y="1106"/>
                    <a:pt x="5712" y="943"/>
                  </a:cubicBezTo>
                  <a:lnTo>
                    <a:pt x="5712" y="279"/>
                  </a:lnTo>
                  <a:cubicBezTo>
                    <a:pt x="5712" y="125"/>
                    <a:pt x="5587" y="0"/>
                    <a:pt x="5424"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84"/>
            <p:cNvSpPr/>
            <p:nvPr/>
          </p:nvSpPr>
          <p:spPr>
            <a:xfrm>
              <a:off x="1490965" y="4463448"/>
              <a:ext cx="29634" cy="29451"/>
            </a:xfrm>
            <a:custGeom>
              <a:avLst/>
              <a:gdLst/>
              <a:ahLst/>
              <a:cxnLst/>
              <a:rect l="l" t="t" r="r" b="b"/>
              <a:pathLst>
                <a:path w="1134" h="1127" extrusionOk="0">
                  <a:moveTo>
                    <a:pt x="732" y="1"/>
                  </a:moveTo>
                  <a:lnTo>
                    <a:pt x="1" y="655"/>
                  </a:lnTo>
                  <a:lnTo>
                    <a:pt x="914" y="1107"/>
                  </a:lnTo>
                  <a:cubicBezTo>
                    <a:pt x="936" y="1121"/>
                    <a:pt x="959" y="1127"/>
                    <a:pt x="981" y="1127"/>
                  </a:cubicBezTo>
                  <a:cubicBezTo>
                    <a:pt x="1064" y="1127"/>
                    <a:pt x="1133" y="1037"/>
                    <a:pt x="1087" y="953"/>
                  </a:cubicBezTo>
                  <a:lnTo>
                    <a:pt x="732" y="1"/>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84"/>
            <p:cNvSpPr/>
            <p:nvPr/>
          </p:nvSpPr>
          <p:spPr>
            <a:xfrm>
              <a:off x="1388708" y="4350242"/>
              <a:ext cx="122640" cy="130689"/>
            </a:xfrm>
            <a:custGeom>
              <a:avLst/>
              <a:gdLst/>
              <a:ahLst/>
              <a:cxnLst/>
              <a:rect l="l" t="t" r="r" b="b"/>
              <a:pathLst>
                <a:path w="4693" h="5001" extrusionOk="0">
                  <a:moveTo>
                    <a:pt x="811" y="1"/>
                  </a:moveTo>
                  <a:cubicBezTo>
                    <a:pt x="763" y="1"/>
                    <a:pt x="714" y="18"/>
                    <a:pt x="673" y="54"/>
                  </a:cubicBezTo>
                  <a:lnTo>
                    <a:pt x="87" y="573"/>
                  </a:lnTo>
                  <a:cubicBezTo>
                    <a:pt x="0" y="650"/>
                    <a:pt x="0" y="784"/>
                    <a:pt x="77" y="871"/>
                  </a:cubicBezTo>
                  <a:lnTo>
                    <a:pt x="3722" y="4929"/>
                  </a:lnTo>
                  <a:cubicBezTo>
                    <a:pt x="3763" y="4976"/>
                    <a:pt x="3822" y="5000"/>
                    <a:pt x="3881" y="5000"/>
                  </a:cubicBezTo>
                  <a:cubicBezTo>
                    <a:pt x="3931" y="5000"/>
                    <a:pt x="3980" y="4983"/>
                    <a:pt x="4020" y="4948"/>
                  </a:cubicBezTo>
                  <a:lnTo>
                    <a:pt x="4597" y="4419"/>
                  </a:lnTo>
                  <a:cubicBezTo>
                    <a:pt x="4683" y="4342"/>
                    <a:pt x="4693" y="4217"/>
                    <a:pt x="4616" y="4131"/>
                  </a:cubicBezTo>
                  <a:lnTo>
                    <a:pt x="962" y="63"/>
                  </a:lnTo>
                  <a:cubicBezTo>
                    <a:pt x="921" y="22"/>
                    <a:pt x="866" y="1"/>
                    <a:pt x="811" y="1"/>
                  </a:cubicBezTo>
                  <a:close/>
                </a:path>
              </a:pathLst>
            </a:custGeom>
            <a:solidFill>
              <a:srgbClr val="D3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84"/>
            <p:cNvSpPr/>
            <p:nvPr/>
          </p:nvSpPr>
          <p:spPr>
            <a:xfrm>
              <a:off x="1388708" y="4358422"/>
              <a:ext cx="112605" cy="122509"/>
            </a:xfrm>
            <a:custGeom>
              <a:avLst/>
              <a:gdLst/>
              <a:ahLst/>
              <a:cxnLst/>
              <a:rect l="l" t="t" r="r" b="b"/>
              <a:pathLst>
                <a:path w="4309" h="4688" extrusionOk="0">
                  <a:moveTo>
                    <a:pt x="385" y="0"/>
                  </a:moveTo>
                  <a:lnTo>
                    <a:pt x="87" y="260"/>
                  </a:lnTo>
                  <a:cubicBezTo>
                    <a:pt x="0" y="337"/>
                    <a:pt x="0" y="471"/>
                    <a:pt x="77" y="558"/>
                  </a:cubicBezTo>
                  <a:lnTo>
                    <a:pt x="3722" y="4616"/>
                  </a:lnTo>
                  <a:cubicBezTo>
                    <a:pt x="3763" y="4663"/>
                    <a:pt x="3822" y="4687"/>
                    <a:pt x="3881" y="4687"/>
                  </a:cubicBezTo>
                  <a:cubicBezTo>
                    <a:pt x="3931" y="4687"/>
                    <a:pt x="3980" y="4670"/>
                    <a:pt x="4020" y="4635"/>
                  </a:cubicBezTo>
                  <a:lnTo>
                    <a:pt x="4308" y="4376"/>
                  </a:lnTo>
                  <a:lnTo>
                    <a:pt x="385" y="0"/>
                  </a:ln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84"/>
            <p:cNvSpPr/>
            <p:nvPr/>
          </p:nvSpPr>
          <p:spPr>
            <a:xfrm>
              <a:off x="1388708" y="4350242"/>
              <a:ext cx="35697" cy="34338"/>
            </a:xfrm>
            <a:custGeom>
              <a:avLst/>
              <a:gdLst/>
              <a:ahLst/>
              <a:cxnLst/>
              <a:rect l="l" t="t" r="r" b="b"/>
              <a:pathLst>
                <a:path w="1366" h="1314" extrusionOk="0">
                  <a:moveTo>
                    <a:pt x="811" y="1"/>
                  </a:moveTo>
                  <a:cubicBezTo>
                    <a:pt x="763" y="1"/>
                    <a:pt x="714" y="18"/>
                    <a:pt x="673" y="54"/>
                  </a:cubicBezTo>
                  <a:lnTo>
                    <a:pt x="87" y="573"/>
                  </a:lnTo>
                  <a:cubicBezTo>
                    <a:pt x="0" y="650"/>
                    <a:pt x="0" y="784"/>
                    <a:pt x="77" y="871"/>
                  </a:cubicBezTo>
                  <a:lnTo>
                    <a:pt x="471" y="1313"/>
                  </a:lnTo>
                  <a:lnTo>
                    <a:pt x="1366" y="506"/>
                  </a:lnTo>
                  <a:lnTo>
                    <a:pt x="962" y="63"/>
                  </a:lnTo>
                  <a:cubicBezTo>
                    <a:pt x="921" y="22"/>
                    <a:pt x="866" y="1"/>
                    <a:pt x="811" y="1"/>
                  </a:cubicBezTo>
                  <a:close/>
                </a:path>
              </a:pathLst>
            </a:custGeom>
            <a:solidFill>
              <a:srgbClr val="8D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57"/>
          <p:cNvSpPr txBox="1">
            <a:spLocks noGrp="1"/>
          </p:cNvSpPr>
          <p:nvPr>
            <p:ph type="title" idx="4294967295"/>
          </p:nvPr>
        </p:nvSpPr>
        <p:spPr>
          <a:xfrm>
            <a:off x="1183875" y="674075"/>
            <a:ext cx="7227900" cy="32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00" i="1"/>
              <a:t>“Imposter syndrome is structural (rather than personal). Evidence suggests that imposter feelings are both ubiquitous and patterned. Individuals who do not fit the norm for ‘professors’ a century ago are more likely to report imposter feelings..”</a:t>
            </a:r>
            <a:endParaRPr sz="2900" i="1"/>
          </a:p>
          <a:p>
            <a:pPr marL="0" lvl="0" indent="0" algn="l" rtl="0">
              <a:spcBef>
                <a:spcPts val="0"/>
              </a:spcBef>
              <a:spcAft>
                <a:spcPts val="0"/>
              </a:spcAft>
              <a:buSzPts val="990"/>
              <a:buNone/>
            </a:pPr>
            <a:endParaRPr sz="2500"/>
          </a:p>
          <a:p>
            <a:pPr marL="457200" lvl="0" indent="0" algn="r" rtl="0">
              <a:spcBef>
                <a:spcPts val="0"/>
              </a:spcBef>
              <a:spcAft>
                <a:spcPts val="0"/>
              </a:spcAft>
              <a:buNone/>
            </a:pPr>
            <a:r>
              <a:rPr lang="en" sz="1600"/>
              <a:t>Loleen Berdahl, </a:t>
            </a:r>
            <a:r>
              <a:rPr lang="en" sz="1600" i="1"/>
              <a:t>Academia Made Easier</a:t>
            </a:r>
            <a:r>
              <a:rPr lang="en" sz="1600"/>
              <a:t> Substack</a:t>
            </a:r>
            <a:r>
              <a:rPr lang="en" sz="1600" i="1"/>
              <a:t> </a:t>
            </a:r>
            <a:r>
              <a:rPr lang="en" sz="1600"/>
              <a:t>(2023)</a:t>
            </a:r>
            <a:endParaRPr sz="1600"/>
          </a:p>
        </p:txBody>
      </p:sp>
      <p:grpSp>
        <p:nvGrpSpPr>
          <p:cNvPr id="1304" name="Google Shape;1304;p57"/>
          <p:cNvGrpSpPr/>
          <p:nvPr/>
        </p:nvGrpSpPr>
        <p:grpSpPr>
          <a:xfrm>
            <a:off x="447954" y="786022"/>
            <a:ext cx="638624" cy="517795"/>
            <a:chOff x="3952456" y="1524280"/>
            <a:chExt cx="370195" cy="300154"/>
          </a:xfrm>
        </p:grpSpPr>
        <p:sp>
          <p:nvSpPr>
            <p:cNvPr id="1305" name="Google Shape;1305;p5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59"/>
          <p:cNvSpPr txBox="1">
            <a:spLocks noGrp="1"/>
          </p:cNvSpPr>
          <p:nvPr>
            <p:ph type="title" idx="4294967295"/>
          </p:nvPr>
        </p:nvSpPr>
        <p:spPr>
          <a:xfrm>
            <a:off x="1183875" y="674075"/>
            <a:ext cx="7227900" cy="32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00" i="1"/>
              <a:t>“Stop walking through the world looking for confirmation that you don’t belong. You will always find it because you’ve made that your mission. Our call to courage is to protect our wild heart against constant evaluation, especially our own. No one belongs here more than you.”</a:t>
            </a:r>
            <a:endParaRPr sz="2900" i="1"/>
          </a:p>
          <a:p>
            <a:pPr marL="0" lvl="0" indent="0" algn="l" rtl="0">
              <a:spcBef>
                <a:spcPts val="0"/>
              </a:spcBef>
              <a:spcAft>
                <a:spcPts val="0"/>
              </a:spcAft>
              <a:buSzPts val="990"/>
              <a:buNone/>
            </a:pPr>
            <a:endParaRPr sz="2500"/>
          </a:p>
          <a:p>
            <a:pPr marL="457200" lvl="0" indent="0" algn="r" rtl="0">
              <a:spcBef>
                <a:spcPts val="0"/>
              </a:spcBef>
              <a:spcAft>
                <a:spcPts val="0"/>
              </a:spcAft>
              <a:buNone/>
            </a:pPr>
            <a:r>
              <a:rPr lang="en" sz="1600"/>
              <a:t>Brenė Brown, </a:t>
            </a:r>
            <a:r>
              <a:rPr lang="en" sz="1600" i="1"/>
              <a:t>Braving the Wilderness </a:t>
            </a:r>
            <a:r>
              <a:rPr lang="en" sz="1600"/>
              <a:t>(2017)</a:t>
            </a:r>
            <a:endParaRPr sz="1600"/>
          </a:p>
        </p:txBody>
      </p:sp>
      <p:grpSp>
        <p:nvGrpSpPr>
          <p:cNvPr id="1321" name="Google Shape;1321;p59"/>
          <p:cNvGrpSpPr/>
          <p:nvPr/>
        </p:nvGrpSpPr>
        <p:grpSpPr>
          <a:xfrm>
            <a:off x="447954" y="786022"/>
            <a:ext cx="638624" cy="517795"/>
            <a:chOff x="3952456" y="1524280"/>
            <a:chExt cx="370195" cy="300154"/>
          </a:xfrm>
        </p:grpSpPr>
        <p:sp>
          <p:nvSpPr>
            <p:cNvPr id="1322" name="Google Shape;1322;p59"/>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9"/>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9"/>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9"/>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9"/>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9"/>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6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Four responses to stress</a:t>
            </a:r>
            <a:endParaRPr/>
          </a:p>
        </p:txBody>
      </p:sp>
      <p:pic>
        <p:nvPicPr>
          <p:cNvPr id="1333" name="Google Shape;1333;p60"/>
          <p:cNvPicPr preferRelativeResize="0"/>
          <p:nvPr/>
        </p:nvPicPr>
        <p:blipFill rotWithShape="1">
          <a:blip r:embed="rId3">
            <a:alphaModFix/>
          </a:blip>
          <a:srcRect l="7221" t="6972" r="7221" b="7050"/>
          <a:stretch/>
        </p:blipFill>
        <p:spPr>
          <a:xfrm>
            <a:off x="2527100" y="125025"/>
            <a:ext cx="4089801" cy="4110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61"/>
          <p:cNvSpPr txBox="1">
            <a:spLocks noGrp="1"/>
          </p:cNvSpPr>
          <p:nvPr>
            <p:ph type="body" idx="1"/>
          </p:nvPr>
        </p:nvSpPr>
        <p:spPr>
          <a:xfrm>
            <a:off x="311700" y="1505700"/>
            <a:ext cx="2880900" cy="3076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Headaches</a:t>
            </a:r>
            <a:endParaRPr/>
          </a:p>
          <a:p>
            <a:pPr marL="457200" lvl="0" indent="-311150" algn="l" rtl="0">
              <a:spcBef>
                <a:spcPts val="0"/>
              </a:spcBef>
              <a:spcAft>
                <a:spcPts val="0"/>
              </a:spcAft>
              <a:buSzPts val="1300"/>
              <a:buChar char="●"/>
            </a:pPr>
            <a:r>
              <a:rPr lang="en"/>
              <a:t>Heartburn</a:t>
            </a:r>
            <a:endParaRPr/>
          </a:p>
          <a:p>
            <a:pPr marL="457200" lvl="0" indent="-311150" algn="l" rtl="0">
              <a:spcBef>
                <a:spcPts val="0"/>
              </a:spcBef>
              <a:spcAft>
                <a:spcPts val="0"/>
              </a:spcAft>
              <a:buSzPts val="1300"/>
              <a:buChar char="●"/>
            </a:pPr>
            <a:r>
              <a:rPr lang="en"/>
              <a:t>Shortness of breath</a:t>
            </a:r>
            <a:endParaRPr/>
          </a:p>
          <a:p>
            <a:pPr marL="457200" lvl="0" indent="-311150" algn="l" rtl="0">
              <a:spcBef>
                <a:spcPts val="0"/>
              </a:spcBef>
              <a:spcAft>
                <a:spcPts val="0"/>
              </a:spcAft>
              <a:buSzPts val="1300"/>
              <a:buChar char="●"/>
            </a:pPr>
            <a:r>
              <a:rPr lang="en"/>
              <a:t>Pounding heart</a:t>
            </a:r>
            <a:endParaRPr/>
          </a:p>
          <a:p>
            <a:pPr marL="457200" lvl="0" indent="-311150" algn="l" rtl="0">
              <a:spcBef>
                <a:spcPts val="0"/>
              </a:spcBef>
              <a:spcAft>
                <a:spcPts val="0"/>
              </a:spcAft>
              <a:buSzPts val="1300"/>
              <a:buChar char="●"/>
            </a:pPr>
            <a:r>
              <a:rPr lang="en"/>
              <a:t>Depression</a:t>
            </a:r>
            <a:endParaRPr/>
          </a:p>
          <a:p>
            <a:pPr marL="457200" lvl="0" indent="-311150" algn="l" rtl="0">
              <a:spcBef>
                <a:spcPts val="0"/>
              </a:spcBef>
              <a:spcAft>
                <a:spcPts val="0"/>
              </a:spcAft>
              <a:buSzPts val="1300"/>
              <a:buChar char="●"/>
            </a:pPr>
            <a:r>
              <a:rPr lang="en"/>
              <a:t>Insomnia</a:t>
            </a:r>
            <a:endParaRPr/>
          </a:p>
          <a:p>
            <a:pPr marL="457200" lvl="0" indent="-311150" algn="l" rtl="0">
              <a:spcBef>
                <a:spcPts val="0"/>
              </a:spcBef>
              <a:spcAft>
                <a:spcPts val="0"/>
              </a:spcAft>
              <a:buSzPts val="1300"/>
              <a:buChar char="●"/>
            </a:pPr>
            <a:r>
              <a:rPr lang="en"/>
              <a:t>Weakened immune system (more vulnerable to illness)</a:t>
            </a:r>
            <a:endParaRPr/>
          </a:p>
          <a:p>
            <a:pPr marL="457200" lvl="0" indent="-311150" algn="l" rtl="0">
              <a:spcBef>
                <a:spcPts val="0"/>
              </a:spcBef>
              <a:spcAft>
                <a:spcPts val="0"/>
              </a:spcAft>
              <a:buSzPts val="1300"/>
              <a:buChar char="●"/>
            </a:pPr>
            <a:r>
              <a:rPr lang="en"/>
              <a:t>Higher blood sugar</a:t>
            </a:r>
            <a:endParaRPr/>
          </a:p>
          <a:p>
            <a:pPr marL="457200" lvl="0" indent="-311150" algn="l" rtl="0">
              <a:spcBef>
                <a:spcPts val="0"/>
              </a:spcBef>
              <a:spcAft>
                <a:spcPts val="0"/>
              </a:spcAft>
              <a:buSzPts val="1300"/>
              <a:buChar char="●"/>
            </a:pPr>
            <a:r>
              <a:rPr lang="en"/>
              <a:t>Higher blood pressure</a:t>
            </a:r>
            <a:endParaRPr/>
          </a:p>
          <a:p>
            <a:pPr marL="457200" lvl="0" indent="-311150" algn="l" rtl="0">
              <a:spcBef>
                <a:spcPts val="0"/>
              </a:spcBef>
              <a:spcAft>
                <a:spcPts val="0"/>
              </a:spcAft>
              <a:buSzPts val="1300"/>
              <a:buChar char="●"/>
            </a:pPr>
            <a:r>
              <a:rPr lang="en"/>
              <a:t>Stomachache</a:t>
            </a:r>
            <a:endParaRPr/>
          </a:p>
          <a:p>
            <a:pPr marL="457200" lvl="0" indent="-311150" algn="l" rtl="0">
              <a:spcBef>
                <a:spcPts val="0"/>
              </a:spcBef>
              <a:spcAft>
                <a:spcPts val="0"/>
              </a:spcAft>
              <a:buSzPts val="1300"/>
              <a:buChar char="●"/>
            </a:pPr>
            <a:r>
              <a:rPr lang="en"/>
              <a:t>Tense muscles</a:t>
            </a:r>
            <a:endParaRPr/>
          </a:p>
        </p:txBody>
      </p:sp>
      <p:sp>
        <p:nvSpPr>
          <p:cNvPr id="1339" name="Google Shape;1339;p6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body in stress</a:t>
            </a:r>
            <a:endParaRPr/>
          </a:p>
        </p:txBody>
      </p:sp>
      <p:pic>
        <p:nvPicPr>
          <p:cNvPr id="1340" name="Google Shape;1340;p61"/>
          <p:cNvPicPr preferRelativeResize="0"/>
          <p:nvPr/>
        </p:nvPicPr>
        <p:blipFill rotWithShape="1">
          <a:blip r:embed="rId3">
            <a:alphaModFix/>
          </a:blip>
          <a:srcRect l="31389"/>
          <a:stretch/>
        </p:blipFill>
        <p:spPr>
          <a:xfrm>
            <a:off x="4740075" y="1474338"/>
            <a:ext cx="2270152" cy="2205294"/>
          </a:xfrm>
          <a:prstGeom prst="rect">
            <a:avLst/>
          </a:prstGeom>
          <a:noFill/>
          <a:ln>
            <a:noFill/>
          </a:ln>
        </p:spPr>
      </p:pic>
      <p:pic>
        <p:nvPicPr>
          <p:cNvPr id="1341" name="Google Shape;1341;p61"/>
          <p:cNvPicPr preferRelativeResize="0"/>
          <p:nvPr/>
        </p:nvPicPr>
        <p:blipFill rotWithShape="1">
          <a:blip r:embed="rId4">
            <a:alphaModFix/>
          </a:blip>
          <a:srcRect t="35558"/>
          <a:stretch/>
        </p:blipFill>
        <p:spPr>
          <a:xfrm>
            <a:off x="6649025" y="1474325"/>
            <a:ext cx="2270149" cy="2194852"/>
          </a:xfrm>
          <a:prstGeom prst="rect">
            <a:avLst/>
          </a:prstGeom>
          <a:noFill/>
          <a:ln>
            <a:noFill/>
          </a:ln>
        </p:spPr>
      </p:pic>
      <p:pic>
        <p:nvPicPr>
          <p:cNvPr id="1342" name="Google Shape;1342;p61"/>
          <p:cNvPicPr preferRelativeResize="0"/>
          <p:nvPr/>
        </p:nvPicPr>
        <p:blipFill rotWithShape="1">
          <a:blip r:embed="rId5">
            <a:alphaModFix/>
          </a:blip>
          <a:srcRect l="21078" t="25000" r="23303" b="2367"/>
          <a:stretch/>
        </p:blipFill>
        <p:spPr>
          <a:xfrm>
            <a:off x="3724600" y="1451838"/>
            <a:ext cx="1148501" cy="2250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pic>
        <p:nvPicPr>
          <p:cNvPr id="1347" name="Google Shape;1347;p62" descr="A Venn diagram shows the relationship between overwhelm (the feeling that you do not have the resources necessary to tackle a situation) and isolation (the sense that you have to figure this out on your own, or that nobody else will understand or care), which when combined can lead to trauma."/>
          <p:cNvPicPr preferRelativeResize="0"/>
          <p:nvPr/>
        </p:nvPicPr>
        <p:blipFill>
          <a:blip r:embed="rId3">
            <a:alphaModFix/>
          </a:blip>
          <a:stretch>
            <a:fillRect/>
          </a:stretch>
        </p:blipFill>
        <p:spPr>
          <a:xfrm>
            <a:off x="2095513" y="1351175"/>
            <a:ext cx="4952975" cy="3714726"/>
          </a:xfrm>
          <a:prstGeom prst="rect">
            <a:avLst/>
          </a:prstGeom>
          <a:noFill/>
          <a:ln>
            <a:noFill/>
          </a:ln>
        </p:spPr>
      </p:pic>
      <p:sp>
        <p:nvSpPr>
          <p:cNvPr id="1348" name="Google Shape;1348;p6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When community fails…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6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thought experiment</a:t>
            </a:r>
            <a:endParaRPr/>
          </a:p>
        </p:txBody>
      </p:sp>
      <p:pic>
        <p:nvPicPr>
          <p:cNvPr id="1354" name="Google Shape;1354;p63"/>
          <p:cNvPicPr preferRelativeResize="0"/>
          <p:nvPr/>
        </p:nvPicPr>
        <p:blipFill>
          <a:blip r:embed="rId3">
            <a:alphaModFix/>
          </a:blip>
          <a:stretch>
            <a:fillRect/>
          </a:stretch>
        </p:blipFill>
        <p:spPr>
          <a:xfrm>
            <a:off x="1789838" y="1277025"/>
            <a:ext cx="5564324" cy="37140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3"/>
        <p:cNvGrpSpPr/>
        <p:nvPr/>
      </p:nvGrpSpPr>
      <p:grpSpPr>
        <a:xfrm>
          <a:off x="0" y="0"/>
          <a:ext cx="0" cy="0"/>
          <a:chOff x="0" y="0"/>
          <a:chExt cx="0" cy="0"/>
        </a:xfrm>
      </p:grpSpPr>
      <p:sp>
        <p:nvSpPr>
          <p:cNvPr id="1364" name="Google Shape;1364;p65"/>
          <p:cNvSpPr txBox="1">
            <a:spLocks noGrp="1"/>
          </p:cNvSpPr>
          <p:nvPr>
            <p:ph type="title"/>
          </p:nvPr>
        </p:nvSpPr>
        <p:spPr>
          <a:xfrm>
            <a:off x="1644925" y="1410900"/>
            <a:ext cx="7125900" cy="2321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4500">
                <a:solidFill>
                  <a:schemeClr val="dk1"/>
                </a:solidFill>
              </a:rPr>
              <a:t>Create opportunities for students to get to know you and each other.</a:t>
            </a:r>
            <a:endParaRPr sz="4500">
              <a:solidFill>
                <a:schemeClr val="dk1"/>
              </a:solidFill>
            </a:endParaRPr>
          </a:p>
        </p:txBody>
      </p:sp>
      <p:sp>
        <p:nvSpPr>
          <p:cNvPr id="1365" name="Google Shape;1365;p65" descr="Arrow pointing to text to emphasize main point. " title="Arrow"/>
          <p:cNvSpPr/>
          <p:nvPr/>
        </p:nvSpPr>
        <p:spPr>
          <a:xfrm>
            <a:off x="409736" y="1238550"/>
            <a:ext cx="1087823" cy="857649"/>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2343</Words>
  <Application>Microsoft Office PowerPoint</Application>
  <PresentationFormat>On-screen Show (16:9)</PresentationFormat>
  <Paragraphs>170</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Roboto</vt:lpstr>
      <vt:lpstr>Merriweather</vt:lpstr>
      <vt:lpstr>Cambria</vt:lpstr>
      <vt:lpstr>Paradigm</vt:lpstr>
      <vt:lpstr>Creating a Classroom Community</vt:lpstr>
      <vt:lpstr>PowerPoint Presentation</vt:lpstr>
      <vt:lpstr>“Imposter syndrome is structural (rather than personal). Evidence suggests that imposter feelings are both ubiquitous and patterned. Individuals who do not fit the norm for ‘professors’ a century ago are more likely to report imposter feelings..”  Loleen Berdahl, Academia Made Easier Substack (2023)</vt:lpstr>
      <vt:lpstr>“Stop walking through the world looking for confirmation that you don’t belong. You will always find it because you’ve made that your mission. Our call to courage is to protect our wild heart against constant evaluation, especially our own. No one belongs here more than you.”  Brenė Brown, Braving the Wilderness (2017)</vt:lpstr>
      <vt:lpstr>PowerPoint Presentation</vt:lpstr>
      <vt:lpstr>The body in stress</vt:lpstr>
      <vt:lpstr>When community fails…</vt:lpstr>
      <vt:lpstr>A thought experiment</vt:lpstr>
      <vt:lpstr>Create opportunities for students to get to know you and each other.</vt:lpstr>
      <vt:lpstr>Trust generators</vt:lpstr>
      <vt:lpstr>PowerPoint Presentation</vt:lpstr>
      <vt:lpstr>Building rapport: Strategies</vt:lpstr>
      <vt:lpstr>  Policy you should know: Preferred names</vt:lpstr>
      <vt:lpstr>  Policy you should know: Consensual relationships</vt:lpstr>
      <vt:lpstr>“We teach who we are. … When I do not know myself, I cannot know who my students are.”  Parker Palmer, The Courage to Teach (2007)</vt:lpstr>
      <vt:lpstr>Know yourself, know your students</vt:lpstr>
      <vt:lpstr>Caveats &amp; positionality</vt:lpstr>
      <vt:lpstr>Communicating with students</vt:lpstr>
      <vt:lpstr>Communicating with students</vt:lpstr>
      <vt:lpstr>Communicating with students: Strategies</vt:lpstr>
      <vt:lpstr>Communicating with students: Strategies</vt:lpstr>
      <vt:lpstr>  Policy you should know: Disability accommodations</vt:lpstr>
      <vt:lpstr>Communicating with students</vt:lpstr>
      <vt:lpstr>  Policy you should know: Tutoring by GAs</vt:lpstr>
      <vt:lpstr>Navigating classroom challenges</vt:lpstr>
      <vt:lpstr>Navigating classroom challenges: Strategies</vt:lpstr>
      <vt:lpstr>  Policy you should know: Title IX</vt:lpstr>
      <vt:lpstr>What strategies will you use to create community in your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Classroom Community</dc:title>
  <dc:creator>258260</dc:creator>
  <cp:lastModifiedBy>Liz Norell</cp:lastModifiedBy>
  <cp:revision>1</cp:revision>
  <dcterms:modified xsi:type="dcterms:W3CDTF">2023-09-07T13:58:51Z</dcterms:modified>
</cp:coreProperties>
</file>