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7"/>
  </p:notesMasterIdLst>
  <p:sldIdLst>
    <p:sldId id="256" r:id="rId2"/>
    <p:sldId id="266" r:id="rId3"/>
    <p:sldId id="267" r:id="rId4"/>
    <p:sldId id="257" r:id="rId5"/>
    <p:sldId id="258" r:id="rId6"/>
    <p:sldId id="264" r:id="rId7"/>
    <p:sldId id="272" r:id="rId8"/>
    <p:sldId id="273" r:id="rId9"/>
    <p:sldId id="260" r:id="rId10"/>
    <p:sldId id="259" r:id="rId11"/>
    <p:sldId id="261" r:id="rId12"/>
    <p:sldId id="279" r:id="rId13"/>
    <p:sldId id="265" r:id="rId14"/>
    <p:sldId id="262" r:id="rId15"/>
    <p:sldId id="278" r:id="rId16"/>
    <p:sldId id="277" r:id="rId17"/>
    <p:sldId id="268" r:id="rId18"/>
    <p:sldId id="281" r:id="rId19"/>
    <p:sldId id="274" r:id="rId20"/>
    <p:sldId id="275" r:id="rId21"/>
    <p:sldId id="263" r:id="rId22"/>
    <p:sldId id="276" r:id="rId23"/>
    <p:sldId id="269" r:id="rId24"/>
    <p:sldId id="270"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8039" autoAdjust="0"/>
  </p:normalViewPr>
  <p:slideViewPr>
    <p:cSldViewPr snapToGrid="0">
      <p:cViewPr varScale="1">
        <p:scale>
          <a:sx n="64" d="100"/>
          <a:sy n="64" d="100"/>
        </p:scale>
        <p:origin x="1426" y="82"/>
      </p:cViewPr>
      <p:guideLst/>
    </p:cSldViewPr>
  </p:slideViewPr>
  <p:notesTextViewPr>
    <p:cViewPr>
      <p:scale>
        <a:sx n="1" d="1"/>
        <a:sy n="1" d="1"/>
      </p:scale>
      <p:origin x="0" y="0"/>
    </p:cViewPr>
  </p:notesTextViewPr>
  <p:sorterViewPr>
    <p:cViewPr>
      <p:scale>
        <a:sx n="110" d="100"/>
        <a:sy n="110" d="100"/>
      </p:scale>
      <p:origin x="0" y="-81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C377C-513C-4167-8E7B-6335EABC50DA}"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C068BA6-D145-4FB2-B6AF-8E1A8A99E0BC}">
      <dgm:prSet custT="1"/>
      <dgm:spPr/>
      <dgm:t>
        <a:bodyPr/>
        <a:lstStyle/>
        <a:p>
          <a:r>
            <a:rPr lang="en-US" sz="2000" dirty="0"/>
            <a:t>Stimming—repetitively and intensely.</a:t>
          </a:r>
        </a:p>
      </dgm:t>
    </dgm:pt>
    <dgm:pt modelId="{5DFBE67E-7624-4A0C-B7E0-7B68F73BD19C}" type="parTrans" cxnId="{94EEEE2A-AF15-4F60-8910-177D6BDFABCE}">
      <dgm:prSet/>
      <dgm:spPr/>
      <dgm:t>
        <a:bodyPr/>
        <a:lstStyle/>
        <a:p>
          <a:endParaRPr lang="en-US"/>
        </a:p>
      </dgm:t>
    </dgm:pt>
    <dgm:pt modelId="{560D6158-97D5-4F5C-819F-2E1216032068}" type="sibTrans" cxnId="{94EEEE2A-AF15-4F60-8910-177D6BDFABCE}">
      <dgm:prSet/>
      <dgm:spPr/>
      <dgm:t>
        <a:bodyPr/>
        <a:lstStyle/>
        <a:p>
          <a:endParaRPr lang="en-US"/>
        </a:p>
      </dgm:t>
    </dgm:pt>
    <dgm:pt modelId="{C295379A-6BDD-4418-801A-20CE160E77DE}">
      <dgm:prSet custT="1"/>
      <dgm:spPr/>
      <dgm:t>
        <a:bodyPr/>
        <a:lstStyle/>
        <a:p>
          <a:r>
            <a:rPr lang="en-US" sz="2000"/>
            <a:t>Easily losing track of time (forgetting to eat or take breaks).</a:t>
          </a:r>
        </a:p>
      </dgm:t>
    </dgm:pt>
    <dgm:pt modelId="{AD6A5148-0CF2-4BB7-AA70-1375ED2535D3}" type="parTrans" cxnId="{FB1727B0-21AC-43B9-A9F8-C3356913002C}">
      <dgm:prSet/>
      <dgm:spPr/>
      <dgm:t>
        <a:bodyPr/>
        <a:lstStyle/>
        <a:p>
          <a:endParaRPr lang="en-US"/>
        </a:p>
      </dgm:t>
    </dgm:pt>
    <dgm:pt modelId="{8A4F6A31-D64D-4510-8029-5D2FDADD8991}" type="sibTrans" cxnId="{FB1727B0-21AC-43B9-A9F8-C3356913002C}">
      <dgm:prSet/>
      <dgm:spPr/>
      <dgm:t>
        <a:bodyPr/>
        <a:lstStyle/>
        <a:p>
          <a:endParaRPr lang="en-US"/>
        </a:p>
      </dgm:t>
    </dgm:pt>
    <dgm:pt modelId="{A9C57086-AC11-432E-BFED-7F19145493FB}">
      <dgm:prSet custT="1"/>
      <dgm:spPr/>
      <dgm:t>
        <a:bodyPr/>
        <a:lstStyle/>
        <a:p>
          <a:r>
            <a:rPr lang="en-US" sz="2000"/>
            <a:t>Rewatching the same movies or TV shows over and over.</a:t>
          </a:r>
        </a:p>
      </dgm:t>
    </dgm:pt>
    <dgm:pt modelId="{2950A38F-0D1D-445E-8103-C31489A28EAD}" type="parTrans" cxnId="{765A879D-B222-4B71-ADA3-59D88E24FAD5}">
      <dgm:prSet/>
      <dgm:spPr/>
      <dgm:t>
        <a:bodyPr/>
        <a:lstStyle/>
        <a:p>
          <a:endParaRPr lang="en-US"/>
        </a:p>
      </dgm:t>
    </dgm:pt>
    <dgm:pt modelId="{0336F61E-F617-46BC-81D3-BF43B1E79903}" type="sibTrans" cxnId="{765A879D-B222-4B71-ADA3-59D88E24FAD5}">
      <dgm:prSet/>
      <dgm:spPr/>
      <dgm:t>
        <a:bodyPr/>
        <a:lstStyle/>
        <a:p>
          <a:endParaRPr lang="en-US"/>
        </a:p>
      </dgm:t>
    </dgm:pt>
    <dgm:pt modelId="{75C83D74-4CA4-4EA9-A78C-834847E1A863}">
      <dgm:prSet custT="1"/>
      <dgm:spPr/>
      <dgm:t>
        <a:bodyPr/>
        <a:lstStyle/>
        <a:p>
          <a:r>
            <a:rPr lang="en-US" sz="2000"/>
            <a:t>Aversion to bright colors, uncomfortable clothing, trying new things (especially food).</a:t>
          </a:r>
        </a:p>
      </dgm:t>
    </dgm:pt>
    <dgm:pt modelId="{4D435695-B5FA-4C9F-B549-7E79423E81D9}" type="parTrans" cxnId="{F1FFB53B-13AC-48CE-B753-3D20E235B142}">
      <dgm:prSet/>
      <dgm:spPr/>
      <dgm:t>
        <a:bodyPr/>
        <a:lstStyle/>
        <a:p>
          <a:endParaRPr lang="en-US"/>
        </a:p>
      </dgm:t>
    </dgm:pt>
    <dgm:pt modelId="{5E17F21A-FE6A-4BB7-A60D-2AD80D191B4E}" type="sibTrans" cxnId="{F1FFB53B-13AC-48CE-B753-3D20E235B142}">
      <dgm:prSet/>
      <dgm:spPr/>
      <dgm:t>
        <a:bodyPr/>
        <a:lstStyle/>
        <a:p>
          <a:endParaRPr lang="en-US"/>
        </a:p>
      </dgm:t>
    </dgm:pt>
    <dgm:pt modelId="{3D03BC31-E79C-419E-A3DF-33E6700D5712}">
      <dgm:prSet custT="1"/>
      <dgm:spPr/>
      <dgm:t>
        <a:bodyPr/>
        <a:lstStyle/>
        <a:p>
          <a:r>
            <a:rPr lang="en-US" sz="2000"/>
            <a:t>Noticeable anxiety.</a:t>
          </a:r>
        </a:p>
      </dgm:t>
    </dgm:pt>
    <dgm:pt modelId="{89804552-C7D2-4463-8082-EE0D459B8BB6}" type="parTrans" cxnId="{3DA81403-90B0-40D4-8927-471234B47D34}">
      <dgm:prSet/>
      <dgm:spPr/>
      <dgm:t>
        <a:bodyPr/>
        <a:lstStyle/>
        <a:p>
          <a:endParaRPr lang="en-US"/>
        </a:p>
      </dgm:t>
    </dgm:pt>
    <dgm:pt modelId="{40E09547-AB2E-4B2E-B091-C376080E78B8}" type="sibTrans" cxnId="{3DA81403-90B0-40D4-8927-471234B47D34}">
      <dgm:prSet/>
      <dgm:spPr/>
      <dgm:t>
        <a:bodyPr/>
        <a:lstStyle/>
        <a:p>
          <a:endParaRPr lang="en-US"/>
        </a:p>
      </dgm:t>
    </dgm:pt>
    <dgm:pt modelId="{2F3CA9AC-EEC0-45A7-A968-2D69D5CEFCDA}">
      <dgm:prSet custT="1"/>
      <dgm:spPr/>
      <dgm:t>
        <a:bodyPr/>
        <a:lstStyle/>
        <a:p>
          <a:r>
            <a:rPr lang="en-US" sz="2000"/>
            <a:t>Unusual eye contact—extreme in either direction.</a:t>
          </a:r>
        </a:p>
      </dgm:t>
    </dgm:pt>
    <dgm:pt modelId="{0693E2C6-25AB-4376-8C93-487B1629E62D}" type="parTrans" cxnId="{D4A6984E-903D-426A-9B60-BF727CF9AEB2}">
      <dgm:prSet/>
      <dgm:spPr/>
      <dgm:t>
        <a:bodyPr/>
        <a:lstStyle/>
        <a:p>
          <a:endParaRPr lang="en-US"/>
        </a:p>
      </dgm:t>
    </dgm:pt>
    <dgm:pt modelId="{76903089-B22D-47AA-BEB4-E30454A005EA}" type="sibTrans" cxnId="{D4A6984E-903D-426A-9B60-BF727CF9AEB2}">
      <dgm:prSet/>
      <dgm:spPr/>
      <dgm:t>
        <a:bodyPr/>
        <a:lstStyle/>
        <a:p>
          <a:endParaRPr lang="en-US"/>
        </a:p>
      </dgm:t>
    </dgm:pt>
    <dgm:pt modelId="{EA3DF3AF-E7F5-492F-AEA6-2F16558D3519}" type="pres">
      <dgm:prSet presAssocID="{EB9C377C-513C-4167-8E7B-6335EABC50DA}" presName="root" presStyleCnt="0">
        <dgm:presLayoutVars>
          <dgm:dir/>
          <dgm:resizeHandles val="exact"/>
        </dgm:presLayoutVars>
      </dgm:prSet>
      <dgm:spPr/>
    </dgm:pt>
    <dgm:pt modelId="{A7BD5D98-C783-45A3-A6C9-3825F87D96CF}" type="pres">
      <dgm:prSet presAssocID="{EB9C377C-513C-4167-8E7B-6335EABC50DA}" presName="container" presStyleCnt="0">
        <dgm:presLayoutVars>
          <dgm:dir/>
          <dgm:resizeHandles val="exact"/>
        </dgm:presLayoutVars>
      </dgm:prSet>
      <dgm:spPr/>
    </dgm:pt>
    <dgm:pt modelId="{356ED883-2AC1-4432-B14B-D9F8BB64B125}" type="pres">
      <dgm:prSet presAssocID="{AC068BA6-D145-4FB2-B6AF-8E1A8A99E0BC}" presName="compNode" presStyleCnt="0"/>
      <dgm:spPr/>
    </dgm:pt>
    <dgm:pt modelId="{A0A939A6-D28B-4855-8912-4C28962177BE}" type="pres">
      <dgm:prSet presAssocID="{AC068BA6-D145-4FB2-B6AF-8E1A8A99E0BC}" presName="iconBgRect" presStyleLbl="bgShp" presStyleIdx="0" presStyleCnt="6"/>
      <dgm:spPr/>
    </dgm:pt>
    <dgm:pt modelId="{8C896472-0896-4997-B84A-1B4162A6E443}" type="pres">
      <dgm:prSet presAssocID="{AC068BA6-D145-4FB2-B6AF-8E1A8A99E0B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ider Web"/>
        </a:ext>
      </dgm:extLst>
    </dgm:pt>
    <dgm:pt modelId="{964B7355-7428-4687-86FF-0C9778860DE7}" type="pres">
      <dgm:prSet presAssocID="{AC068BA6-D145-4FB2-B6AF-8E1A8A99E0BC}" presName="spaceRect" presStyleCnt="0"/>
      <dgm:spPr/>
    </dgm:pt>
    <dgm:pt modelId="{BFC2521F-E23D-43BE-B3B4-99777BE35B7F}" type="pres">
      <dgm:prSet presAssocID="{AC068BA6-D145-4FB2-B6AF-8E1A8A99E0BC}" presName="textRect" presStyleLbl="revTx" presStyleIdx="0" presStyleCnt="6" custLinFactNeighborX="2545">
        <dgm:presLayoutVars>
          <dgm:chMax val="1"/>
          <dgm:chPref val="1"/>
        </dgm:presLayoutVars>
      </dgm:prSet>
      <dgm:spPr/>
    </dgm:pt>
    <dgm:pt modelId="{12370EDB-7BD4-4457-B4EA-D1F246DCB402}" type="pres">
      <dgm:prSet presAssocID="{560D6158-97D5-4F5C-819F-2E1216032068}" presName="sibTrans" presStyleLbl="sibTrans2D1" presStyleIdx="0" presStyleCnt="0"/>
      <dgm:spPr/>
    </dgm:pt>
    <dgm:pt modelId="{E8369ED2-4725-4886-9047-F822B7650B8E}" type="pres">
      <dgm:prSet presAssocID="{C295379A-6BDD-4418-801A-20CE160E77DE}" presName="compNode" presStyleCnt="0"/>
      <dgm:spPr/>
    </dgm:pt>
    <dgm:pt modelId="{7D90A41C-CB7A-4FBF-84F7-1B53794F8024}" type="pres">
      <dgm:prSet presAssocID="{C295379A-6BDD-4418-801A-20CE160E77DE}" presName="iconBgRect" presStyleLbl="bgShp" presStyleIdx="1" presStyleCnt="6"/>
      <dgm:spPr/>
    </dgm:pt>
    <dgm:pt modelId="{11FEB9B8-D7C5-45C2-866D-AEFB05CC8ADA}" type="pres">
      <dgm:prSet presAssocID="{C295379A-6BDD-4418-801A-20CE160E77D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44936EAF-8467-43BB-93FF-77379D07FAD9}" type="pres">
      <dgm:prSet presAssocID="{C295379A-6BDD-4418-801A-20CE160E77DE}" presName="spaceRect" presStyleCnt="0"/>
      <dgm:spPr/>
    </dgm:pt>
    <dgm:pt modelId="{E08686B9-BB97-4219-B278-FFBCB67EB4CB}" type="pres">
      <dgm:prSet presAssocID="{C295379A-6BDD-4418-801A-20CE160E77DE}" presName="textRect" presStyleLbl="revTx" presStyleIdx="1" presStyleCnt="6">
        <dgm:presLayoutVars>
          <dgm:chMax val="1"/>
          <dgm:chPref val="1"/>
        </dgm:presLayoutVars>
      </dgm:prSet>
      <dgm:spPr/>
    </dgm:pt>
    <dgm:pt modelId="{01F6212E-A452-41BA-9CAC-082664A91CA5}" type="pres">
      <dgm:prSet presAssocID="{8A4F6A31-D64D-4510-8029-5D2FDADD8991}" presName="sibTrans" presStyleLbl="sibTrans2D1" presStyleIdx="0" presStyleCnt="0"/>
      <dgm:spPr/>
    </dgm:pt>
    <dgm:pt modelId="{30E68314-CB56-4823-80AF-5794E109F2EC}" type="pres">
      <dgm:prSet presAssocID="{A9C57086-AC11-432E-BFED-7F19145493FB}" presName="compNode" presStyleCnt="0"/>
      <dgm:spPr/>
    </dgm:pt>
    <dgm:pt modelId="{8718B6CC-D8C4-42CE-BD38-D3F0A9A87C43}" type="pres">
      <dgm:prSet presAssocID="{A9C57086-AC11-432E-BFED-7F19145493FB}" presName="iconBgRect" presStyleLbl="bgShp" presStyleIdx="2" presStyleCnt="6"/>
      <dgm:spPr/>
    </dgm:pt>
    <dgm:pt modelId="{E055DA32-DEF0-42AB-8723-ECD2DE13B2B7}" type="pres">
      <dgm:prSet presAssocID="{A9C57086-AC11-432E-BFED-7F19145493F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levision"/>
        </a:ext>
      </dgm:extLst>
    </dgm:pt>
    <dgm:pt modelId="{7CC42135-2139-4B8B-9DC9-80C61A9D5A75}" type="pres">
      <dgm:prSet presAssocID="{A9C57086-AC11-432E-BFED-7F19145493FB}" presName="spaceRect" presStyleCnt="0"/>
      <dgm:spPr/>
    </dgm:pt>
    <dgm:pt modelId="{35B9B619-CEF5-4933-9D52-920399BC267E}" type="pres">
      <dgm:prSet presAssocID="{A9C57086-AC11-432E-BFED-7F19145493FB}" presName="textRect" presStyleLbl="revTx" presStyleIdx="2" presStyleCnt="6" custLinFactNeighborX="2545">
        <dgm:presLayoutVars>
          <dgm:chMax val="1"/>
          <dgm:chPref val="1"/>
        </dgm:presLayoutVars>
      </dgm:prSet>
      <dgm:spPr/>
    </dgm:pt>
    <dgm:pt modelId="{7C7E0B42-8777-451F-B3C4-5F6B8B8F35B0}" type="pres">
      <dgm:prSet presAssocID="{0336F61E-F617-46BC-81D3-BF43B1E79903}" presName="sibTrans" presStyleLbl="sibTrans2D1" presStyleIdx="0" presStyleCnt="0"/>
      <dgm:spPr/>
    </dgm:pt>
    <dgm:pt modelId="{7D41677B-4F0F-43FF-A247-00F65378A6FD}" type="pres">
      <dgm:prSet presAssocID="{75C83D74-4CA4-4EA9-A78C-834847E1A863}" presName="compNode" presStyleCnt="0"/>
      <dgm:spPr/>
    </dgm:pt>
    <dgm:pt modelId="{A5113030-1502-47B3-AADD-40C773775F16}" type="pres">
      <dgm:prSet presAssocID="{75C83D74-4CA4-4EA9-A78C-834847E1A863}" presName="iconBgRect" presStyleLbl="bgShp" presStyleIdx="3" presStyleCnt="6"/>
      <dgm:spPr/>
    </dgm:pt>
    <dgm:pt modelId="{AEEDA045-AD08-4532-996E-930079934F0C}" type="pres">
      <dgm:prSet presAssocID="{75C83D74-4CA4-4EA9-A78C-834847E1A86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gn Language"/>
        </a:ext>
      </dgm:extLst>
    </dgm:pt>
    <dgm:pt modelId="{122694F7-04B5-4F4C-8A1F-51A3962D8268}" type="pres">
      <dgm:prSet presAssocID="{75C83D74-4CA4-4EA9-A78C-834847E1A863}" presName="spaceRect" presStyleCnt="0"/>
      <dgm:spPr/>
    </dgm:pt>
    <dgm:pt modelId="{2E40BE51-BEDE-4C67-81D8-81CDE95BCC55}" type="pres">
      <dgm:prSet presAssocID="{75C83D74-4CA4-4EA9-A78C-834847E1A863}" presName="textRect" presStyleLbl="revTx" presStyleIdx="3" presStyleCnt="6">
        <dgm:presLayoutVars>
          <dgm:chMax val="1"/>
          <dgm:chPref val="1"/>
        </dgm:presLayoutVars>
      </dgm:prSet>
      <dgm:spPr/>
    </dgm:pt>
    <dgm:pt modelId="{3A2C3D57-026E-4E95-9435-B72A3531CF80}" type="pres">
      <dgm:prSet presAssocID="{5E17F21A-FE6A-4BB7-A60D-2AD80D191B4E}" presName="sibTrans" presStyleLbl="sibTrans2D1" presStyleIdx="0" presStyleCnt="0"/>
      <dgm:spPr/>
    </dgm:pt>
    <dgm:pt modelId="{5C84B81D-30F8-42AE-8C69-6E9402B8F421}" type="pres">
      <dgm:prSet presAssocID="{3D03BC31-E79C-419E-A3DF-33E6700D5712}" presName="compNode" presStyleCnt="0"/>
      <dgm:spPr/>
    </dgm:pt>
    <dgm:pt modelId="{2E406B33-462C-4A25-A70E-948A7FE215A5}" type="pres">
      <dgm:prSet presAssocID="{3D03BC31-E79C-419E-A3DF-33E6700D5712}" presName="iconBgRect" presStyleLbl="bgShp" presStyleIdx="4" presStyleCnt="6"/>
      <dgm:spPr/>
    </dgm:pt>
    <dgm:pt modelId="{6E6E2444-1759-4AB6-9EB0-EF923F044683}" type="pres">
      <dgm:prSet presAssocID="{3D03BC31-E79C-419E-A3DF-33E6700D571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0BA91B3D-579A-4DEB-8D6C-AA59D81BE85E}" type="pres">
      <dgm:prSet presAssocID="{3D03BC31-E79C-419E-A3DF-33E6700D5712}" presName="spaceRect" presStyleCnt="0"/>
      <dgm:spPr/>
    </dgm:pt>
    <dgm:pt modelId="{12F8C613-95F9-455F-B0E9-2FC3CF45B374}" type="pres">
      <dgm:prSet presAssocID="{3D03BC31-E79C-419E-A3DF-33E6700D5712}" presName="textRect" presStyleLbl="revTx" presStyleIdx="4" presStyleCnt="6" custLinFactNeighborX="2545">
        <dgm:presLayoutVars>
          <dgm:chMax val="1"/>
          <dgm:chPref val="1"/>
        </dgm:presLayoutVars>
      </dgm:prSet>
      <dgm:spPr/>
    </dgm:pt>
    <dgm:pt modelId="{2EBC817E-7ED5-4D03-BA51-C622985E21A1}" type="pres">
      <dgm:prSet presAssocID="{40E09547-AB2E-4B2E-B091-C376080E78B8}" presName="sibTrans" presStyleLbl="sibTrans2D1" presStyleIdx="0" presStyleCnt="0"/>
      <dgm:spPr/>
    </dgm:pt>
    <dgm:pt modelId="{60EFB9E6-B4FB-4CEE-A07D-EEA236D31A1C}" type="pres">
      <dgm:prSet presAssocID="{2F3CA9AC-EEC0-45A7-A968-2D69D5CEFCDA}" presName="compNode" presStyleCnt="0"/>
      <dgm:spPr/>
    </dgm:pt>
    <dgm:pt modelId="{0F8A5C98-795F-4352-9E1D-7244F66B5236}" type="pres">
      <dgm:prSet presAssocID="{2F3CA9AC-EEC0-45A7-A968-2D69D5CEFCDA}" presName="iconBgRect" presStyleLbl="bgShp" presStyleIdx="5" presStyleCnt="6"/>
      <dgm:spPr/>
    </dgm:pt>
    <dgm:pt modelId="{D58DF5F3-8F6B-4679-9F32-CEAA77E1C603}" type="pres">
      <dgm:prSet presAssocID="{2F3CA9AC-EEC0-45A7-A968-2D69D5CEFCD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yes"/>
        </a:ext>
      </dgm:extLst>
    </dgm:pt>
    <dgm:pt modelId="{892D9508-B6B8-4A04-845B-A39A4FEB1374}" type="pres">
      <dgm:prSet presAssocID="{2F3CA9AC-EEC0-45A7-A968-2D69D5CEFCDA}" presName="spaceRect" presStyleCnt="0"/>
      <dgm:spPr/>
    </dgm:pt>
    <dgm:pt modelId="{5F21B2A9-4DF8-455D-A1DC-D2F40BF1DEDB}" type="pres">
      <dgm:prSet presAssocID="{2F3CA9AC-EEC0-45A7-A968-2D69D5CEFCDA}" presName="textRect" presStyleLbl="revTx" presStyleIdx="5" presStyleCnt="6">
        <dgm:presLayoutVars>
          <dgm:chMax val="1"/>
          <dgm:chPref val="1"/>
        </dgm:presLayoutVars>
      </dgm:prSet>
      <dgm:spPr/>
    </dgm:pt>
  </dgm:ptLst>
  <dgm:cxnLst>
    <dgm:cxn modelId="{3DA81403-90B0-40D4-8927-471234B47D34}" srcId="{EB9C377C-513C-4167-8E7B-6335EABC50DA}" destId="{3D03BC31-E79C-419E-A3DF-33E6700D5712}" srcOrd="4" destOrd="0" parTransId="{89804552-C7D2-4463-8082-EE0D459B8BB6}" sibTransId="{40E09547-AB2E-4B2E-B091-C376080E78B8}"/>
    <dgm:cxn modelId="{94EEEE2A-AF15-4F60-8910-177D6BDFABCE}" srcId="{EB9C377C-513C-4167-8E7B-6335EABC50DA}" destId="{AC068BA6-D145-4FB2-B6AF-8E1A8A99E0BC}" srcOrd="0" destOrd="0" parTransId="{5DFBE67E-7624-4A0C-B7E0-7B68F73BD19C}" sibTransId="{560D6158-97D5-4F5C-819F-2E1216032068}"/>
    <dgm:cxn modelId="{5B898C39-E068-4181-BF7F-2DF8A9337420}" type="presOf" srcId="{8A4F6A31-D64D-4510-8029-5D2FDADD8991}" destId="{01F6212E-A452-41BA-9CAC-082664A91CA5}" srcOrd="0" destOrd="0" presId="urn:microsoft.com/office/officeart/2018/2/layout/IconCircleList"/>
    <dgm:cxn modelId="{F1FFB53B-13AC-48CE-B753-3D20E235B142}" srcId="{EB9C377C-513C-4167-8E7B-6335EABC50DA}" destId="{75C83D74-4CA4-4EA9-A78C-834847E1A863}" srcOrd="3" destOrd="0" parTransId="{4D435695-B5FA-4C9F-B549-7E79423E81D9}" sibTransId="{5E17F21A-FE6A-4BB7-A60D-2AD80D191B4E}"/>
    <dgm:cxn modelId="{9D1C224E-B44D-485D-BA75-A7F384617A53}" type="presOf" srcId="{5E17F21A-FE6A-4BB7-A60D-2AD80D191B4E}" destId="{3A2C3D57-026E-4E95-9435-B72A3531CF80}" srcOrd="0" destOrd="0" presId="urn:microsoft.com/office/officeart/2018/2/layout/IconCircleList"/>
    <dgm:cxn modelId="{D4A6984E-903D-426A-9B60-BF727CF9AEB2}" srcId="{EB9C377C-513C-4167-8E7B-6335EABC50DA}" destId="{2F3CA9AC-EEC0-45A7-A968-2D69D5CEFCDA}" srcOrd="5" destOrd="0" parTransId="{0693E2C6-25AB-4376-8C93-487B1629E62D}" sibTransId="{76903089-B22D-47AA-BEB4-E30454A005EA}"/>
    <dgm:cxn modelId="{31771158-0E5B-4CB9-AC57-78B85A4488AD}" type="presOf" srcId="{3D03BC31-E79C-419E-A3DF-33E6700D5712}" destId="{12F8C613-95F9-455F-B0E9-2FC3CF45B374}" srcOrd="0" destOrd="0" presId="urn:microsoft.com/office/officeart/2018/2/layout/IconCircleList"/>
    <dgm:cxn modelId="{E0C67187-E32B-4349-9660-8DA4F613D3A2}" type="presOf" srcId="{560D6158-97D5-4F5C-819F-2E1216032068}" destId="{12370EDB-7BD4-4457-B4EA-D1F246DCB402}" srcOrd="0" destOrd="0" presId="urn:microsoft.com/office/officeart/2018/2/layout/IconCircleList"/>
    <dgm:cxn modelId="{4C00D38E-DC43-463E-90D2-41B4744231DC}" type="presOf" srcId="{75C83D74-4CA4-4EA9-A78C-834847E1A863}" destId="{2E40BE51-BEDE-4C67-81D8-81CDE95BCC55}" srcOrd="0" destOrd="0" presId="urn:microsoft.com/office/officeart/2018/2/layout/IconCircleList"/>
    <dgm:cxn modelId="{765A879D-B222-4B71-ADA3-59D88E24FAD5}" srcId="{EB9C377C-513C-4167-8E7B-6335EABC50DA}" destId="{A9C57086-AC11-432E-BFED-7F19145493FB}" srcOrd="2" destOrd="0" parTransId="{2950A38F-0D1D-445E-8103-C31489A28EAD}" sibTransId="{0336F61E-F617-46BC-81D3-BF43B1E79903}"/>
    <dgm:cxn modelId="{6F6EEAA0-21B3-4A91-AE8F-573067DBEAC0}" type="presOf" srcId="{EB9C377C-513C-4167-8E7B-6335EABC50DA}" destId="{EA3DF3AF-E7F5-492F-AEA6-2F16558D3519}" srcOrd="0" destOrd="0" presId="urn:microsoft.com/office/officeart/2018/2/layout/IconCircleList"/>
    <dgm:cxn modelId="{FB1727B0-21AC-43B9-A9F8-C3356913002C}" srcId="{EB9C377C-513C-4167-8E7B-6335EABC50DA}" destId="{C295379A-6BDD-4418-801A-20CE160E77DE}" srcOrd="1" destOrd="0" parTransId="{AD6A5148-0CF2-4BB7-AA70-1375ED2535D3}" sibTransId="{8A4F6A31-D64D-4510-8029-5D2FDADD8991}"/>
    <dgm:cxn modelId="{F78911BD-6889-4525-B0B2-FBCCF44E27B5}" type="presOf" srcId="{40E09547-AB2E-4B2E-B091-C376080E78B8}" destId="{2EBC817E-7ED5-4D03-BA51-C622985E21A1}" srcOrd="0" destOrd="0" presId="urn:microsoft.com/office/officeart/2018/2/layout/IconCircleList"/>
    <dgm:cxn modelId="{75009FCC-59F1-4EEB-B099-E702B8823789}" type="presOf" srcId="{2F3CA9AC-EEC0-45A7-A968-2D69D5CEFCDA}" destId="{5F21B2A9-4DF8-455D-A1DC-D2F40BF1DEDB}" srcOrd="0" destOrd="0" presId="urn:microsoft.com/office/officeart/2018/2/layout/IconCircleList"/>
    <dgm:cxn modelId="{4FCE4EEE-2BBD-47DC-8907-13ACD21CA6F4}" type="presOf" srcId="{0336F61E-F617-46BC-81D3-BF43B1E79903}" destId="{7C7E0B42-8777-451F-B3C4-5F6B8B8F35B0}" srcOrd="0" destOrd="0" presId="urn:microsoft.com/office/officeart/2018/2/layout/IconCircleList"/>
    <dgm:cxn modelId="{429CF4EE-19A2-4A2E-9ECA-23C043FA9891}" type="presOf" srcId="{C295379A-6BDD-4418-801A-20CE160E77DE}" destId="{E08686B9-BB97-4219-B278-FFBCB67EB4CB}" srcOrd="0" destOrd="0" presId="urn:microsoft.com/office/officeart/2018/2/layout/IconCircleList"/>
    <dgm:cxn modelId="{2E07E4F2-1D82-4DF4-83D7-F2F3DDC4928C}" type="presOf" srcId="{AC068BA6-D145-4FB2-B6AF-8E1A8A99E0BC}" destId="{BFC2521F-E23D-43BE-B3B4-99777BE35B7F}" srcOrd="0" destOrd="0" presId="urn:microsoft.com/office/officeart/2018/2/layout/IconCircleList"/>
    <dgm:cxn modelId="{9C8C3AF3-1C39-4680-9FA6-51E298A7E55B}" type="presOf" srcId="{A9C57086-AC11-432E-BFED-7F19145493FB}" destId="{35B9B619-CEF5-4933-9D52-920399BC267E}" srcOrd="0" destOrd="0" presId="urn:microsoft.com/office/officeart/2018/2/layout/IconCircleList"/>
    <dgm:cxn modelId="{C4A41992-F8A1-4902-975E-B1F2D6082BD5}" type="presParOf" srcId="{EA3DF3AF-E7F5-492F-AEA6-2F16558D3519}" destId="{A7BD5D98-C783-45A3-A6C9-3825F87D96CF}" srcOrd="0" destOrd="0" presId="urn:microsoft.com/office/officeart/2018/2/layout/IconCircleList"/>
    <dgm:cxn modelId="{E35FEE2A-8374-4F8A-B48C-4FF66A59FC04}" type="presParOf" srcId="{A7BD5D98-C783-45A3-A6C9-3825F87D96CF}" destId="{356ED883-2AC1-4432-B14B-D9F8BB64B125}" srcOrd="0" destOrd="0" presId="urn:microsoft.com/office/officeart/2018/2/layout/IconCircleList"/>
    <dgm:cxn modelId="{AB26EFBA-6328-4C86-994B-A897345B735C}" type="presParOf" srcId="{356ED883-2AC1-4432-B14B-D9F8BB64B125}" destId="{A0A939A6-D28B-4855-8912-4C28962177BE}" srcOrd="0" destOrd="0" presId="urn:microsoft.com/office/officeart/2018/2/layout/IconCircleList"/>
    <dgm:cxn modelId="{3DC93B88-410E-4553-B097-7C5BF0274798}" type="presParOf" srcId="{356ED883-2AC1-4432-B14B-D9F8BB64B125}" destId="{8C896472-0896-4997-B84A-1B4162A6E443}" srcOrd="1" destOrd="0" presId="urn:microsoft.com/office/officeart/2018/2/layout/IconCircleList"/>
    <dgm:cxn modelId="{D72DFC83-17E9-4080-8CF2-A0FED7BAF60E}" type="presParOf" srcId="{356ED883-2AC1-4432-B14B-D9F8BB64B125}" destId="{964B7355-7428-4687-86FF-0C9778860DE7}" srcOrd="2" destOrd="0" presId="urn:microsoft.com/office/officeart/2018/2/layout/IconCircleList"/>
    <dgm:cxn modelId="{8037C68D-8C9D-4814-9A3E-C9660B6ED010}" type="presParOf" srcId="{356ED883-2AC1-4432-B14B-D9F8BB64B125}" destId="{BFC2521F-E23D-43BE-B3B4-99777BE35B7F}" srcOrd="3" destOrd="0" presId="urn:microsoft.com/office/officeart/2018/2/layout/IconCircleList"/>
    <dgm:cxn modelId="{057131F1-1D70-4AD6-99F6-38CF6D4C0449}" type="presParOf" srcId="{A7BD5D98-C783-45A3-A6C9-3825F87D96CF}" destId="{12370EDB-7BD4-4457-B4EA-D1F246DCB402}" srcOrd="1" destOrd="0" presId="urn:microsoft.com/office/officeart/2018/2/layout/IconCircleList"/>
    <dgm:cxn modelId="{D8800671-55D7-4548-B299-BEF31911904D}" type="presParOf" srcId="{A7BD5D98-C783-45A3-A6C9-3825F87D96CF}" destId="{E8369ED2-4725-4886-9047-F822B7650B8E}" srcOrd="2" destOrd="0" presId="urn:microsoft.com/office/officeart/2018/2/layout/IconCircleList"/>
    <dgm:cxn modelId="{7857C361-CBF3-4007-9005-149E1D21A100}" type="presParOf" srcId="{E8369ED2-4725-4886-9047-F822B7650B8E}" destId="{7D90A41C-CB7A-4FBF-84F7-1B53794F8024}" srcOrd="0" destOrd="0" presId="urn:microsoft.com/office/officeart/2018/2/layout/IconCircleList"/>
    <dgm:cxn modelId="{8A8763EA-15AE-43A0-8CE1-909DCB526570}" type="presParOf" srcId="{E8369ED2-4725-4886-9047-F822B7650B8E}" destId="{11FEB9B8-D7C5-45C2-866D-AEFB05CC8ADA}" srcOrd="1" destOrd="0" presId="urn:microsoft.com/office/officeart/2018/2/layout/IconCircleList"/>
    <dgm:cxn modelId="{DE3E188F-2C9C-4F8B-86F2-25F464FB4AB7}" type="presParOf" srcId="{E8369ED2-4725-4886-9047-F822B7650B8E}" destId="{44936EAF-8467-43BB-93FF-77379D07FAD9}" srcOrd="2" destOrd="0" presId="urn:microsoft.com/office/officeart/2018/2/layout/IconCircleList"/>
    <dgm:cxn modelId="{5AA1A12C-2AA2-4013-959E-638A28472C7E}" type="presParOf" srcId="{E8369ED2-4725-4886-9047-F822B7650B8E}" destId="{E08686B9-BB97-4219-B278-FFBCB67EB4CB}" srcOrd="3" destOrd="0" presId="urn:microsoft.com/office/officeart/2018/2/layout/IconCircleList"/>
    <dgm:cxn modelId="{351A57B1-382E-4F97-970E-C8BC059FBCD9}" type="presParOf" srcId="{A7BD5D98-C783-45A3-A6C9-3825F87D96CF}" destId="{01F6212E-A452-41BA-9CAC-082664A91CA5}" srcOrd="3" destOrd="0" presId="urn:microsoft.com/office/officeart/2018/2/layout/IconCircleList"/>
    <dgm:cxn modelId="{4B1B9A6D-1917-4E4E-9C04-B659DD8E55D1}" type="presParOf" srcId="{A7BD5D98-C783-45A3-A6C9-3825F87D96CF}" destId="{30E68314-CB56-4823-80AF-5794E109F2EC}" srcOrd="4" destOrd="0" presId="urn:microsoft.com/office/officeart/2018/2/layout/IconCircleList"/>
    <dgm:cxn modelId="{841AF6C0-5C3F-42C1-91FB-A5F4DDAFA1B9}" type="presParOf" srcId="{30E68314-CB56-4823-80AF-5794E109F2EC}" destId="{8718B6CC-D8C4-42CE-BD38-D3F0A9A87C43}" srcOrd="0" destOrd="0" presId="urn:microsoft.com/office/officeart/2018/2/layout/IconCircleList"/>
    <dgm:cxn modelId="{9B1F2F43-0993-4491-82FA-91D87BEC1557}" type="presParOf" srcId="{30E68314-CB56-4823-80AF-5794E109F2EC}" destId="{E055DA32-DEF0-42AB-8723-ECD2DE13B2B7}" srcOrd="1" destOrd="0" presId="urn:microsoft.com/office/officeart/2018/2/layout/IconCircleList"/>
    <dgm:cxn modelId="{1D8B65DB-91AC-4AD5-9EC6-74A01180187F}" type="presParOf" srcId="{30E68314-CB56-4823-80AF-5794E109F2EC}" destId="{7CC42135-2139-4B8B-9DC9-80C61A9D5A75}" srcOrd="2" destOrd="0" presId="urn:microsoft.com/office/officeart/2018/2/layout/IconCircleList"/>
    <dgm:cxn modelId="{FD72F04D-7B53-4F9D-9262-763E2278194D}" type="presParOf" srcId="{30E68314-CB56-4823-80AF-5794E109F2EC}" destId="{35B9B619-CEF5-4933-9D52-920399BC267E}" srcOrd="3" destOrd="0" presId="urn:microsoft.com/office/officeart/2018/2/layout/IconCircleList"/>
    <dgm:cxn modelId="{8D1C60B3-BEB0-4CA8-99AA-19992FAC9F03}" type="presParOf" srcId="{A7BD5D98-C783-45A3-A6C9-3825F87D96CF}" destId="{7C7E0B42-8777-451F-B3C4-5F6B8B8F35B0}" srcOrd="5" destOrd="0" presId="urn:microsoft.com/office/officeart/2018/2/layout/IconCircleList"/>
    <dgm:cxn modelId="{49B8FD8A-1901-4CFC-930F-1D55CF527D58}" type="presParOf" srcId="{A7BD5D98-C783-45A3-A6C9-3825F87D96CF}" destId="{7D41677B-4F0F-43FF-A247-00F65378A6FD}" srcOrd="6" destOrd="0" presId="urn:microsoft.com/office/officeart/2018/2/layout/IconCircleList"/>
    <dgm:cxn modelId="{A84CB791-0767-473A-AE05-7C5EF29E1CEA}" type="presParOf" srcId="{7D41677B-4F0F-43FF-A247-00F65378A6FD}" destId="{A5113030-1502-47B3-AADD-40C773775F16}" srcOrd="0" destOrd="0" presId="urn:microsoft.com/office/officeart/2018/2/layout/IconCircleList"/>
    <dgm:cxn modelId="{07A5D585-8AAE-4B10-A6BF-11F8831A5B5F}" type="presParOf" srcId="{7D41677B-4F0F-43FF-A247-00F65378A6FD}" destId="{AEEDA045-AD08-4532-996E-930079934F0C}" srcOrd="1" destOrd="0" presId="urn:microsoft.com/office/officeart/2018/2/layout/IconCircleList"/>
    <dgm:cxn modelId="{D7B10132-F0D2-4272-8FF7-DD617604DBA5}" type="presParOf" srcId="{7D41677B-4F0F-43FF-A247-00F65378A6FD}" destId="{122694F7-04B5-4F4C-8A1F-51A3962D8268}" srcOrd="2" destOrd="0" presId="urn:microsoft.com/office/officeart/2018/2/layout/IconCircleList"/>
    <dgm:cxn modelId="{A3810BED-8789-420B-87ED-9F25E044E8D7}" type="presParOf" srcId="{7D41677B-4F0F-43FF-A247-00F65378A6FD}" destId="{2E40BE51-BEDE-4C67-81D8-81CDE95BCC55}" srcOrd="3" destOrd="0" presId="urn:microsoft.com/office/officeart/2018/2/layout/IconCircleList"/>
    <dgm:cxn modelId="{0AD7CB9E-2764-4472-ADD6-539D7770C1F0}" type="presParOf" srcId="{A7BD5D98-C783-45A3-A6C9-3825F87D96CF}" destId="{3A2C3D57-026E-4E95-9435-B72A3531CF80}" srcOrd="7" destOrd="0" presId="urn:microsoft.com/office/officeart/2018/2/layout/IconCircleList"/>
    <dgm:cxn modelId="{90661611-1E90-4843-929B-DFC8BB90B5C6}" type="presParOf" srcId="{A7BD5D98-C783-45A3-A6C9-3825F87D96CF}" destId="{5C84B81D-30F8-42AE-8C69-6E9402B8F421}" srcOrd="8" destOrd="0" presId="urn:microsoft.com/office/officeart/2018/2/layout/IconCircleList"/>
    <dgm:cxn modelId="{22BCD781-AA96-4151-A87C-7D13261084EC}" type="presParOf" srcId="{5C84B81D-30F8-42AE-8C69-6E9402B8F421}" destId="{2E406B33-462C-4A25-A70E-948A7FE215A5}" srcOrd="0" destOrd="0" presId="urn:microsoft.com/office/officeart/2018/2/layout/IconCircleList"/>
    <dgm:cxn modelId="{BD09D3DE-C790-475E-997F-71AD01B2B680}" type="presParOf" srcId="{5C84B81D-30F8-42AE-8C69-6E9402B8F421}" destId="{6E6E2444-1759-4AB6-9EB0-EF923F044683}" srcOrd="1" destOrd="0" presId="urn:microsoft.com/office/officeart/2018/2/layout/IconCircleList"/>
    <dgm:cxn modelId="{87C21979-9A57-446F-807C-2840B7E849F0}" type="presParOf" srcId="{5C84B81D-30F8-42AE-8C69-6E9402B8F421}" destId="{0BA91B3D-579A-4DEB-8D6C-AA59D81BE85E}" srcOrd="2" destOrd="0" presId="urn:microsoft.com/office/officeart/2018/2/layout/IconCircleList"/>
    <dgm:cxn modelId="{C298DA46-7276-47E5-9B47-34C59C2ED0D4}" type="presParOf" srcId="{5C84B81D-30F8-42AE-8C69-6E9402B8F421}" destId="{12F8C613-95F9-455F-B0E9-2FC3CF45B374}" srcOrd="3" destOrd="0" presId="urn:microsoft.com/office/officeart/2018/2/layout/IconCircleList"/>
    <dgm:cxn modelId="{4338BB68-08FF-4A3B-8F9A-F20CB3EB91E8}" type="presParOf" srcId="{A7BD5D98-C783-45A3-A6C9-3825F87D96CF}" destId="{2EBC817E-7ED5-4D03-BA51-C622985E21A1}" srcOrd="9" destOrd="0" presId="urn:microsoft.com/office/officeart/2018/2/layout/IconCircleList"/>
    <dgm:cxn modelId="{FE089C77-09CB-4C64-8380-8C89A16701D3}" type="presParOf" srcId="{A7BD5D98-C783-45A3-A6C9-3825F87D96CF}" destId="{60EFB9E6-B4FB-4CEE-A07D-EEA236D31A1C}" srcOrd="10" destOrd="0" presId="urn:microsoft.com/office/officeart/2018/2/layout/IconCircleList"/>
    <dgm:cxn modelId="{7D7873AB-8E72-43EA-9252-83EBA1D5EB10}" type="presParOf" srcId="{60EFB9E6-B4FB-4CEE-A07D-EEA236D31A1C}" destId="{0F8A5C98-795F-4352-9E1D-7244F66B5236}" srcOrd="0" destOrd="0" presId="urn:microsoft.com/office/officeart/2018/2/layout/IconCircleList"/>
    <dgm:cxn modelId="{DB92AF6F-AFB0-4FCD-8298-FFB711F32AB4}" type="presParOf" srcId="{60EFB9E6-B4FB-4CEE-A07D-EEA236D31A1C}" destId="{D58DF5F3-8F6B-4679-9F32-CEAA77E1C603}" srcOrd="1" destOrd="0" presId="urn:microsoft.com/office/officeart/2018/2/layout/IconCircleList"/>
    <dgm:cxn modelId="{EE41C5F6-3F3B-4C74-9DB5-07D36FD564EC}" type="presParOf" srcId="{60EFB9E6-B4FB-4CEE-A07D-EEA236D31A1C}" destId="{892D9508-B6B8-4A04-845B-A39A4FEB1374}" srcOrd="2" destOrd="0" presId="urn:microsoft.com/office/officeart/2018/2/layout/IconCircleList"/>
    <dgm:cxn modelId="{3F8AF4BC-567C-4FB4-B407-5324CA73EB61}" type="presParOf" srcId="{60EFB9E6-B4FB-4CEE-A07D-EEA236D31A1C}" destId="{5F21B2A9-4DF8-455D-A1DC-D2F40BF1DED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F9B108-3970-409D-93E7-F8DF8A2061C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182430C-39F3-4C92-935A-71D8205AE8F5}">
      <dgm:prSet/>
      <dgm:spPr/>
      <dgm:t>
        <a:bodyPr/>
        <a:lstStyle/>
        <a:p>
          <a:r>
            <a:rPr lang="en-US" b="1"/>
            <a:t>Avoid interpreting </a:t>
          </a:r>
          <a:r>
            <a:rPr lang="en-US"/>
            <a:t>the behavior of others through your own experiences. Theirs are different. </a:t>
          </a:r>
          <a:r>
            <a:rPr lang="en-US" b="1"/>
            <a:t>Ask, don’t assume. Check</a:t>
          </a:r>
          <a:r>
            <a:rPr lang="en-US"/>
            <a:t> your </a:t>
          </a:r>
          <a:r>
            <a:rPr lang="en-US" b="1"/>
            <a:t>assumptions</a:t>
          </a:r>
          <a:r>
            <a:rPr lang="en-US"/>
            <a:t> often.</a:t>
          </a:r>
        </a:p>
      </dgm:t>
    </dgm:pt>
    <dgm:pt modelId="{DC258C4D-5CD1-418D-B37F-2A897224EF2C}" type="parTrans" cxnId="{90F5798E-5CBC-464C-9746-AB18283B7410}">
      <dgm:prSet/>
      <dgm:spPr/>
      <dgm:t>
        <a:bodyPr/>
        <a:lstStyle/>
        <a:p>
          <a:endParaRPr lang="en-US"/>
        </a:p>
      </dgm:t>
    </dgm:pt>
    <dgm:pt modelId="{811FEAFA-658F-4D45-BDA3-866474A37688}" type="sibTrans" cxnId="{90F5798E-5CBC-464C-9746-AB18283B7410}">
      <dgm:prSet/>
      <dgm:spPr/>
      <dgm:t>
        <a:bodyPr/>
        <a:lstStyle/>
        <a:p>
          <a:endParaRPr lang="en-US"/>
        </a:p>
      </dgm:t>
    </dgm:pt>
    <dgm:pt modelId="{50430A2C-C494-4196-ADE8-E079C23D39B0}">
      <dgm:prSet/>
      <dgm:spPr/>
      <dgm:t>
        <a:bodyPr/>
        <a:lstStyle/>
        <a:p>
          <a:r>
            <a:rPr lang="en-US" dirty="0"/>
            <a:t>Before</a:t>
          </a:r>
          <a:r>
            <a:rPr lang="en-US" baseline="0" dirty="0"/>
            <a:t> commenting on someone else’s behavior, ask yourself </a:t>
          </a:r>
          <a:r>
            <a:rPr lang="en-US" b="1" baseline="0" dirty="0"/>
            <a:t>what you hope to gain by doing so</a:t>
          </a:r>
          <a:r>
            <a:rPr lang="en-US" baseline="0" dirty="0"/>
            <a:t>. If it’s not important to the purpose of the gathering, ignore it.</a:t>
          </a:r>
          <a:endParaRPr lang="en-US" dirty="0"/>
        </a:p>
      </dgm:t>
    </dgm:pt>
    <dgm:pt modelId="{19B9A2F7-6936-4529-A0C3-DA0E9B938DB8}" type="parTrans" cxnId="{5BA33F50-B18C-4339-B762-E5210DCA4BF0}">
      <dgm:prSet/>
      <dgm:spPr/>
      <dgm:t>
        <a:bodyPr/>
        <a:lstStyle/>
        <a:p>
          <a:endParaRPr lang="en-US"/>
        </a:p>
      </dgm:t>
    </dgm:pt>
    <dgm:pt modelId="{CCB44B45-5F78-4361-9BC9-7F2E8A0C6E0B}" type="sibTrans" cxnId="{5BA33F50-B18C-4339-B762-E5210DCA4BF0}">
      <dgm:prSet/>
      <dgm:spPr/>
      <dgm:t>
        <a:bodyPr/>
        <a:lstStyle/>
        <a:p>
          <a:endParaRPr lang="en-US"/>
        </a:p>
      </dgm:t>
    </dgm:pt>
    <dgm:pt modelId="{8326321B-7F09-474E-A8BE-6679D51000D1}">
      <dgm:prSet/>
      <dgm:spPr/>
      <dgm:t>
        <a:bodyPr/>
        <a:lstStyle/>
        <a:p>
          <a:r>
            <a:rPr lang="en-US" dirty="0"/>
            <a:t>Be mindful of the </a:t>
          </a:r>
          <a:r>
            <a:rPr lang="en-US" b="1" dirty="0"/>
            <a:t>sensory experience </a:t>
          </a:r>
          <a:r>
            <a:rPr lang="en-US" dirty="0"/>
            <a:t>in your spaces. How’s the lighting? Ambient noise? Temperature? Smell?</a:t>
          </a:r>
        </a:p>
      </dgm:t>
    </dgm:pt>
    <dgm:pt modelId="{4E777103-063B-401F-8FFF-E845D3F6FA2D}" type="parTrans" cxnId="{5E0761DA-705C-40BB-AADD-101E122BDFB1}">
      <dgm:prSet/>
      <dgm:spPr/>
      <dgm:t>
        <a:bodyPr/>
        <a:lstStyle/>
        <a:p>
          <a:endParaRPr lang="en-US"/>
        </a:p>
      </dgm:t>
    </dgm:pt>
    <dgm:pt modelId="{B66C00D4-FAD4-453D-A8B3-F55E73CC7421}" type="sibTrans" cxnId="{5E0761DA-705C-40BB-AADD-101E122BDFB1}">
      <dgm:prSet/>
      <dgm:spPr/>
      <dgm:t>
        <a:bodyPr/>
        <a:lstStyle/>
        <a:p>
          <a:endParaRPr lang="en-US"/>
        </a:p>
      </dgm:t>
    </dgm:pt>
    <dgm:pt modelId="{A63B5613-C7DB-4D46-891F-7331B64EBB60}" type="pres">
      <dgm:prSet presAssocID="{06F9B108-3970-409D-93E7-F8DF8A2061C5}" presName="linear" presStyleCnt="0">
        <dgm:presLayoutVars>
          <dgm:animLvl val="lvl"/>
          <dgm:resizeHandles val="exact"/>
        </dgm:presLayoutVars>
      </dgm:prSet>
      <dgm:spPr/>
    </dgm:pt>
    <dgm:pt modelId="{31130586-8679-468B-BE7A-A3848E94C8A6}" type="pres">
      <dgm:prSet presAssocID="{4182430C-39F3-4C92-935A-71D8205AE8F5}" presName="parentText" presStyleLbl="node1" presStyleIdx="0" presStyleCnt="3">
        <dgm:presLayoutVars>
          <dgm:chMax val="0"/>
          <dgm:bulletEnabled val="1"/>
        </dgm:presLayoutVars>
      </dgm:prSet>
      <dgm:spPr/>
    </dgm:pt>
    <dgm:pt modelId="{85D703E3-91A6-485A-8EB0-E3DBC2311E37}" type="pres">
      <dgm:prSet presAssocID="{811FEAFA-658F-4D45-BDA3-866474A37688}" presName="spacer" presStyleCnt="0"/>
      <dgm:spPr/>
    </dgm:pt>
    <dgm:pt modelId="{BA816853-F8C4-422F-BEB9-92E02D6DB288}" type="pres">
      <dgm:prSet presAssocID="{50430A2C-C494-4196-ADE8-E079C23D39B0}" presName="parentText" presStyleLbl="node1" presStyleIdx="1" presStyleCnt="3">
        <dgm:presLayoutVars>
          <dgm:chMax val="0"/>
          <dgm:bulletEnabled val="1"/>
        </dgm:presLayoutVars>
      </dgm:prSet>
      <dgm:spPr/>
    </dgm:pt>
    <dgm:pt modelId="{A7DABDEB-9E04-4338-9F47-92326935E4EE}" type="pres">
      <dgm:prSet presAssocID="{CCB44B45-5F78-4361-9BC9-7F2E8A0C6E0B}" presName="spacer" presStyleCnt="0"/>
      <dgm:spPr/>
    </dgm:pt>
    <dgm:pt modelId="{A84060CB-F2E8-437B-9345-EFA01BCF17CA}" type="pres">
      <dgm:prSet presAssocID="{8326321B-7F09-474E-A8BE-6679D51000D1}" presName="parentText" presStyleLbl="node1" presStyleIdx="2" presStyleCnt="3">
        <dgm:presLayoutVars>
          <dgm:chMax val="0"/>
          <dgm:bulletEnabled val="1"/>
        </dgm:presLayoutVars>
      </dgm:prSet>
      <dgm:spPr/>
    </dgm:pt>
  </dgm:ptLst>
  <dgm:cxnLst>
    <dgm:cxn modelId="{D5095805-31BC-4662-98F9-E6088D1F4703}" type="presOf" srcId="{50430A2C-C494-4196-ADE8-E079C23D39B0}" destId="{BA816853-F8C4-422F-BEB9-92E02D6DB288}" srcOrd="0" destOrd="0" presId="urn:microsoft.com/office/officeart/2005/8/layout/vList2"/>
    <dgm:cxn modelId="{B5AD3207-19D6-40B0-804F-046E3D3CD533}" type="presOf" srcId="{8326321B-7F09-474E-A8BE-6679D51000D1}" destId="{A84060CB-F2E8-437B-9345-EFA01BCF17CA}" srcOrd="0" destOrd="0" presId="urn:microsoft.com/office/officeart/2005/8/layout/vList2"/>
    <dgm:cxn modelId="{5BA33F50-B18C-4339-B762-E5210DCA4BF0}" srcId="{06F9B108-3970-409D-93E7-F8DF8A2061C5}" destId="{50430A2C-C494-4196-ADE8-E079C23D39B0}" srcOrd="1" destOrd="0" parTransId="{19B9A2F7-6936-4529-A0C3-DA0E9B938DB8}" sibTransId="{CCB44B45-5F78-4361-9BC9-7F2E8A0C6E0B}"/>
    <dgm:cxn modelId="{F9037181-6AFE-4BB5-9B9A-5C1E3CECE6F0}" type="presOf" srcId="{4182430C-39F3-4C92-935A-71D8205AE8F5}" destId="{31130586-8679-468B-BE7A-A3848E94C8A6}" srcOrd="0" destOrd="0" presId="urn:microsoft.com/office/officeart/2005/8/layout/vList2"/>
    <dgm:cxn modelId="{90F5798E-5CBC-464C-9746-AB18283B7410}" srcId="{06F9B108-3970-409D-93E7-F8DF8A2061C5}" destId="{4182430C-39F3-4C92-935A-71D8205AE8F5}" srcOrd="0" destOrd="0" parTransId="{DC258C4D-5CD1-418D-B37F-2A897224EF2C}" sibTransId="{811FEAFA-658F-4D45-BDA3-866474A37688}"/>
    <dgm:cxn modelId="{4E879D93-C0CE-4804-8373-0A49A7934EAA}" type="presOf" srcId="{06F9B108-3970-409D-93E7-F8DF8A2061C5}" destId="{A63B5613-C7DB-4D46-891F-7331B64EBB60}" srcOrd="0" destOrd="0" presId="urn:microsoft.com/office/officeart/2005/8/layout/vList2"/>
    <dgm:cxn modelId="{5E0761DA-705C-40BB-AADD-101E122BDFB1}" srcId="{06F9B108-3970-409D-93E7-F8DF8A2061C5}" destId="{8326321B-7F09-474E-A8BE-6679D51000D1}" srcOrd="2" destOrd="0" parTransId="{4E777103-063B-401F-8FFF-E845D3F6FA2D}" sibTransId="{B66C00D4-FAD4-453D-A8B3-F55E73CC7421}"/>
    <dgm:cxn modelId="{79EA0CBD-6826-47C0-8D2A-461DA259FCD7}" type="presParOf" srcId="{A63B5613-C7DB-4D46-891F-7331B64EBB60}" destId="{31130586-8679-468B-BE7A-A3848E94C8A6}" srcOrd="0" destOrd="0" presId="urn:microsoft.com/office/officeart/2005/8/layout/vList2"/>
    <dgm:cxn modelId="{D06C9AE2-CF3A-456C-97C9-275C2C0F09C4}" type="presParOf" srcId="{A63B5613-C7DB-4D46-891F-7331B64EBB60}" destId="{85D703E3-91A6-485A-8EB0-E3DBC2311E37}" srcOrd="1" destOrd="0" presId="urn:microsoft.com/office/officeart/2005/8/layout/vList2"/>
    <dgm:cxn modelId="{01F1E061-5413-4514-A5EB-74148951540C}" type="presParOf" srcId="{A63B5613-C7DB-4D46-891F-7331B64EBB60}" destId="{BA816853-F8C4-422F-BEB9-92E02D6DB288}" srcOrd="2" destOrd="0" presId="urn:microsoft.com/office/officeart/2005/8/layout/vList2"/>
    <dgm:cxn modelId="{6F1A4E62-54D2-4B4F-92F0-482481280866}" type="presParOf" srcId="{A63B5613-C7DB-4D46-891F-7331B64EBB60}" destId="{A7DABDEB-9E04-4338-9F47-92326935E4EE}" srcOrd="3" destOrd="0" presId="urn:microsoft.com/office/officeart/2005/8/layout/vList2"/>
    <dgm:cxn modelId="{6BF4645B-FAF5-4DCE-8E98-BE7FC18EAB11}" type="presParOf" srcId="{A63B5613-C7DB-4D46-891F-7331B64EBB60}" destId="{A84060CB-F2E8-437B-9345-EFA01BCF17C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939A6-D28B-4855-8912-4C28962177BE}">
      <dsp:nvSpPr>
        <dsp:cNvPr id="0" name=""/>
        <dsp:cNvSpPr/>
      </dsp:nvSpPr>
      <dsp:spPr>
        <a:xfrm>
          <a:off x="113437" y="645012"/>
          <a:ext cx="777000" cy="777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96472-0896-4997-B84A-1B4162A6E443}">
      <dsp:nvSpPr>
        <dsp:cNvPr id="0" name=""/>
        <dsp:cNvSpPr/>
      </dsp:nvSpPr>
      <dsp:spPr>
        <a:xfrm>
          <a:off x="276607" y="808182"/>
          <a:ext cx="450660" cy="450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C2521F-E23D-43BE-B3B4-99777BE35B7F}">
      <dsp:nvSpPr>
        <dsp:cNvPr id="0" name=""/>
        <dsp:cNvSpPr/>
      </dsp:nvSpPr>
      <dsp:spPr>
        <a:xfrm>
          <a:off x="1103549" y="645012"/>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Stimming—repetitively and intensely.</a:t>
          </a:r>
        </a:p>
      </dsp:txBody>
      <dsp:txXfrm>
        <a:off x="1103549" y="645012"/>
        <a:ext cx="1831499" cy="777000"/>
      </dsp:txXfrm>
    </dsp:sp>
    <dsp:sp modelId="{7D90A41C-CB7A-4FBF-84F7-1B53794F8024}">
      <dsp:nvSpPr>
        <dsp:cNvPr id="0" name=""/>
        <dsp:cNvSpPr/>
      </dsp:nvSpPr>
      <dsp:spPr>
        <a:xfrm>
          <a:off x="3207562" y="645012"/>
          <a:ext cx="777000" cy="777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EB9B8-D7C5-45C2-866D-AEFB05CC8ADA}">
      <dsp:nvSpPr>
        <dsp:cNvPr id="0" name=""/>
        <dsp:cNvSpPr/>
      </dsp:nvSpPr>
      <dsp:spPr>
        <a:xfrm>
          <a:off x="3370732" y="808182"/>
          <a:ext cx="450660" cy="450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8686B9-BB97-4219-B278-FFBCB67EB4CB}">
      <dsp:nvSpPr>
        <dsp:cNvPr id="0" name=""/>
        <dsp:cNvSpPr/>
      </dsp:nvSpPr>
      <dsp:spPr>
        <a:xfrm>
          <a:off x="4151062" y="645012"/>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Easily losing track of time (forgetting to eat or take breaks).</a:t>
          </a:r>
        </a:p>
      </dsp:txBody>
      <dsp:txXfrm>
        <a:off x="4151062" y="645012"/>
        <a:ext cx="1831499" cy="777000"/>
      </dsp:txXfrm>
    </dsp:sp>
    <dsp:sp modelId="{8718B6CC-D8C4-42CE-BD38-D3F0A9A87C43}">
      <dsp:nvSpPr>
        <dsp:cNvPr id="0" name=""/>
        <dsp:cNvSpPr/>
      </dsp:nvSpPr>
      <dsp:spPr>
        <a:xfrm>
          <a:off x="113437" y="2354700"/>
          <a:ext cx="777000" cy="777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5DA32-DEF0-42AB-8723-ECD2DE13B2B7}">
      <dsp:nvSpPr>
        <dsp:cNvPr id="0" name=""/>
        <dsp:cNvSpPr/>
      </dsp:nvSpPr>
      <dsp:spPr>
        <a:xfrm>
          <a:off x="276607" y="2517870"/>
          <a:ext cx="450660" cy="450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B9B619-CEF5-4933-9D52-920399BC267E}">
      <dsp:nvSpPr>
        <dsp:cNvPr id="0" name=""/>
        <dsp:cNvSpPr/>
      </dsp:nvSpPr>
      <dsp:spPr>
        <a:xfrm>
          <a:off x="1103549" y="2354700"/>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Rewatching the same movies or TV shows over and over.</a:t>
          </a:r>
        </a:p>
      </dsp:txBody>
      <dsp:txXfrm>
        <a:off x="1103549" y="2354700"/>
        <a:ext cx="1831499" cy="777000"/>
      </dsp:txXfrm>
    </dsp:sp>
    <dsp:sp modelId="{A5113030-1502-47B3-AADD-40C773775F16}">
      <dsp:nvSpPr>
        <dsp:cNvPr id="0" name=""/>
        <dsp:cNvSpPr/>
      </dsp:nvSpPr>
      <dsp:spPr>
        <a:xfrm>
          <a:off x="3207562" y="2354700"/>
          <a:ext cx="777000" cy="777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EDA045-AD08-4532-996E-930079934F0C}">
      <dsp:nvSpPr>
        <dsp:cNvPr id="0" name=""/>
        <dsp:cNvSpPr/>
      </dsp:nvSpPr>
      <dsp:spPr>
        <a:xfrm>
          <a:off x="3370732" y="2517870"/>
          <a:ext cx="450660" cy="4506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40BE51-BEDE-4C67-81D8-81CDE95BCC55}">
      <dsp:nvSpPr>
        <dsp:cNvPr id="0" name=""/>
        <dsp:cNvSpPr/>
      </dsp:nvSpPr>
      <dsp:spPr>
        <a:xfrm>
          <a:off x="4151062" y="2354700"/>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Aversion to bright colors, uncomfortable clothing, trying new things (especially food).</a:t>
          </a:r>
        </a:p>
      </dsp:txBody>
      <dsp:txXfrm>
        <a:off x="4151062" y="2354700"/>
        <a:ext cx="1831499" cy="777000"/>
      </dsp:txXfrm>
    </dsp:sp>
    <dsp:sp modelId="{2E406B33-462C-4A25-A70E-948A7FE215A5}">
      <dsp:nvSpPr>
        <dsp:cNvPr id="0" name=""/>
        <dsp:cNvSpPr/>
      </dsp:nvSpPr>
      <dsp:spPr>
        <a:xfrm>
          <a:off x="113437" y="4064388"/>
          <a:ext cx="777000" cy="777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E2444-1759-4AB6-9EB0-EF923F044683}">
      <dsp:nvSpPr>
        <dsp:cNvPr id="0" name=""/>
        <dsp:cNvSpPr/>
      </dsp:nvSpPr>
      <dsp:spPr>
        <a:xfrm>
          <a:off x="276607" y="4227558"/>
          <a:ext cx="450660" cy="4506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F8C613-95F9-455F-B0E9-2FC3CF45B374}">
      <dsp:nvSpPr>
        <dsp:cNvPr id="0" name=""/>
        <dsp:cNvSpPr/>
      </dsp:nvSpPr>
      <dsp:spPr>
        <a:xfrm>
          <a:off x="1103549" y="4064388"/>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Noticeable anxiety.</a:t>
          </a:r>
        </a:p>
      </dsp:txBody>
      <dsp:txXfrm>
        <a:off x="1103549" y="4064388"/>
        <a:ext cx="1831499" cy="777000"/>
      </dsp:txXfrm>
    </dsp:sp>
    <dsp:sp modelId="{0F8A5C98-795F-4352-9E1D-7244F66B5236}">
      <dsp:nvSpPr>
        <dsp:cNvPr id="0" name=""/>
        <dsp:cNvSpPr/>
      </dsp:nvSpPr>
      <dsp:spPr>
        <a:xfrm>
          <a:off x="3207562" y="4064388"/>
          <a:ext cx="777000" cy="777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8DF5F3-8F6B-4679-9F32-CEAA77E1C603}">
      <dsp:nvSpPr>
        <dsp:cNvPr id="0" name=""/>
        <dsp:cNvSpPr/>
      </dsp:nvSpPr>
      <dsp:spPr>
        <a:xfrm>
          <a:off x="3370732" y="4227558"/>
          <a:ext cx="450660" cy="45066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21B2A9-4DF8-455D-A1DC-D2F40BF1DEDB}">
      <dsp:nvSpPr>
        <dsp:cNvPr id="0" name=""/>
        <dsp:cNvSpPr/>
      </dsp:nvSpPr>
      <dsp:spPr>
        <a:xfrm>
          <a:off x="4151062" y="4064388"/>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Unusual eye contact—extreme in either direction.</a:t>
          </a:r>
        </a:p>
      </dsp:txBody>
      <dsp:txXfrm>
        <a:off x="4151062" y="4064388"/>
        <a:ext cx="1831499" cy="777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30586-8679-468B-BE7A-A3848E94C8A6}">
      <dsp:nvSpPr>
        <dsp:cNvPr id="0" name=""/>
        <dsp:cNvSpPr/>
      </dsp:nvSpPr>
      <dsp:spPr>
        <a:xfrm>
          <a:off x="0" y="13842"/>
          <a:ext cx="6096000" cy="1764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Avoid interpreting </a:t>
          </a:r>
          <a:r>
            <a:rPr lang="en-US" sz="2600" kern="1200"/>
            <a:t>the behavior of others through your own experiences. Theirs are different. </a:t>
          </a:r>
          <a:r>
            <a:rPr lang="en-US" sz="2600" b="1" kern="1200"/>
            <a:t>Ask, don’t assume. Check</a:t>
          </a:r>
          <a:r>
            <a:rPr lang="en-US" sz="2600" kern="1200"/>
            <a:t> your </a:t>
          </a:r>
          <a:r>
            <a:rPr lang="en-US" sz="2600" b="1" kern="1200"/>
            <a:t>assumptions</a:t>
          </a:r>
          <a:r>
            <a:rPr lang="en-US" sz="2600" kern="1200"/>
            <a:t> often.</a:t>
          </a:r>
        </a:p>
      </dsp:txBody>
      <dsp:txXfrm>
        <a:off x="86129" y="99971"/>
        <a:ext cx="5923742" cy="1592102"/>
      </dsp:txXfrm>
    </dsp:sp>
    <dsp:sp modelId="{BA816853-F8C4-422F-BEB9-92E02D6DB288}">
      <dsp:nvSpPr>
        <dsp:cNvPr id="0" name=""/>
        <dsp:cNvSpPr/>
      </dsp:nvSpPr>
      <dsp:spPr>
        <a:xfrm>
          <a:off x="0" y="1853082"/>
          <a:ext cx="6096000" cy="1764360"/>
        </a:xfrm>
        <a:prstGeom prst="roundRect">
          <a:avLst/>
        </a:prstGeom>
        <a:solidFill>
          <a:schemeClr val="accent2">
            <a:hueOff val="770081"/>
            <a:satOff val="-5350"/>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Before</a:t>
          </a:r>
          <a:r>
            <a:rPr lang="en-US" sz="2600" kern="1200" baseline="0" dirty="0"/>
            <a:t> commenting on someone else’s behavior, ask yourself </a:t>
          </a:r>
          <a:r>
            <a:rPr lang="en-US" sz="2600" b="1" kern="1200" baseline="0" dirty="0"/>
            <a:t>what you hope to gain by doing so</a:t>
          </a:r>
          <a:r>
            <a:rPr lang="en-US" sz="2600" kern="1200" baseline="0" dirty="0"/>
            <a:t>. If it’s not important to the purpose of the gathering, ignore it.</a:t>
          </a:r>
          <a:endParaRPr lang="en-US" sz="2600" kern="1200" dirty="0"/>
        </a:p>
      </dsp:txBody>
      <dsp:txXfrm>
        <a:off x="86129" y="1939211"/>
        <a:ext cx="5923742" cy="1592102"/>
      </dsp:txXfrm>
    </dsp:sp>
    <dsp:sp modelId="{A84060CB-F2E8-437B-9345-EFA01BCF17CA}">
      <dsp:nvSpPr>
        <dsp:cNvPr id="0" name=""/>
        <dsp:cNvSpPr/>
      </dsp:nvSpPr>
      <dsp:spPr>
        <a:xfrm>
          <a:off x="0" y="3692322"/>
          <a:ext cx="6096000" cy="1764360"/>
        </a:xfrm>
        <a:prstGeom prst="roundRect">
          <a:avLst/>
        </a:prstGeom>
        <a:solidFill>
          <a:schemeClr val="accent2">
            <a:hueOff val="1540162"/>
            <a:satOff val="-10700"/>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Be mindful of the </a:t>
          </a:r>
          <a:r>
            <a:rPr lang="en-US" sz="2600" b="1" kern="1200" dirty="0"/>
            <a:t>sensory experience </a:t>
          </a:r>
          <a:r>
            <a:rPr lang="en-US" sz="2600" kern="1200" dirty="0"/>
            <a:t>in your spaces. How’s the lighting? Ambient noise? Temperature? Smell?</a:t>
          </a:r>
        </a:p>
      </dsp:txBody>
      <dsp:txXfrm>
        <a:off x="86129" y="3778451"/>
        <a:ext cx="5923742" cy="159210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A247F-2768-4D5F-8E23-80FD4EFDDFA8}"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643D6-8898-45BF-8699-99D751CC1B5B}" type="slidenum">
              <a:rPr lang="en-US" smtClean="0"/>
              <a:t>‹#›</a:t>
            </a:fld>
            <a:endParaRPr lang="en-US"/>
          </a:p>
        </p:txBody>
      </p:sp>
    </p:spTree>
    <p:extLst>
      <p:ext uri="{BB962C8B-B14F-4D97-AF65-F5344CB8AC3E}">
        <p14:creationId xmlns:p14="http://schemas.microsoft.com/office/powerpoint/2010/main" val="65327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6643D6-8898-45BF-8699-99D751CC1B5B}" type="slidenum">
              <a:rPr lang="en-US" smtClean="0"/>
              <a:t>2</a:t>
            </a:fld>
            <a:endParaRPr lang="en-US"/>
          </a:p>
        </p:txBody>
      </p:sp>
    </p:spTree>
    <p:extLst>
      <p:ext uri="{BB962C8B-B14F-4D97-AF65-F5344CB8AC3E}">
        <p14:creationId xmlns:p14="http://schemas.microsoft.com/office/powerpoint/2010/main" val="1570004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i="1" u="none" dirty="0"/>
              <a:t>Unmasking Autism: Discovering the New Faces of Neurodiversity</a:t>
            </a:r>
            <a:r>
              <a:rPr lang="en-US" i="0" u="none" dirty="0"/>
              <a:t> by Devon Price, Ph.D.</a:t>
            </a:r>
            <a:endParaRPr lang="en-US" dirty="0"/>
          </a:p>
        </p:txBody>
      </p:sp>
      <p:sp>
        <p:nvSpPr>
          <p:cNvPr id="4" name="Slide Number Placeholder 3"/>
          <p:cNvSpPr>
            <a:spLocks noGrp="1"/>
          </p:cNvSpPr>
          <p:nvPr>
            <p:ph type="sldNum" sz="quarter" idx="5"/>
          </p:nvPr>
        </p:nvSpPr>
        <p:spPr/>
        <p:txBody>
          <a:bodyPr/>
          <a:lstStyle/>
          <a:p>
            <a:fld id="{6A6643D6-8898-45BF-8699-99D751CC1B5B}" type="slidenum">
              <a:rPr lang="en-US" smtClean="0"/>
              <a:t>19</a:t>
            </a:fld>
            <a:endParaRPr lang="en-US"/>
          </a:p>
        </p:txBody>
      </p:sp>
    </p:spTree>
    <p:extLst>
      <p:ext uri="{BB962C8B-B14F-4D97-AF65-F5344CB8AC3E}">
        <p14:creationId xmlns:p14="http://schemas.microsoft.com/office/powerpoint/2010/main" val="39296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Unmasking Autism: Discovering the New Faces of Neurodiversity by Devon Price, Ph.D.</a:t>
            </a:r>
          </a:p>
        </p:txBody>
      </p:sp>
      <p:sp>
        <p:nvSpPr>
          <p:cNvPr id="4" name="Slide Number Placeholder 3"/>
          <p:cNvSpPr>
            <a:spLocks noGrp="1"/>
          </p:cNvSpPr>
          <p:nvPr>
            <p:ph type="sldNum" sz="quarter" idx="5"/>
          </p:nvPr>
        </p:nvSpPr>
        <p:spPr/>
        <p:txBody>
          <a:bodyPr/>
          <a:lstStyle/>
          <a:p>
            <a:fld id="{6A6643D6-8898-45BF-8699-99D751CC1B5B}" type="slidenum">
              <a:rPr lang="en-US" smtClean="0"/>
              <a:t>20</a:t>
            </a:fld>
            <a:endParaRPr lang="en-US"/>
          </a:p>
        </p:txBody>
      </p:sp>
    </p:spTree>
    <p:extLst>
      <p:ext uri="{BB962C8B-B14F-4D97-AF65-F5344CB8AC3E}">
        <p14:creationId xmlns:p14="http://schemas.microsoft.com/office/powerpoint/2010/main" val="92632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student</a:t>
            </a:r>
          </a:p>
        </p:txBody>
      </p:sp>
      <p:sp>
        <p:nvSpPr>
          <p:cNvPr id="4" name="Slide Number Placeholder 3"/>
          <p:cNvSpPr>
            <a:spLocks noGrp="1"/>
          </p:cNvSpPr>
          <p:nvPr>
            <p:ph type="sldNum" sz="quarter" idx="5"/>
          </p:nvPr>
        </p:nvSpPr>
        <p:spPr/>
        <p:txBody>
          <a:bodyPr/>
          <a:lstStyle/>
          <a:p>
            <a:fld id="{6A6643D6-8898-45BF-8699-99D751CC1B5B}" type="slidenum">
              <a:rPr lang="en-US" smtClean="0"/>
              <a:t>21</a:t>
            </a:fld>
            <a:endParaRPr lang="en-US"/>
          </a:p>
        </p:txBody>
      </p:sp>
    </p:spTree>
    <p:extLst>
      <p:ext uri="{BB962C8B-B14F-4D97-AF65-F5344CB8AC3E}">
        <p14:creationId xmlns:p14="http://schemas.microsoft.com/office/powerpoint/2010/main" val="3168977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https://erikengdahl.se/autism/isnt/ntscreening.html</a:t>
            </a:r>
          </a:p>
        </p:txBody>
      </p:sp>
      <p:sp>
        <p:nvSpPr>
          <p:cNvPr id="4" name="Slide Number Placeholder 3"/>
          <p:cNvSpPr>
            <a:spLocks noGrp="1"/>
          </p:cNvSpPr>
          <p:nvPr>
            <p:ph type="sldNum" sz="quarter" idx="5"/>
          </p:nvPr>
        </p:nvSpPr>
        <p:spPr/>
        <p:txBody>
          <a:bodyPr/>
          <a:lstStyle/>
          <a:p>
            <a:fld id="{6A6643D6-8898-45BF-8699-99D751CC1B5B}" type="slidenum">
              <a:rPr lang="en-US" smtClean="0"/>
              <a:t>22</a:t>
            </a:fld>
            <a:endParaRPr lang="en-US"/>
          </a:p>
        </p:txBody>
      </p:sp>
    </p:spTree>
    <p:extLst>
      <p:ext uri="{BB962C8B-B14F-4D97-AF65-F5344CB8AC3E}">
        <p14:creationId xmlns:p14="http://schemas.microsoft.com/office/powerpoint/2010/main" val="251980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Institute for the Study of the Neurologically Typical: https://erikengdahl.se/autism/isnt/</a:t>
            </a:r>
          </a:p>
        </p:txBody>
      </p:sp>
      <p:sp>
        <p:nvSpPr>
          <p:cNvPr id="4" name="Slide Number Placeholder 3"/>
          <p:cNvSpPr>
            <a:spLocks noGrp="1"/>
          </p:cNvSpPr>
          <p:nvPr>
            <p:ph type="sldNum" sz="quarter" idx="5"/>
          </p:nvPr>
        </p:nvSpPr>
        <p:spPr/>
        <p:txBody>
          <a:bodyPr/>
          <a:lstStyle/>
          <a:p>
            <a:fld id="{6A6643D6-8898-45BF-8699-99D751CC1B5B}" type="slidenum">
              <a:rPr lang="en-US" smtClean="0"/>
              <a:t>23</a:t>
            </a:fld>
            <a:endParaRPr lang="en-US"/>
          </a:p>
        </p:txBody>
      </p:sp>
    </p:spTree>
    <p:extLst>
      <p:ext uri="{BB962C8B-B14F-4D97-AF65-F5344CB8AC3E}">
        <p14:creationId xmlns:p14="http://schemas.microsoft.com/office/powerpoint/2010/main" val="241152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someone with autism, the scene here on the left (NIOSA) is a literal nightmare</a:t>
            </a:r>
          </a:p>
        </p:txBody>
      </p:sp>
      <p:sp>
        <p:nvSpPr>
          <p:cNvPr id="4" name="Slide Number Placeholder 3"/>
          <p:cNvSpPr>
            <a:spLocks noGrp="1"/>
          </p:cNvSpPr>
          <p:nvPr>
            <p:ph type="sldNum" sz="quarter" idx="5"/>
          </p:nvPr>
        </p:nvSpPr>
        <p:spPr/>
        <p:txBody>
          <a:bodyPr/>
          <a:lstStyle/>
          <a:p>
            <a:fld id="{6A6643D6-8898-45BF-8699-99D751CC1B5B}" type="slidenum">
              <a:rPr lang="en-US" smtClean="0"/>
              <a:t>3</a:t>
            </a:fld>
            <a:endParaRPr lang="en-US"/>
          </a:p>
        </p:txBody>
      </p:sp>
    </p:spTree>
    <p:extLst>
      <p:ext uri="{BB962C8B-B14F-4D97-AF65-F5344CB8AC3E}">
        <p14:creationId xmlns:p14="http://schemas.microsoft.com/office/powerpoint/2010/main" val="319283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‘Spectrum’ is problematic.</a:t>
            </a:r>
          </a:p>
          <a:p>
            <a:r>
              <a:rPr lang="en-US" dirty="0"/>
              <a:t>We tend to think of a “spectrum” as a left-right continuum. That is inaccurate when we talk about autism.</a:t>
            </a:r>
          </a:p>
          <a:p>
            <a:r>
              <a:rPr lang="en-US" dirty="0"/>
              <a:t>Neurodivergence manifests differently in each person.</a:t>
            </a:r>
          </a:p>
        </p:txBody>
      </p:sp>
      <p:sp>
        <p:nvSpPr>
          <p:cNvPr id="4" name="Slide Number Placeholder 3"/>
          <p:cNvSpPr>
            <a:spLocks noGrp="1"/>
          </p:cNvSpPr>
          <p:nvPr>
            <p:ph type="sldNum" sz="quarter" idx="5"/>
          </p:nvPr>
        </p:nvSpPr>
        <p:spPr/>
        <p:txBody>
          <a:bodyPr/>
          <a:lstStyle/>
          <a:p>
            <a:fld id="{6A6643D6-8898-45BF-8699-99D751CC1B5B}" type="slidenum">
              <a:rPr lang="en-US" smtClean="0"/>
              <a:t>4</a:t>
            </a:fld>
            <a:endParaRPr lang="en-US"/>
          </a:p>
        </p:txBody>
      </p:sp>
    </p:spTree>
    <p:extLst>
      <p:ext uri="{BB962C8B-B14F-4D97-AF65-F5344CB8AC3E}">
        <p14:creationId xmlns:p14="http://schemas.microsoft.com/office/powerpoint/2010/main" val="173274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Unmasking Autism: Discovering the New Faces of Neurodiversity by Devon Price, Ph.D.</a:t>
            </a:r>
          </a:p>
        </p:txBody>
      </p:sp>
      <p:sp>
        <p:nvSpPr>
          <p:cNvPr id="4" name="Slide Number Placeholder 3"/>
          <p:cNvSpPr>
            <a:spLocks noGrp="1"/>
          </p:cNvSpPr>
          <p:nvPr>
            <p:ph type="sldNum" sz="quarter" idx="5"/>
          </p:nvPr>
        </p:nvSpPr>
        <p:spPr/>
        <p:txBody>
          <a:bodyPr/>
          <a:lstStyle/>
          <a:p>
            <a:fld id="{6A6643D6-8898-45BF-8699-99D751CC1B5B}" type="slidenum">
              <a:rPr lang="en-US" smtClean="0"/>
              <a:t>7</a:t>
            </a:fld>
            <a:endParaRPr lang="en-US"/>
          </a:p>
        </p:txBody>
      </p:sp>
    </p:spTree>
    <p:extLst>
      <p:ext uri="{BB962C8B-B14F-4D97-AF65-F5344CB8AC3E}">
        <p14:creationId xmlns:p14="http://schemas.microsoft.com/office/powerpoint/2010/main" val="185535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Unmasking Autism: Discovering the New Faces of Neurodiversity by Devon Price, Ph.D.</a:t>
            </a:r>
          </a:p>
        </p:txBody>
      </p:sp>
      <p:sp>
        <p:nvSpPr>
          <p:cNvPr id="4" name="Slide Number Placeholder 3"/>
          <p:cNvSpPr>
            <a:spLocks noGrp="1"/>
          </p:cNvSpPr>
          <p:nvPr>
            <p:ph type="sldNum" sz="quarter" idx="5"/>
          </p:nvPr>
        </p:nvSpPr>
        <p:spPr/>
        <p:txBody>
          <a:bodyPr/>
          <a:lstStyle/>
          <a:p>
            <a:fld id="{6A6643D6-8898-45BF-8699-99D751CC1B5B}" type="slidenum">
              <a:rPr lang="en-US" smtClean="0"/>
              <a:t>8</a:t>
            </a:fld>
            <a:endParaRPr lang="en-US"/>
          </a:p>
        </p:txBody>
      </p:sp>
    </p:spTree>
    <p:extLst>
      <p:ext uri="{BB962C8B-B14F-4D97-AF65-F5344CB8AC3E}">
        <p14:creationId xmlns:p14="http://schemas.microsoft.com/office/powerpoint/2010/main" val="280213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turn, this creates environments—in and out of the classroom—that prohibit flourishing, belonging, and success.</a:t>
            </a:r>
          </a:p>
          <a:p>
            <a:r>
              <a:rPr lang="en-US" dirty="0"/>
              <a:t>Inclusion requires awareness.</a:t>
            </a:r>
          </a:p>
        </p:txBody>
      </p:sp>
      <p:sp>
        <p:nvSpPr>
          <p:cNvPr id="4" name="Slide Number Placeholder 3"/>
          <p:cNvSpPr>
            <a:spLocks noGrp="1"/>
          </p:cNvSpPr>
          <p:nvPr>
            <p:ph type="sldNum" sz="quarter" idx="5"/>
          </p:nvPr>
        </p:nvSpPr>
        <p:spPr/>
        <p:txBody>
          <a:bodyPr/>
          <a:lstStyle/>
          <a:p>
            <a:fld id="{6A6643D6-8898-45BF-8699-99D751CC1B5B}" type="slidenum">
              <a:rPr lang="en-US" smtClean="0"/>
              <a:t>10</a:t>
            </a:fld>
            <a:endParaRPr lang="en-US"/>
          </a:p>
        </p:txBody>
      </p:sp>
    </p:spTree>
    <p:extLst>
      <p:ext uri="{BB962C8B-B14F-4D97-AF65-F5344CB8AC3E}">
        <p14:creationId xmlns:p14="http://schemas.microsoft.com/office/powerpoint/2010/main" val="202274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Unmasking Autism: Discovering the New Faces of Neurodiversity by Devon Price, Ph.D.</a:t>
            </a:r>
          </a:p>
        </p:txBody>
      </p:sp>
      <p:sp>
        <p:nvSpPr>
          <p:cNvPr id="4" name="Slide Number Placeholder 3"/>
          <p:cNvSpPr>
            <a:spLocks noGrp="1"/>
          </p:cNvSpPr>
          <p:nvPr>
            <p:ph type="sldNum" sz="quarter" idx="5"/>
          </p:nvPr>
        </p:nvSpPr>
        <p:spPr/>
        <p:txBody>
          <a:bodyPr/>
          <a:lstStyle/>
          <a:p>
            <a:fld id="{6A6643D6-8898-45BF-8699-99D751CC1B5B}" type="slidenum">
              <a:rPr lang="en-US" smtClean="0"/>
              <a:t>11</a:t>
            </a:fld>
            <a:endParaRPr lang="en-US"/>
          </a:p>
        </p:txBody>
      </p:sp>
    </p:spTree>
    <p:extLst>
      <p:ext uri="{BB962C8B-B14F-4D97-AF65-F5344CB8AC3E}">
        <p14:creationId xmlns:p14="http://schemas.microsoft.com/office/powerpoint/2010/main" val="4231400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Eye contact</a:t>
            </a:r>
          </a:p>
          <a:p>
            <a:r>
              <a:rPr lang="en-US" dirty="0"/>
              <a:t>Floods of emotions</a:t>
            </a:r>
          </a:p>
          <a:p>
            <a:r>
              <a:rPr lang="en-US" dirty="0"/>
              <a:t>Fairness</a:t>
            </a:r>
          </a:p>
          <a:p>
            <a:r>
              <a:rPr lang="en-US" dirty="0"/>
              <a:t>Justice</a:t>
            </a:r>
          </a:p>
          <a:p>
            <a:r>
              <a:rPr lang="en-US" dirty="0"/>
              <a:t>FOCUS!!!</a:t>
            </a:r>
          </a:p>
        </p:txBody>
      </p:sp>
      <p:sp>
        <p:nvSpPr>
          <p:cNvPr id="4" name="Slide Number Placeholder 3"/>
          <p:cNvSpPr>
            <a:spLocks noGrp="1"/>
          </p:cNvSpPr>
          <p:nvPr>
            <p:ph type="sldNum" sz="quarter" idx="5"/>
          </p:nvPr>
        </p:nvSpPr>
        <p:spPr/>
        <p:txBody>
          <a:bodyPr/>
          <a:lstStyle/>
          <a:p>
            <a:fld id="{6A6643D6-8898-45BF-8699-99D751CC1B5B}" type="slidenum">
              <a:rPr lang="en-US" smtClean="0"/>
              <a:t>15</a:t>
            </a:fld>
            <a:endParaRPr lang="en-US"/>
          </a:p>
        </p:txBody>
      </p:sp>
    </p:spTree>
    <p:extLst>
      <p:ext uri="{BB962C8B-B14F-4D97-AF65-F5344CB8AC3E}">
        <p14:creationId xmlns:p14="http://schemas.microsoft.com/office/powerpoint/2010/main" val="336301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https://neurodivergentinsights.com/misdiagnosis-monday/adhd-vs-autism</a:t>
            </a:r>
          </a:p>
        </p:txBody>
      </p:sp>
      <p:sp>
        <p:nvSpPr>
          <p:cNvPr id="4" name="Slide Number Placeholder 3"/>
          <p:cNvSpPr>
            <a:spLocks noGrp="1"/>
          </p:cNvSpPr>
          <p:nvPr>
            <p:ph type="sldNum" sz="quarter" idx="5"/>
          </p:nvPr>
        </p:nvSpPr>
        <p:spPr/>
        <p:txBody>
          <a:bodyPr/>
          <a:lstStyle/>
          <a:p>
            <a:fld id="{6A6643D6-8898-45BF-8699-99D751CC1B5B}" type="slidenum">
              <a:rPr lang="en-US" smtClean="0"/>
              <a:t>18</a:t>
            </a:fld>
            <a:endParaRPr lang="en-US"/>
          </a:p>
        </p:txBody>
      </p:sp>
    </p:spTree>
    <p:extLst>
      <p:ext uri="{BB962C8B-B14F-4D97-AF65-F5344CB8AC3E}">
        <p14:creationId xmlns:p14="http://schemas.microsoft.com/office/powerpoint/2010/main" val="316691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7/19/2023</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74202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7/19/2023</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42890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7/19/2023</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0702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7/19/2023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6408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7/19/2023</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6694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7/19/2023</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7893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7/19/2023</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5016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7/19/2023</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4607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7/19/2023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86371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7/19/2023</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9742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7/19/2023</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4056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7/19/2023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61830330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usic for Children with Autism">
            <a:extLst>
              <a:ext uri="{FF2B5EF4-FFF2-40B4-BE49-F238E27FC236}">
                <a16:creationId xmlns:a16="http://schemas.microsoft.com/office/drawing/2014/main" id="{2D26E1D5-A772-CBD4-1E67-F3F328C940A1}"/>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4128" b="16414"/>
          <a:stretch/>
        </p:blipFill>
        <p:spPr bwMode="auto">
          <a:xfrm>
            <a:off x="768202" y="824029"/>
            <a:ext cx="10820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D10C6C-4C79-4B7A-882D-6C3ED911206B}"/>
              </a:ext>
            </a:extLst>
          </p:cNvPr>
          <p:cNvSpPr>
            <a:spLocks noGrp="1"/>
          </p:cNvSpPr>
          <p:nvPr>
            <p:ph type="ctrTitle"/>
          </p:nvPr>
        </p:nvSpPr>
        <p:spPr>
          <a:xfrm>
            <a:off x="850605" y="685800"/>
            <a:ext cx="10655595" cy="2918013"/>
          </a:xfrm>
        </p:spPr>
        <p:txBody>
          <a:bodyPr anchor="t">
            <a:normAutofit/>
          </a:bodyPr>
          <a:lstStyle/>
          <a:p>
            <a:r>
              <a:rPr lang="en-US" sz="4800" b="1" dirty="0">
                <a:solidFill>
                  <a:schemeClr val="tx2">
                    <a:lumMod val="75000"/>
                    <a:lumOff val="25000"/>
                  </a:schemeClr>
                </a:solidFill>
              </a:rPr>
              <a:t>Dispelling myths about Autism in Adults</a:t>
            </a:r>
          </a:p>
        </p:txBody>
      </p:sp>
      <p:sp>
        <p:nvSpPr>
          <p:cNvPr id="3" name="Subtitle 2">
            <a:extLst>
              <a:ext uri="{FF2B5EF4-FFF2-40B4-BE49-F238E27FC236}">
                <a16:creationId xmlns:a16="http://schemas.microsoft.com/office/drawing/2014/main" id="{21465AE2-3146-8FB9-086B-179D643B2224}"/>
              </a:ext>
            </a:extLst>
          </p:cNvPr>
          <p:cNvSpPr>
            <a:spLocks noGrp="1"/>
          </p:cNvSpPr>
          <p:nvPr>
            <p:ph type="subTitle" idx="1"/>
          </p:nvPr>
        </p:nvSpPr>
        <p:spPr>
          <a:xfrm>
            <a:off x="2038350" y="4865590"/>
            <a:ext cx="8115300" cy="1727202"/>
          </a:xfrm>
        </p:spPr>
        <p:txBody>
          <a:bodyPr>
            <a:normAutofit/>
          </a:bodyPr>
          <a:lstStyle/>
          <a:p>
            <a:r>
              <a:rPr lang="en-US" sz="3200" b="1" i="0" dirty="0"/>
              <a:t>Liz Norell</a:t>
            </a:r>
            <a:br>
              <a:rPr lang="en-US" sz="3200" b="1" i="0" dirty="0"/>
            </a:br>
            <a:r>
              <a:rPr lang="en-US" sz="3200" b="1" i="0" dirty="0"/>
              <a:t>June 29, 2023</a:t>
            </a:r>
          </a:p>
        </p:txBody>
      </p:sp>
    </p:spTree>
    <p:extLst>
      <p:ext uri="{BB962C8B-B14F-4D97-AF65-F5344CB8AC3E}">
        <p14:creationId xmlns:p14="http://schemas.microsoft.com/office/powerpoint/2010/main" val="103471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1B6EBA-B9F1-4164-7590-E4E1A3E49A57}"/>
              </a:ext>
            </a:extLst>
          </p:cNvPr>
          <p:cNvSpPr>
            <a:spLocks noGrp="1"/>
          </p:cNvSpPr>
          <p:nvPr>
            <p:ph type="title"/>
          </p:nvPr>
        </p:nvSpPr>
        <p:spPr>
          <a:xfrm>
            <a:off x="4762500" y="942449"/>
            <a:ext cx="6096000" cy="936840"/>
          </a:xfrm>
        </p:spPr>
        <p:txBody>
          <a:bodyPr>
            <a:normAutofit/>
          </a:bodyPr>
          <a:lstStyle/>
          <a:p>
            <a:pPr algn="ctr"/>
            <a:r>
              <a:rPr lang="en-US" dirty="0"/>
              <a:t>Children vs. adults</a:t>
            </a:r>
          </a:p>
        </p:txBody>
      </p:sp>
      <p:pic>
        <p:nvPicPr>
          <p:cNvPr id="8194" name="Picture 2" descr="Free Woman Holding Gray Ceramic Mug Stock Photo">
            <a:extLst>
              <a:ext uri="{FF2B5EF4-FFF2-40B4-BE49-F238E27FC236}">
                <a16:creationId xmlns:a16="http://schemas.microsoft.com/office/drawing/2014/main" id="{54DA0054-2C4A-2473-67DD-B95DF8B34A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98" r="44497" b="-1"/>
          <a:stretch/>
        </p:blipFill>
        <p:spPr bwMode="auto">
          <a:xfrm>
            <a:off x="1" y="10"/>
            <a:ext cx="33908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C11D7FE-739B-9611-C402-DE6D94B83CF5}"/>
              </a:ext>
            </a:extLst>
          </p:cNvPr>
          <p:cNvSpPr>
            <a:spLocks noGrp="1"/>
          </p:cNvSpPr>
          <p:nvPr>
            <p:ph idx="1"/>
          </p:nvPr>
        </p:nvSpPr>
        <p:spPr>
          <a:xfrm>
            <a:off x="4672977" y="2135938"/>
            <a:ext cx="6247233" cy="3535585"/>
          </a:xfrm>
        </p:spPr>
        <p:txBody>
          <a:bodyPr>
            <a:normAutofit/>
          </a:bodyPr>
          <a:lstStyle/>
          <a:p>
            <a:pPr>
              <a:lnSpc>
                <a:spcPct val="90000"/>
              </a:lnSpc>
            </a:pPr>
            <a:r>
              <a:rPr lang="en-US" dirty="0"/>
              <a:t>Most diagnostic tools were designed to measure Autism in children—specifically, male children. They </a:t>
            </a:r>
            <a:r>
              <a:rPr lang="en-US" b="1" dirty="0"/>
              <a:t>poorly diagnose </a:t>
            </a:r>
            <a:r>
              <a:rPr lang="en-US" dirty="0"/>
              <a:t>Autism in </a:t>
            </a:r>
            <a:r>
              <a:rPr lang="en-US" b="1" dirty="0"/>
              <a:t>adults</a:t>
            </a:r>
            <a:r>
              <a:rPr lang="en-US" dirty="0"/>
              <a:t>—especially </a:t>
            </a:r>
            <a:r>
              <a:rPr lang="en-US" b="1" dirty="0"/>
              <a:t>female adults</a:t>
            </a:r>
            <a:r>
              <a:rPr lang="en-US" dirty="0"/>
              <a:t>.</a:t>
            </a:r>
          </a:p>
          <a:p>
            <a:pPr>
              <a:lnSpc>
                <a:spcPct val="90000"/>
              </a:lnSpc>
            </a:pPr>
            <a:r>
              <a:rPr lang="en-US" dirty="0"/>
              <a:t>A lack of awareness about the traits associated with Autism can lead us to </a:t>
            </a:r>
            <a:r>
              <a:rPr lang="en-US" b="1" dirty="0"/>
              <a:t>mistakenly interpret the behavior of another </a:t>
            </a:r>
            <a:r>
              <a:rPr lang="en-US" dirty="0"/>
              <a:t>as incomprehensible, manipulative, aggressive, self-centered, obstinate, or actively hostile. </a:t>
            </a:r>
          </a:p>
        </p:txBody>
      </p:sp>
    </p:spTree>
    <p:extLst>
      <p:ext uri="{BB962C8B-B14F-4D97-AF65-F5344CB8AC3E}">
        <p14:creationId xmlns:p14="http://schemas.microsoft.com/office/powerpoint/2010/main" val="404622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428AC-5948-9DF0-353B-E0AFA00650D7}"/>
              </a:ext>
            </a:extLst>
          </p:cNvPr>
          <p:cNvSpPr>
            <a:spLocks noGrp="1"/>
          </p:cNvSpPr>
          <p:nvPr>
            <p:ph type="title"/>
          </p:nvPr>
        </p:nvSpPr>
        <p:spPr>
          <a:xfrm>
            <a:off x="1371599" y="673769"/>
            <a:ext cx="9486901" cy="672648"/>
          </a:xfrm>
        </p:spPr>
        <p:txBody>
          <a:bodyPr anchor="b">
            <a:normAutofit/>
          </a:bodyPr>
          <a:lstStyle/>
          <a:p>
            <a:pPr algn="ctr"/>
            <a:r>
              <a:rPr lang="en-US" dirty="0"/>
              <a:t>Healthy autistic behaviors</a:t>
            </a:r>
          </a:p>
        </p:txBody>
      </p:sp>
      <p:sp>
        <p:nvSpPr>
          <p:cNvPr id="4" name="Content Placeholder 3">
            <a:extLst>
              <a:ext uri="{FF2B5EF4-FFF2-40B4-BE49-F238E27FC236}">
                <a16:creationId xmlns:a16="http://schemas.microsoft.com/office/drawing/2014/main" id="{D5F927F4-2425-FC18-7508-538C89BD4E92}"/>
              </a:ext>
            </a:extLst>
          </p:cNvPr>
          <p:cNvSpPr>
            <a:spLocks noGrp="1"/>
          </p:cNvSpPr>
          <p:nvPr>
            <p:ph idx="1"/>
          </p:nvPr>
        </p:nvSpPr>
        <p:spPr>
          <a:xfrm>
            <a:off x="1371600" y="1491916"/>
            <a:ext cx="9486901" cy="4254983"/>
          </a:xfrm>
        </p:spPr>
        <p:txBody>
          <a:bodyPr>
            <a:normAutofit/>
          </a:bodyPr>
          <a:lstStyle/>
          <a:p>
            <a:pPr>
              <a:lnSpc>
                <a:spcPct val="90000"/>
              </a:lnSpc>
            </a:pPr>
            <a:r>
              <a:rPr lang="en-US" sz="1800" dirty="0"/>
              <a:t>Intense studying of a new favorite topic.</a:t>
            </a:r>
          </a:p>
          <a:p>
            <a:pPr>
              <a:lnSpc>
                <a:spcPct val="90000"/>
              </a:lnSpc>
            </a:pPr>
            <a:r>
              <a:rPr lang="en-US" sz="1800" dirty="0"/>
              <a:t>Not noticing sounds or social signals when focusing on an engrossing task.</a:t>
            </a:r>
          </a:p>
          <a:p>
            <a:pPr>
              <a:lnSpc>
                <a:spcPct val="90000"/>
              </a:lnSpc>
            </a:pPr>
            <a:r>
              <a:rPr lang="en-US" sz="1800" dirty="0"/>
              <a:t>Needing to know exactly what to expect before entering an unfamiliar situation.</a:t>
            </a:r>
          </a:p>
          <a:p>
            <a:pPr>
              <a:lnSpc>
                <a:spcPct val="90000"/>
              </a:lnSpc>
            </a:pPr>
            <a:r>
              <a:rPr lang="en-US" sz="1800" dirty="0"/>
              <a:t>Sticking to a very rigid schedule and rejecting deviations to that schedule.</a:t>
            </a:r>
          </a:p>
          <a:p>
            <a:pPr>
              <a:lnSpc>
                <a:spcPct val="90000"/>
              </a:lnSpc>
            </a:pPr>
            <a:r>
              <a:rPr lang="en-US" sz="1800" dirty="0"/>
              <a:t>Taking a long time to think before responding to a complex question.</a:t>
            </a:r>
          </a:p>
          <a:p>
            <a:pPr>
              <a:lnSpc>
                <a:spcPct val="90000"/>
              </a:lnSpc>
            </a:pPr>
            <a:r>
              <a:rPr lang="en-US" sz="1800" dirty="0"/>
              <a:t>Spending hours or days alone sleeping and recharging after a socially demanding event or stressful project.</a:t>
            </a:r>
          </a:p>
          <a:p>
            <a:pPr>
              <a:lnSpc>
                <a:spcPct val="90000"/>
              </a:lnSpc>
            </a:pPr>
            <a:r>
              <a:rPr lang="en-US" sz="1800" dirty="0"/>
              <a:t>Needing “all the information” before coming to a decision.</a:t>
            </a:r>
          </a:p>
          <a:p>
            <a:pPr>
              <a:lnSpc>
                <a:spcPct val="90000"/>
              </a:lnSpc>
            </a:pPr>
            <a:r>
              <a:rPr lang="en-US" sz="1800" dirty="0"/>
              <a:t>Not knowing how they feel or needing a few days to figure out how they feel about something.</a:t>
            </a:r>
          </a:p>
          <a:p>
            <a:pPr>
              <a:lnSpc>
                <a:spcPct val="90000"/>
              </a:lnSpc>
            </a:pPr>
            <a:r>
              <a:rPr lang="en-US" sz="1800" dirty="0"/>
              <a:t>Needing a rule or instruction to “make sense” before they can follow it.</a:t>
            </a:r>
          </a:p>
          <a:p>
            <a:pPr>
              <a:lnSpc>
                <a:spcPct val="90000"/>
              </a:lnSpc>
            </a:pPr>
            <a:r>
              <a:rPr lang="en-US" sz="1800" dirty="0"/>
              <a:t>Not putting energy toward expectations that seem unfair or arbitrary, such as wearing makeup or elaborate grooming.</a:t>
            </a:r>
          </a:p>
        </p:txBody>
      </p:sp>
    </p:spTree>
    <p:extLst>
      <p:ext uri="{BB962C8B-B14F-4D97-AF65-F5344CB8AC3E}">
        <p14:creationId xmlns:p14="http://schemas.microsoft.com/office/powerpoint/2010/main" val="422011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5BAD784-BAAF-4CC0-9F52-682A8E966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401B9-9595-42B7-B197-AB5FB5C6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D8D09-DE8F-4390-29B1-0344794EF3BD}"/>
              </a:ext>
            </a:extLst>
          </p:cNvPr>
          <p:cNvSpPr>
            <a:spLocks noGrp="1"/>
          </p:cNvSpPr>
          <p:nvPr>
            <p:ph type="title"/>
          </p:nvPr>
        </p:nvSpPr>
        <p:spPr>
          <a:xfrm>
            <a:off x="2057400" y="1371599"/>
            <a:ext cx="8115300" cy="3356811"/>
          </a:xfrm>
        </p:spPr>
        <p:txBody>
          <a:bodyPr vert="horz" lIns="91440" tIns="45720" rIns="91440" bIns="45720" rtlCol="0" anchor="b">
            <a:normAutofit/>
          </a:bodyPr>
          <a:lstStyle/>
          <a:p>
            <a:pPr algn="ctr"/>
            <a:r>
              <a:rPr lang="en-US" sz="4000" kern="1200" cap="all" spc="300" baseline="0" dirty="0">
                <a:solidFill>
                  <a:schemeClr val="bg2"/>
                </a:solidFill>
                <a:latin typeface="+mj-lt"/>
                <a:ea typeface="+mj-ea"/>
                <a:cs typeface="+mj-cs"/>
              </a:rPr>
              <a:t>OK, Great. But… </a:t>
            </a:r>
            <a:br>
              <a:rPr lang="en-US" sz="4000" kern="1200" cap="all" spc="300" baseline="0" dirty="0">
                <a:solidFill>
                  <a:schemeClr val="bg2"/>
                </a:solidFill>
                <a:latin typeface="+mj-lt"/>
                <a:ea typeface="+mj-ea"/>
                <a:cs typeface="+mj-cs"/>
              </a:rPr>
            </a:br>
            <a:br>
              <a:rPr lang="en-US" sz="4000" dirty="0">
                <a:solidFill>
                  <a:schemeClr val="bg2"/>
                </a:solidFill>
              </a:rPr>
            </a:br>
            <a:r>
              <a:rPr lang="en-US" sz="4000" kern="1200" cap="all" spc="300" baseline="0" dirty="0">
                <a:solidFill>
                  <a:schemeClr val="bg2"/>
                </a:solidFill>
                <a:latin typeface="+mj-lt"/>
                <a:ea typeface="+mj-ea"/>
                <a:cs typeface="+mj-cs"/>
              </a:rPr>
              <a:t>Why are you talking about this, </a:t>
            </a:r>
            <a:r>
              <a:rPr lang="en-US" sz="4000" kern="1200" cap="all" spc="300" baseline="0" dirty="0" err="1">
                <a:solidFill>
                  <a:schemeClr val="bg2"/>
                </a:solidFill>
                <a:latin typeface="+mj-lt"/>
                <a:ea typeface="+mj-ea"/>
                <a:cs typeface="+mj-cs"/>
              </a:rPr>
              <a:t>liz</a:t>
            </a:r>
            <a:r>
              <a:rPr lang="en-US" sz="4000" kern="1200" cap="all" spc="300" baseline="0" dirty="0">
                <a:solidFill>
                  <a:schemeClr val="bg2"/>
                </a:solidFill>
                <a:latin typeface="+mj-lt"/>
                <a:ea typeface="+mj-ea"/>
                <a:cs typeface="+mj-cs"/>
              </a:rPr>
              <a:t>?</a:t>
            </a:r>
          </a:p>
        </p:txBody>
      </p:sp>
    </p:spTree>
    <p:extLst>
      <p:ext uri="{BB962C8B-B14F-4D97-AF65-F5344CB8AC3E}">
        <p14:creationId xmlns:p14="http://schemas.microsoft.com/office/powerpoint/2010/main" val="105499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8B7F4-885E-0B53-6ECF-5382AB18A7E1}"/>
              </a:ext>
            </a:extLst>
          </p:cNvPr>
          <p:cNvSpPr>
            <a:spLocks noGrp="1"/>
          </p:cNvSpPr>
          <p:nvPr>
            <p:ph type="title"/>
          </p:nvPr>
        </p:nvSpPr>
        <p:spPr>
          <a:xfrm>
            <a:off x="862818" y="685801"/>
            <a:ext cx="3057379" cy="3046228"/>
          </a:xfrm>
        </p:spPr>
        <p:txBody>
          <a:bodyPr vert="horz" lIns="91440" tIns="45720" rIns="91440" bIns="45720" rtlCol="0" anchor="b">
            <a:normAutofit/>
          </a:bodyPr>
          <a:lstStyle/>
          <a:p>
            <a:pPr algn="ctr"/>
            <a:r>
              <a:rPr lang="en-US" sz="3600" kern="1200" cap="all" spc="300" baseline="0" dirty="0">
                <a:solidFill>
                  <a:schemeClr val="bg2"/>
                </a:solidFill>
                <a:latin typeface="+mj-lt"/>
                <a:ea typeface="+mj-ea"/>
                <a:cs typeface="+mj-cs"/>
              </a:rPr>
              <a:t>My story</a:t>
            </a:r>
          </a:p>
        </p:txBody>
      </p:sp>
      <p:pic>
        <p:nvPicPr>
          <p:cNvPr id="5" name="Content Placeholder 4" descr="A person smiling in front of a building&#10;&#10;Description automatically generated with medium confidence">
            <a:extLst>
              <a:ext uri="{FF2B5EF4-FFF2-40B4-BE49-F238E27FC236}">
                <a16:creationId xmlns:a16="http://schemas.microsoft.com/office/drawing/2014/main" id="{9E5261CE-E1FD-FAEE-6F75-E3A75715365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64" b="7812"/>
          <a:stretch/>
        </p:blipFill>
        <p:spPr>
          <a:xfrm>
            <a:off x="6134213" y="685801"/>
            <a:ext cx="4647974" cy="5486399"/>
          </a:xfrm>
          <a:prstGeom prst="rect">
            <a:avLst/>
          </a:prstGeom>
        </p:spPr>
      </p:pic>
    </p:spTree>
    <p:extLst>
      <p:ext uri="{BB962C8B-B14F-4D97-AF65-F5344CB8AC3E}">
        <p14:creationId xmlns:p14="http://schemas.microsoft.com/office/powerpoint/2010/main" val="190786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D9C59-EA2B-557B-E445-FFD0F00C75A1}"/>
              </a:ext>
            </a:extLst>
          </p:cNvPr>
          <p:cNvSpPr>
            <a:spLocks noGrp="1"/>
          </p:cNvSpPr>
          <p:nvPr>
            <p:ph type="title"/>
          </p:nvPr>
        </p:nvSpPr>
        <p:spPr>
          <a:xfrm>
            <a:off x="1371599" y="1010097"/>
            <a:ext cx="9486901" cy="1010088"/>
          </a:xfrm>
        </p:spPr>
        <p:txBody>
          <a:bodyPr anchor="b">
            <a:normAutofit/>
          </a:bodyPr>
          <a:lstStyle/>
          <a:p>
            <a:pPr algn="ctr"/>
            <a:r>
              <a:rPr lang="en-US" dirty="0"/>
              <a:t>Clinical manifestation</a:t>
            </a:r>
          </a:p>
        </p:txBody>
      </p:sp>
      <p:sp>
        <p:nvSpPr>
          <p:cNvPr id="32" name="Content Placeholder 2">
            <a:extLst>
              <a:ext uri="{FF2B5EF4-FFF2-40B4-BE49-F238E27FC236}">
                <a16:creationId xmlns:a16="http://schemas.microsoft.com/office/drawing/2014/main" id="{F5F4C6AC-8A35-F86E-8BF5-92AC57713720}"/>
              </a:ext>
            </a:extLst>
          </p:cNvPr>
          <p:cNvSpPr>
            <a:spLocks noGrp="1"/>
          </p:cNvSpPr>
          <p:nvPr>
            <p:ph idx="1"/>
          </p:nvPr>
        </p:nvSpPr>
        <p:spPr>
          <a:xfrm>
            <a:off x="1371600" y="2206257"/>
            <a:ext cx="9486901" cy="3540642"/>
          </a:xfrm>
        </p:spPr>
        <p:txBody>
          <a:bodyPr>
            <a:normAutofit/>
          </a:bodyPr>
          <a:lstStyle/>
          <a:p>
            <a:pPr>
              <a:lnSpc>
                <a:spcPct val="90000"/>
              </a:lnSpc>
            </a:pPr>
            <a:r>
              <a:rPr lang="en-US" sz="2200"/>
              <a:t>“Relatively </a:t>
            </a:r>
            <a:r>
              <a:rPr lang="en-US" sz="2200" b="1"/>
              <a:t>mild stressors </a:t>
            </a:r>
            <a:r>
              <a:rPr lang="en-US" sz="2200"/>
              <a:t>may be sufficient to precipitate a </a:t>
            </a:r>
            <a:r>
              <a:rPr lang="en-US" sz="2200" b="1"/>
              <a:t>major crisis</a:t>
            </a:r>
            <a:r>
              <a:rPr lang="en-US" sz="2200"/>
              <a:t>. Associates are likely to comment about her </a:t>
            </a:r>
            <a:r>
              <a:rPr lang="en-US" sz="2200" b="1"/>
              <a:t>overconcern</a:t>
            </a:r>
            <a:r>
              <a:rPr lang="en-US" sz="2200"/>
              <a:t> regarding issues and events over which she has no control.”</a:t>
            </a:r>
          </a:p>
          <a:p>
            <a:pPr>
              <a:lnSpc>
                <a:spcPct val="90000"/>
              </a:lnSpc>
            </a:pPr>
            <a:r>
              <a:rPr lang="en-US" sz="2200"/>
              <a:t>“Others are likely to view her as </a:t>
            </a:r>
            <a:r>
              <a:rPr lang="en-US" sz="2200" b="1"/>
              <a:t>impatient and hostile</a:t>
            </a:r>
            <a:r>
              <a:rPr lang="en-US" sz="2200"/>
              <a:t>. As a result, her relationships with others are probably under stress due to her </a:t>
            </a:r>
            <a:r>
              <a:rPr lang="en-US" sz="2200" b="1"/>
              <a:t>frustration</a:t>
            </a:r>
            <a:r>
              <a:rPr lang="en-US" sz="2200"/>
              <a:t> with the inability or unwillingness of those around her to keep up with her plans and possibly unrealistic demands.”</a:t>
            </a:r>
          </a:p>
          <a:p>
            <a:pPr>
              <a:lnSpc>
                <a:spcPct val="90000"/>
              </a:lnSpc>
            </a:pPr>
            <a:r>
              <a:rPr lang="en-US" sz="2200"/>
              <a:t>“She describes herself as being more wary and sensitive in interpersonal relationships than the average adult. Others are likely to see her as </a:t>
            </a:r>
            <a:r>
              <a:rPr lang="en-US" sz="2200" b="1"/>
              <a:t>tough-minded, skeptical, and somewhat hostile</a:t>
            </a:r>
            <a:r>
              <a:rPr lang="en-US" sz="2200"/>
              <a:t>.”</a:t>
            </a:r>
          </a:p>
        </p:txBody>
      </p:sp>
    </p:spTree>
    <p:extLst>
      <p:ext uri="{BB962C8B-B14F-4D97-AF65-F5344CB8AC3E}">
        <p14:creationId xmlns:p14="http://schemas.microsoft.com/office/powerpoint/2010/main" val="136355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6337BE5-2DCF-F034-DFB1-156DDB8BB04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7000" b="1800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DB75148-2791-4D20-8938-D7554D86B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20343"/>
            <a:ext cx="12192000" cy="1937657"/>
          </a:xfrm>
          <a:prstGeom prst="rect">
            <a:avLst/>
          </a:prstGeom>
          <a:gradFill>
            <a:gsLst>
              <a:gs pos="47000">
                <a:srgbClr val="000000">
                  <a:alpha val="18000"/>
                </a:srgbClr>
              </a:gs>
              <a:gs pos="0">
                <a:schemeClr val="tx1">
                  <a:alpha val="0"/>
                </a:schemeClr>
              </a:gs>
              <a:gs pos="100000">
                <a:srgbClr val="000000">
                  <a:alpha val="3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14D93E-101E-117A-00A8-1ECC8AD0BE08}"/>
              </a:ext>
            </a:extLst>
          </p:cNvPr>
          <p:cNvSpPr>
            <a:spLocks noGrp="1"/>
          </p:cNvSpPr>
          <p:nvPr>
            <p:ph type="title"/>
          </p:nvPr>
        </p:nvSpPr>
        <p:spPr>
          <a:xfrm>
            <a:off x="611841" y="5670550"/>
            <a:ext cx="10421117" cy="685800"/>
          </a:xfrm>
        </p:spPr>
        <p:txBody>
          <a:bodyPr vert="horz" lIns="91440" tIns="45720" rIns="91440" bIns="45720" rtlCol="0" anchor="ctr">
            <a:normAutofit/>
          </a:bodyPr>
          <a:lstStyle/>
          <a:p>
            <a:r>
              <a:rPr lang="en-US" kern="1200" cap="all" spc="300" baseline="0" dirty="0">
                <a:solidFill>
                  <a:srgbClr val="FFFFFF"/>
                </a:solidFill>
                <a:latin typeface="+mj-lt"/>
                <a:ea typeface="+mj-ea"/>
                <a:cs typeface="+mj-cs"/>
              </a:rPr>
              <a:t>Emotions &amp; empathy in autistics</a:t>
            </a:r>
          </a:p>
        </p:txBody>
      </p:sp>
    </p:spTree>
    <p:extLst>
      <p:ext uri="{BB962C8B-B14F-4D97-AF65-F5344CB8AC3E}">
        <p14:creationId xmlns:p14="http://schemas.microsoft.com/office/powerpoint/2010/main" val="294023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0" name="Rectangle 922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2" name="Rectangle 923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3FF55-4296-596A-1AFB-091B2BF7FEA7}"/>
              </a:ext>
            </a:extLst>
          </p:cNvPr>
          <p:cNvSpPr>
            <a:spLocks noGrp="1"/>
          </p:cNvSpPr>
          <p:nvPr>
            <p:ph type="title"/>
          </p:nvPr>
        </p:nvSpPr>
        <p:spPr>
          <a:xfrm>
            <a:off x="4762500" y="942449"/>
            <a:ext cx="6096000" cy="936840"/>
          </a:xfrm>
        </p:spPr>
        <p:txBody>
          <a:bodyPr>
            <a:normAutofit/>
          </a:bodyPr>
          <a:lstStyle/>
          <a:p>
            <a:pPr algn="ctr"/>
            <a:r>
              <a:rPr lang="en-US" sz="3000"/>
              <a:t>Autism in the workplace</a:t>
            </a:r>
          </a:p>
        </p:txBody>
      </p:sp>
      <p:pic>
        <p:nvPicPr>
          <p:cNvPr id="9218" name="Picture 2" descr="Free Smiling Woman making Business Video Call Stock Photo">
            <a:extLst>
              <a:ext uri="{FF2B5EF4-FFF2-40B4-BE49-F238E27FC236}">
                <a16:creationId xmlns:a16="http://schemas.microsoft.com/office/drawing/2014/main" id="{1E8DE3CC-59A3-9A56-BF3C-873D85EF0E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11" r="7915"/>
          <a:stretch/>
        </p:blipFill>
        <p:spPr bwMode="auto">
          <a:xfrm>
            <a:off x="1" y="10"/>
            <a:ext cx="33908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74978FB-B1F4-D0F8-CCDC-B14693A6F066}"/>
              </a:ext>
            </a:extLst>
          </p:cNvPr>
          <p:cNvSpPr>
            <a:spLocks noGrp="1"/>
          </p:cNvSpPr>
          <p:nvPr>
            <p:ph idx="1"/>
          </p:nvPr>
        </p:nvSpPr>
        <p:spPr>
          <a:xfrm>
            <a:off x="4672977" y="2135938"/>
            <a:ext cx="6247233" cy="3535585"/>
          </a:xfrm>
        </p:spPr>
        <p:txBody>
          <a:bodyPr>
            <a:normAutofit/>
          </a:bodyPr>
          <a:lstStyle/>
          <a:p>
            <a:pPr>
              <a:lnSpc>
                <a:spcPct val="90000"/>
              </a:lnSpc>
            </a:pPr>
            <a:r>
              <a:rPr lang="en-US"/>
              <a:t>“Fit” as an interview/hiring criterion</a:t>
            </a:r>
          </a:p>
          <a:p>
            <a:pPr>
              <a:lnSpc>
                <a:spcPct val="90000"/>
              </a:lnSpc>
            </a:pPr>
            <a:r>
              <a:rPr lang="en-US"/>
              <a:t>Acceptance/normalization of mental health discussions</a:t>
            </a:r>
          </a:p>
          <a:p>
            <a:pPr>
              <a:lnSpc>
                <a:spcPct val="90000"/>
              </a:lnSpc>
            </a:pPr>
            <a:r>
              <a:rPr lang="en-US"/>
              <a:t>Communication styles </a:t>
            </a:r>
          </a:p>
          <a:p>
            <a:pPr>
              <a:lnSpc>
                <a:spcPct val="90000"/>
              </a:lnSpc>
            </a:pPr>
            <a:r>
              <a:rPr lang="en-US"/>
              <a:t>Clarity in expectations</a:t>
            </a:r>
          </a:p>
          <a:p>
            <a:pPr>
              <a:lnSpc>
                <a:spcPct val="90000"/>
              </a:lnSpc>
            </a:pPr>
            <a:r>
              <a:rPr lang="en-US"/>
              <a:t>Trust, emotional safety, and ongoing efforts to improve</a:t>
            </a:r>
          </a:p>
          <a:p>
            <a:pPr>
              <a:lnSpc>
                <a:spcPct val="90000"/>
              </a:lnSpc>
            </a:pPr>
            <a:r>
              <a:rPr lang="en-US"/>
              <a:t>Physical spaces &amp; needs</a:t>
            </a:r>
          </a:p>
        </p:txBody>
      </p:sp>
    </p:spTree>
    <p:extLst>
      <p:ext uri="{BB962C8B-B14F-4D97-AF65-F5344CB8AC3E}">
        <p14:creationId xmlns:p14="http://schemas.microsoft.com/office/powerpoint/2010/main" val="294129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54B7F15-1B9B-1C39-F5D4-C236F3AFCB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9279" y="132279"/>
            <a:ext cx="6593441" cy="659344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14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HD vs Autism: How to Spot the Difference [GRAPHIC] — Insights of a  Neurodivergent Clinician">
            <a:extLst>
              <a:ext uri="{FF2B5EF4-FFF2-40B4-BE49-F238E27FC236}">
                <a16:creationId xmlns:a16="http://schemas.microsoft.com/office/drawing/2014/main" id="{9FF6189E-414F-07A4-9516-DEB1606EB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795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C6771E30-A604-493B-BC4C-1AA766591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68010-CFC3-6504-1A54-C35A35B57FB3}"/>
              </a:ext>
            </a:extLst>
          </p:cNvPr>
          <p:cNvSpPr>
            <a:spLocks noGrp="1"/>
          </p:cNvSpPr>
          <p:nvPr>
            <p:ph type="title"/>
          </p:nvPr>
        </p:nvSpPr>
        <p:spPr>
          <a:xfrm>
            <a:off x="5410200" y="496047"/>
            <a:ext cx="6119904" cy="1027953"/>
          </a:xfrm>
        </p:spPr>
        <p:txBody>
          <a:bodyPr>
            <a:normAutofit/>
          </a:bodyPr>
          <a:lstStyle/>
          <a:p>
            <a:pPr algn="ctr"/>
            <a:r>
              <a:rPr lang="en-US" b="1"/>
              <a:t>Building better public spaces</a:t>
            </a:r>
          </a:p>
        </p:txBody>
      </p:sp>
      <p:sp>
        <p:nvSpPr>
          <p:cNvPr id="4105" name="Rectangle 4104">
            <a:extLst>
              <a:ext uri="{FF2B5EF4-FFF2-40B4-BE49-F238E27FC236}">
                <a16:creationId xmlns:a16="http://schemas.microsoft.com/office/drawing/2014/main" id="{913EDF91-3802-4360-909F-A0509363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ree Assorted Hanging Paper Lamps Stock Photo">
            <a:extLst>
              <a:ext uri="{FF2B5EF4-FFF2-40B4-BE49-F238E27FC236}">
                <a16:creationId xmlns:a16="http://schemas.microsoft.com/office/drawing/2014/main" id="{5F72A0D2-62B6-F4AB-1F9E-3A47C1DDEA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63" r="6329"/>
          <a:stretch/>
        </p:blipFill>
        <p:spPr bwMode="auto">
          <a:xfrm>
            <a:off x="685800" y="685800"/>
            <a:ext cx="33909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7AD3488-4FF5-1E78-660E-80B9C6C51CEE}"/>
              </a:ext>
            </a:extLst>
          </p:cNvPr>
          <p:cNvSpPr>
            <a:spLocks noGrp="1"/>
          </p:cNvSpPr>
          <p:nvPr>
            <p:ph idx="1"/>
          </p:nvPr>
        </p:nvSpPr>
        <p:spPr>
          <a:xfrm>
            <a:off x="5364126" y="1817153"/>
            <a:ext cx="6165978" cy="4471451"/>
          </a:xfrm>
        </p:spPr>
        <p:txBody>
          <a:bodyPr>
            <a:normAutofit/>
          </a:bodyPr>
          <a:lstStyle/>
          <a:p>
            <a:pPr marL="0" indent="0">
              <a:buNone/>
            </a:pPr>
            <a:r>
              <a:rPr lang="en-US" sz="2200" b="1"/>
              <a:t>Visual</a:t>
            </a:r>
          </a:p>
          <a:p>
            <a:r>
              <a:rPr lang="en-US" sz="2200"/>
              <a:t>Make lights dimmable</a:t>
            </a:r>
          </a:p>
          <a:p>
            <a:r>
              <a:rPr lang="en-US" sz="2200"/>
              <a:t>Use diffused light sources, rather than overhead/fluorescent lights</a:t>
            </a:r>
          </a:p>
          <a:p>
            <a:r>
              <a:rPr lang="en-US" sz="2200"/>
              <a:t>Limit visual noise (non-essential visual elements)</a:t>
            </a:r>
          </a:p>
          <a:p>
            <a:endParaRPr lang="en-US" sz="2200"/>
          </a:p>
          <a:p>
            <a:pPr marL="0" indent="0">
              <a:buNone/>
            </a:pPr>
            <a:r>
              <a:rPr lang="en-US" sz="2200" b="1"/>
              <a:t>Auditory</a:t>
            </a:r>
            <a:endParaRPr lang="en-US" sz="2200"/>
          </a:p>
          <a:p>
            <a:r>
              <a:rPr lang="en-US" sz="2200"/>
              <a:t>Ensure speakers use microphones consistently</a:t>
            </a:r>
          </a:p>
          <a:p>
            <a:r>
              <a:rPr lang="en-US" sz="2200"/>
              <a:t>Equip spaces with materials that absorb/dampen echo</a:t>
            </a:r>
          </a:p>
        </p:txBody>
      </p:sp>
    </p:spTree>
    <p:extLst>
      <p:ext uri="{BB962C8B-B14F-4D97-AF65-F5344CB8AC3E}">
        <p14:creationId xmlns:p14="http://schemas.microsoft.com/office/powerpoint/2010/main" val="256546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Sticky notes with question marks">
            <a:extLst>
              <a:ext uri="{FF2B5EF4-FFF2-40B4-BE49-F238E27FC236}">
                <a16:creationId xmlns:a16="http://schemas.microsoft.com/office/drawing/2014/main" id="{E651FFCD-8D0D-8CDE-27A2-DEC060B7E907}"/>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2496" b="11543"/>
          <a:stretch/>
        </p:blipFill>
        <p:spPr>
          <a:xfrm>
            <a:off x="685800" y="685800"/>
            <a:ext cx="10820400" cy="5486400"/>
          </a:xfrm>
          <a:prstGeom prst="rect">
            <a:avLst/>
          </a:prstGeom>
        </p:spPr>
      </p:pic>
      <p:sp>
        <p:nvSpPr>
          <p:cNvPr id="2" name="Title 1">
            <a:extLst>
              <a:ext uri="{FF2B5EF4-FFF2-40B4-BE49-F238E27FC236}">
                <a16:creationId xmlns:a16="http://schemas.microsoft.com/office/drawing/2014/main" id="{61B9692E-F8D9-360E-BBE4-97E5F714EAFD}"/>
              </a:ext>
            </a:extLst>
          </p:cNvPr>
          <p:cNvSpPr>
            <a:spLocks noGrp="1"/>
          </p:cNvSpPr>
          <p:nvPr>
            <p:ph type="title"/>
          </p:nvPr>
        </p:nvSpPr>
        <p:spPr>
          <a:xfrm>
            <a:off x="2057400" y="1387546"/>
            <a:ext cx="8115300" cy="3716081"/>
          </a:xfrm>
        </p:spPr>
        <p:txBody>
          <a:bodyPr vert="horz" lIns="91440" tIns="45720" rIns="91440" bIns="45720" rtlCol="0" anchor="ctr" anchorCtr="0">
            <a:normAutofit/>
          </a:bodyPr>
          <a:lstStyle/>
          <a:p>
            <a:pPr algn="ctr"/>
            <a:r>
              <a:rPr lang="en-US" sz="5400" b="1" kern="1200" cap="all" spc="300" baseline="0" dirty="0">
                <a:solidFill>
                  <a:schemeClr val="tx2">
                    <a:lumMod val="75000"/>
                    <a:lumOff val="25000"/>
                  </a:schemeClr>
                </a:solidFill>
                <a:latin typeface="+mj-lt"/>
                <a:ea typeface="+mj-ea"/>
                <a:cs typeface="+mj-cs"/>
              </a:rPr>
              <a:t>What have you heard about autism?</a:t>
            </a:r>
          </a:p>
        </p:txBody>
      </p:sp>
    </p:spTree>
    <p:extLst>
      <p:ext uri="{BB962C8B-B14F-4D97-AF65-F5344CB8AC3E}">
        <p14:creationId xmlns:p14="http://schemas.microsoft.com/office/powerpoint/2010/main" val="3744607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C6771E30-A604-493B-BC4C-1AA766591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68010-CFC3-6504-1A54-C35A35B57FB3}"/>
              </a:ext>
            </a:extLst>
          </p:cNvPr>
          <p:cNvSpPr>
            <a:spLocks noGrp="1"/>
          </p:cNvSpPr>
          <p:nvPr>
            <p:ph type="title"/>
          </p:nvPr>
        </p:nvSpPr>
        <p:spPr>
          <a:xfrm>
            <a:off x="5410200" y="496047"/>
            <a:ext cx="6119904" cy="1027953"/>
          </a:xfrm>
        </p:spPr>
        <p:txBody>
          <a:bodyPr>
            <a:normAutofit/>
          </a:bodyPr>
          <a:lstStyle/>
          <a:p>
            <a:pPr algn="ctr"/>
            <a:r>
              <a:rPr lang="en-US" b="1"/>
              <a:t>Building better public spaces</a:t>
            </a:r>
          </a:p>
        </p:txBody>
      </p:sp>
      <p:sp>
        <p:nvSpPr>
          <p:cNvPr id="5129" name="Rectangle 5128">
            <a:extLst>
              <a:ext uri="{FF2B5EF4-FFF2-40B4-BE49-F238E27FC236}">
                <a16:creationId xmlns:a16="http://schemas.microsoft.com/office/drawing/2014/main" id="{913EDF91-3802-4360-909F-A0509363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Free Close up of a Dish on a Plate Stock Photo">
            <a:extLst>
              <a:ext uri="{FF2B5EF4-FFF2-40B4-BE49-F238E27FC236}">
                <a16:creationId xmlns:a16="http://schemas.microsoft.com/office/drawing/2014/main" id="{A89EB384-FE87-2D29-4805-8BF7303CE9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9" r="4583"/>
          <a:stretch/>
        </p:blipFill>
        <p:spPr bwMode="auto">
          <a:xfrm>
            <a:off x="685800" y="685800"/>
            <a:ext cx="33909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7AD3488-4FF5-1E78-660E-80B9C6C51CEE}"/>
              </a:ext>
            </a:extLst>
          </p:cNvPr>
          <p:cNvSpPr>
            <a:spLocks noGrp="1"/>
          </p:cNvSpPr>
          <p:nvPr>
            <p:ph idx="1"/>
          </p:nvPr>
        </p:nvSpPr>
        <p:spPr>
          <a:xfrm>
            <a:off x="5364126" y="1817153"/>
            <a:ext cx="6165978" cy="4471451"/>
          </a:xfrm>
        </p:spPr>
        <p:txBody>
          <a:bodyPr>
            <a:normAutofit/>
          </a:bodyPr>
          <a:lstStyle/>
          <a:p>
            <a:pPr marL="0" indent="0">
              <a:lnSpc>
                <a:spcPct val="90000"/>
              </a:lnSpc>
              <a:buNone/>
            </a:pPr>
            <a:r>
              <a:rPr lang="en-US" sz="2200" b="1"/>
              <a:t>Tactile</a:t>
            </a:r>
          </a:p>
          <a:p>
            <a:pPr>
              <a:lnSpc>
                <a:spcPct val="90000"/>
              </a:lnSpc>
            </a:pPr>
            <a:r>
              <a:rPr lang="en-US" sz="2200"/>
              <a:t>Adopt a relaxed dress code</a:t>
            </a:r>
          </a:p>
          <a:p>
            <a:pPr>
              <a:lnSpc>
                <a:spcPct val="90000"/>
              </a:lnSpc>
            </a:pPr>
            <a:r>
              <a:rPr lang="en-US" sz="2200"/>
              <a:t>Normalize the use of stress balls, doodling, etc.</a:t>
            </a:r>
          </a:p>
          <a:p>
            <a:pPr>
              <a:lnSpc>
                <a:spcPct val="90000"/>
              </a:lnSpc>
            </a:pPr>
            <a:r>
              <a:rPr lang="en-US" sz="2200"/>
              <a:t>Space out chairs, including some near corners or barriers</a:t>
            </a:r>
          </a:p>
          <a:p>
            <a:pPr>
              <a:lnSpc>
                <a:spcPct val="90000"/>
              </a:lnSpc>
            </a:pPr>
            <a:endParaRPr lang="en-US" sz="2200"/>
          </a:p>
          <a:p>
            <a:pPr marL="0" indent="0">
              <a:lnSpc>
                <a:spcPct val="90000"/>
              </a:lnSpc>
              <a:buNone/>
            </a:pPr>
            <a:r>
              <a:rPr lang="en-US" sz="2200" b="1"/>
              <a:t>Smells/tastes</a:t>
            </a:r>
            <a:endParaRPr lang="en-US" sz="2200"/>
          </a:p>
          <a:p>
            <a:pPr>
              <a:lnSpc>
                <a:spcPct val="90000"/>
              </a:lnSpc>
            </a:pPr>
            <a:r>
              <a:rPr lang="en-US" sz="2200"/>
              <a:t>Use distance/barriers to keep kitchen/bathroom smells out of other areas</a:t>
            </a:r>
          </a:p>
          <a:p>
            <a:pPr>
              <a:lnSpc>
                <a:spcPct val="90000"/>
              </a:lnSpc>
            </a:pPr>
            <a:r>
              <a:rPr lang="en-US" sz="2200"/>
              <a:t>Tell attendees the exact menu beforehand</a:t>
            </a:r>
          </a:p>
          <a:p>
            <a:pPr>
              <a:lnSpc>
                <a:spcPct val="90000"/>
              </a:lnSpc>
            </a:pPr>
            <a:r>
              <a:rPr lang="en-US" sz="2200"/>
              <a:t>Provide ‘bland’ foods as a backup</a:t>
            </a:r>
          </a:p>
        </p:txBody>
      </p:sp>
    </p:spTree>
    <p:extLst>
      <p:ext uri="{BB962C8B-B14F-4D97-AF65-F5344CB8AC3E}">
        <p14:creationId xmlns:p14="http://schemas.microsoft.com/office/powerpoint/2010/main" val="202929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4882D-A23B-0094-5CE5-57BF34EEE0F2}"/>
              </a:ext>
            </a:extLst>
          </p:cNvPr>
          <p:cNvSpPr>
            <a:spLocks noGrp="1"/>
          </p:cNvSpPr>
          <p:nvPr>
            <p:ph type="title"/>
          </p:nvPr>
        </p:nvSpPr>
        <p:spPr>
          <a:xfrm>
            <a:off x="685800" y="701040"/>
            <a:ext cx="3390900" cy="5486400"/>
          </a:xfrm>
        </p:spPr>
        <p:txBody>
          <a:bodyPr anchor="ctr">
            <a:normAutofit/>
          </a:bodyPr>
          <a:lstStyle/>
          <a:p>
            <a:pPr algn="ctr"/>
            <a:r>
              <a:rPr lang="en-US" dirty="0"/>
              <a:t>Final thoughts</a:t>
            </a:r>
          </a:p>
        </p:txBody>
      </p:sp>
      <p:graphicFrame>
        <p:nvGraphicFramePr>
          <p:cNvPr id="5" name="Content Placeholder 2">
            <a:extLst>
              <a:ext uri="{FF2B5EF4-FFF2-40B4-BE49-F238E27FC236}">
                <a16:creationId xmlns:a16="http://schemas.microsoft.com/office/drawing/2014/main" id="{87AF0FFE-D82C-D7AF-E1B1-87FD5C94DB87}"/>
              </a:ext>
            </a:extLst>
          </p:cNvPr>
          <p:cNvGraphicFramePr>
            <a:graphicFrameLocks noGrp="1"/>
          </p:cNvGraphicFramePr>
          <p:nvPr>
            <p:ph idx="1"/>
            <p:extLst>
              <p:ext uri="{D42A27DB-BD31-4B8C-83A1-F6EECF244321}">
                <p14:modId xmlns:p14="http://schemas.microsoft.com/office/powerpoint/2010/main" val="4149911884"/>
              </p:ext>
            </p:extLst>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7443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DA10BA-1D25-4A17-6C2E-2F2004F6BA96}"/>
              </a:ext>
            </a:extLst>
          </p:cNvPr>
          <p:cNvPicPr>
            <a:picLocks noGrp="1" noChangeAspect="1"/>
          </p:cNvPicPr>
          <p:nvPr>
            <p:ph idx="1"/>
          </p:nvPr>
        </p:nvPicPr>
        <p:blipFill>
          <a:blip r:embed="rId3"/>
          <a:stretch>
            <a:fillRect/>
          </a:stretch>
        </p:blipFill>
        <p:spPr>
          <a:xfrm>
            <a:off x="114300" y="339725"/>
            <a:ext cx="11969750" cy="5984875"/>
          </a:xfrm>
        </p:spPr>
      </p:pic>
    </p:spTree>
    <p:extLst>
      <p:ext uri="{BB962C8B-B14F-4D97-AF65-F5344CB8AC3E}">
        <p14:creationId xmlns:p14="http://schemas.microsoft.com/office/powerpoint/2010/main" val="3208219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7331-B177-BCC0-5BBB-F0E1096FB0E8}"/>
              </a:ext>
            </a:extLst>
          </p:cNvPr>
          <p:cNvSpPr>
            <a:spLocks noGrp="1"/>
          </p:cNvSpPr>
          <p:nvPr>
            <p:ph type="title"/>
          </p:nvPr>
        </p:nvSpPr>
        <p:spPr>
          <a:xfrm rot="16200000">
            <a:off x="-4210493" y="1589568"/>
            <a:ext cx="9486900" cy="770860"/>
          </a:xfrm>
        </p:spPr>
        <p:txBody>
          <a:bodyPr/>
          <a:lstStyle/>
          <a:p>
            <a:r>
              <a:rPr lang="en-US" dirty="0"/>
              <a:t>A little fun. </a:t>
            </a:r>
            <a:r>
              <a:rPr lang="en-US" dirty="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id="{9479E11C-C7C1-E7BE-3EA9-8AF44D6B7B81}"/>
              </a:ext>
            </a:extLst>
          </p:cNvPr>
          <p:cNvSpPr>
            <a:spLocks noGrp="1"/>
          </p:cNvSpPr>
          <p:nvPr>
            <p:ph idx="1"/>
          </p:nvPr>
        </p:nvSpPr>
        <p:spPr>
          <a:xfrm>
            <a:off x="1573617" y="393405"/>
            <a:ext cx="10175360" cy="6108405"/>
          </a:xfrm>
        </p:spPr>
        <p:txBody>
          <a:bodyPr>
            <a:normAutofit fontScale="85000" lnSpcReduction="10000"/>
          </a:bodyPr>
          <a:lstStyle/>
          <a:p>
            <a:pPr marL="0" indent="0">
              <a:buNone/>
            </a:pPr>
            <a:r>
              <a:rPr lang="en-US" b="1" dirty="0"/>
              <a:t>Diagnostic criteria for 666.00 </a:t>
            </a:r>
            <a:r>
              <a:rPr lang="en-US" b="1" dirty="0" err="1"/>
              <a:t>Neurotypic</a:t>
            </a:r>
            <a:r>
              <a:rPr lang="en-US" b="1" dirty="0"/>
              <a:t> Disorder</a:t>
            </a:r>
          </a:p>
          <a:p>
            <a:pPr marL="0" indent="0">
              <a:buNone/>
            </a:pPr>
            <a:r>
              <a:rPr lang="en-US" b="1" dirty="0"/>
              <a:t>A. Qualitative impairment in independent social interaction as manifested by the following:</a:t>
            </a:r>
          </a:p>
          <a:p>
            <a:pPr marL="0" indent="0">
              <a:buNone/>
            </a:pPr>
            <a:r>
              <a:rPr lang="en-US" dirty="0"/>
              <a:t>(1) marked delusional sense of awareness of the existence or feelings of others (e.g., treats a person as if he or she were an extension of himself; behaves as if clairvoyant of another person's distress; apparently projects own concepts and needs onto others)</a:t>
            </a:r>
          </a:p>
          <a:p>
            <a:pPr marL="0" indent="0">
              <a:buNone/>
            </a:pPr>
            <a:r>
              <a:rPr lang="en-US" dirty="0"/>
              <a:t>(2) extreme or abnormal seeking of comfort at times of distress (e.g., constantly comes for comfort even when ill, hurt, or tired; seeks comfort in a stereotyped way, e.g., cries, whines needs demands for attention whenever hurt)</a:t>
            </a:r>
          </a:p>
          <a:p>
            <a:pPr marL="0" indent="0">
              <a:buNone/>
            </a:pPr>
            <a:r>
              <a:rPr lang="en-US" dirty="0"/>
              <a:t>(3) constant or mindless imitation (e.g., always wave bye-bye; copies mother's domestic activities; mechanical imitation of others' actions whenever perceived to be in context)</a:t>
            </a:r>
          </a:p>
          <a:p>
            <a:pPr marL="0" indent="0">
              <a:buNone/>
            </a:pPr>
            <a:r>
              <a:rPr lang="en-US" dirty="0"/>
              <a:t>(4) constant or excessive social play (e.g., always actively participates in simple games; prefers group play activities; involves other children in play only as long as the other children are exactly like themselves with no differences "mirrored images")</a:t>
            </a:r>
          </a:p>
          <a:p>
            <a:pPr marL="0" indent="0">
              <a:buNone/>
            </a:pPr>
            <a:r>
              <a:rPr lang="en-US" dirty="0"/>
              <a:t>(5) gross impairment in ability to make peer friendships (e.g., obsessive interest in making peer friendships with other </a:t>
            </a:r>
            <a:r>
              <a:rPr lang="en-US" dirty="0" err="1"/>
              <a:t>Neurotypics</a:t>
            </a:r>
            <a:r>
              <a:rPr lang="en-US" dirty="0"/>
              <a:t>; despite interest in making friends and afore mentioned delusion of clairvoyance, demonstrates lack of understanding for those who are different and an obsessive rigidity for social convention, for example, constantly seeks attention/positive reinforcement while staring mocking or laughing at others while they stim and rock and remain mute)</a:t>
            </a:r>
          </a:p>
        </p:txBody>
      </p:sp>
    </p:spTree>
    <p:extLst>
      <p:ext uri="{BB962C8B-B14F-4D97-AF65-F5344CB8AC3E}">
        <p14:creationId xmlns:p14="http://schemas.microsoft.com/office/powerpoint/2010/main" val="93581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7331-B177-BCC0-5BBB-F0E1096FB0E8}"/>
              </a:ext>
            </a:extLst>
          </p:cNvPr>
          <p:cNvSpPr>
            <a:spLocks noGrp="1"/>
          </p:cNvSpPr>
          <p:nvPr>
            <p:ph type="title"/>
          </p:nvPr>
        </p:nvSpPr>
        <p:spPr>
          <a:xfrm rot="16200000">
            <a:off x="-4210493" y="1589568"/>
            <a:ext cx="9486900" cy="770860"/>
          </a:xfrm>
        </p:spPr>
        <p:txBody>
          <a:bodyPr/>
          <a:lstStyle/>
          <a:p>
            <a:r>
              <a:rPr lang="en-US" dirty="0"/>
              <a:t>A little fun. </a:t>
            </a:r>
            <a:r>
              <a:rPr lang="en-US" dirty="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id="{9479E11C-C7C1-E7BE-3EA9-8AF44D6B7B81}"/>
              </a:ext>
            </a:extLst>
          </p:cNvPr>
          <p:cNvSpPr>
            <a:spLocks noGrp="1"/>
          </p:cNvSpPr>
          <p:nvPr>
            <p:ph idx="1"/>
          </p:nvPr>
        </p:nvSpPr>
        <p:spPr>
          <a:xfrm>
            <a:off x="1573617" y="393405"/>
            <a:ext cx="10175360" cy="6108405"/>
          </a:xfrm>
        </p:spPr>
        <p:txBody>
          <a:bodyPr>
            <a:normAutofit fontScale="92500" lnSpcReduction="20000"/>
          </a:bodyPr>
          <a:lstStyle/>
          <a:p>
            <a:pPr marL="0" indent="0">
              <a:buNone/>
            </a:pPr>
            <a:r>
              <a:rPr lang="en-US" sz="2000" b="1" dirty="0"/>
              <a:t>B. Qualitative impairment in verbal and nonverbal communication, and in imaginative activity, as manifested by the following:</a:t>
            </a:r>
          </a:p>
          <a:p>
            <a:pPr marL="0" indent="0">
              <a:buNone/>
            </a:pPr>
            <a:r>
              <a:rPr lang="en-US" sz="2000" dirty="0"/>
              <a:t>(1) blatant overuse of all modes of communication, such as communicative babbling, facial expression, gesture, mime, or spoken language</a:t>
            </a:r>
          </a:p>
          <a:p>
            <a:pPr marL="0" indent="0">
              <a:buNone/>
            </a:pPr>
            <a:r>
              <a:rPr lang="en-US" sz="2000" dirty="0"/>
              <a:t>(2) markedly abnormal nonverbal communication, as in the use of eye-to- eye gaze, facial expression, body posture, or gestures to initiate or modulate social interaction (e.g., anticipates and enjoys being held, does not stiffen when held, constantly looks at the other person or smiles when making a social approach, compulsively greets parents or visitors, insists on invasively stares into the eyes of others in social situations)</a:t>
            </a:r>
          </a:p>
          <a:p>
            <a:pPr marL="0" indent="0">
              <a:buNone/>
            </a:pPr>
            <a:r>
              <a:rPr lang="en-US" sz="2000" dirty="0"/>
              <a:t>(3) excessive imaginative irrelevant activity, such as playacting of adult roles, fantasy characters, or animals, lack of interest in computers or other logical fulfilling pastimes</a:t>
            </a:r>
          </a:p>
          <a:p>
            <a:pPr marL="0" indent="0">
              <a:buNone/>
            </a:pPr>
            <a:r>
              <a:rPr lang="en-US" sz="2000" dirty="0"/>
              <a:t>(4) marked abnormalities in the production of speech, including volume, pitch, stress, rate, rhythm, and intonation (e.g., gregarious grandiose tone, overly emotional or syrupy melody, or overcontrolled pitch)</a:t>
            </a:r>
          </a:p>
          <a:p>
            <a:pPr marL="0" indent="0">
              <a:buNone/>
            </a:pPr>
            <a:r>
              <a:rPr lang="en-US" sz="2000" dirty="0"/>
              <a:t>(5) marked abnormalities in the form or content of speech, including stereotyped and repetitive use of speech (e.g., immediate mindless or mechanical repetition of NT peers' latest 'in' or catch phrases) (e.g., "whatever" to mean "I am saying I disagree with you but I want you to be upset by my saying so in this way"); idiosyncratic use of words of phrases (e.g., "are you dissing me?" to mean "don't disrespect me"); or frequent irrelevant remarks (e.g., starts talking about the behavior of autistics at a table nearby during a meal at a restaurant)</a:t>
            </a:r>
          </a:p>
          <a:p>
            <a:pPr marL="0" indent="0">
              <a:buNone/>
            </a:pPr>
            <a:r>
              <a:rPr lang="en-US" sz="2000" dirty="0"/>
              <a:t>(6) marked impairment in the ability to refrain from initiating a conversation or once initiated to sustain a full thought during conversation with others, despite adequate speech (e.g., unable to stay on topic/on thought due to the interjections from other </a:t>
            </a:r>
            <a:r>
              <a:rPr lang="en-US" sz="2000" dirty="0" err="1"/>
              <a:t>Neurotypics</a:t>
            </a:r>
            <a:r>
              <a:rPr lang="en-US" sz="2000" dirty="0"/>
              <a:t>)</a:t>
            </a:r>
          </a:p>
        </p:txBody>
      </p:sp>
    </p:spTree>
    <p:extLst>
      <p:ext uri="{BB962C8B-B14F-4D97-AF65-F5344CB8AC3E}">
        <p14:creationId xmlns:p14="http://schemas.microsoft.com/office/powerpoint/2010/main" val="3219283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7331-B177-BCC0-5BBB-F0E1096FB0E8}"/>
              </a:ext>
            </a:extLst>
          </p:cNvPr>
          <p:cNvSpPr>
            <a:spLocks noGrp="1"/>
          </p:cNvSpPr>
          <p:nvPr>
            <p:ph type="title"/>
          </p:nvPr>
        </p:nvSpPr>
        <p:spPr>
          <a:xfrm rot="16200000">
            <a:off x="-4210493" y="1589568"/>
            <a:ext cx="9486900" cy="770860"/>
          </a:xfrm>
        </p:spPr>
        <p:txBody>
          <a:bodyPr/>
          <a:lstStyle/>
          <a:p>
            <a:r>
              <a:rPr lang="en-US" dirty="0"/>
              <a:t>A little fun. </a:t>
            </a:r>
            <a:r>
              <a:rPr lang="en-US" dirty="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id="{9479E11C-C7C1-E7BE-3EA9-8AF44D6B7B81}"/>
              </a:ext>
            </a:extLst>
          </p:cNvPr>
          <p:cNvSpPr>
            <a:spLocks noGrp="1"/>
          </p:cNvSpPr>
          <p:nvPr>
            <p:ph idx="1"/>
          </p:nvPr>
        </p:nvSpPr>
        <p:spPr>
          <a:xfrm>
            <a:off x="1573617" y="393405"/>
            <a:ext cx="10175360" cy="6108405"/>
          </a:xfrm>
        </p:spPr>
        <p:txBody>
          <a:bodyPr>
            <a:normAutofit fontScale="92500" lnSpcReduction="10000"/>
          </a:bodyPr>
          <a:lstStyle/>
          <a:p>
            <a:pPr marL="0" indent="0">
              <a:buNone/>
            </a:pPr>
            <a:r>
              <a:rPr lang="en-US" b="1" dirty="0"/>
              <a:t>C. Markedly restricted repertoire of activities and interests, as manifested by the following:</a:t>
            </a:r>
          </a:p>
          <a:p>
            <a:pPr marL="0" indent="0">
              <a:buNone/>
            </a:pPr>
            <a:r>
              <a:rPr lang="en-US" dirty="0"/>
              <a:t>(1) inability or lack of understanding for or interest in stereotyped body movements, e.g., hand-flicking or -twisting, spinning, head-banging (except for during certain types of rock concerts), complex whole-body movements</a:t>
            </a:r>
          </a:p>
          <a:p>
            <a:pPr marL="0" indent="0">
              <a:buNone/>
            </a:pPr>
            <a:r>
              <a:rPr lang="en-US" dirty="0"/>
              <a:t>(2) persistent lack of awareness or inability to perceive parts of objects (e.g., seeing 'a windmill' but failing to see the existence of the many beautiful finite parts which comprise the whole object, oblivion to feelings of texture of materials, spinning wheels of toy cars) or has an attachment to unusual objects (e.g., insists on driving around in a BMW, wearing Rolex watches, carrying a cellular phone or briefcase)</a:t>
            </a:r>
          </a:p>
          <a:p>
            <a:pPr marL="0" indent="0">
              <a:buNone/>
            </a:pPr>
            <a:r>
              <a:rPr lang="en-US" dirty="0"/>
              <a:t>(3) marked oblivion to changes in aspects of environment, e.g., when a vase is moved from usual position</a:t>
            </a:r>
          </a:p>
          <a:p>
            <a:pPr marL="0" indent="0">
              <a:buNone/>
            </a:pPr>
            <a:r>
              <a:rPr lang="en-US" dirty="0"/>
              <a:t>(4) unreasonable insistence in sameness in others in precise detail, e.g., insisting that exactly the same social behaviors always be followed when shopping</a:t>
            </a:r>
          </a:p>
          <a:p>
            <a:pPr marL="0" indent="0">
              <a:buNone/>
            </a:pPr>
            <a:r>
              <a:rPr lang="en-US" dirty="0"/>
              <a:t>(5) markedly restricted range of interest and a preoccupation with one narrow interest, e.g., interested only in status quo climbing, impressing friends, or in pretending to be smarter or better than they are.</a:t>
            </a:r>
          </a:p>
        </p:txBody>
      </p:sp>
    </p:spTree>
    <p:extLst>
      <p:ext uri="{BB962C8B-B14F-4D97-AF65-F5344CB8AC3E}">
        <p14:creationId xmlns:p14="http://schemas.microsoft.com/office/powerpoint/2010/main" val="109489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ectangle 2056">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6C96CA-748C-B585-2D9D-FD897F7BA9ED}"/>
              </a:ext>
            </a:extLst>
          </p:cNvPr>
          <p:cNvSpPr>
            <a:spLocks noGrp="1"/>
          </p:cNvSpPr>
          <p:nvPr>
            <p:ph type="title"/>
          </p:nvPr>
        </p:nvSpPr>
        <p:spPr>
          <a:xfrm>
            <a:off x="7285978" y="959278"/>
            <a:ext cx="3714872" cy="992512"/>
          </a:xfrm>
        </p:spPr>
        <p:txBody>
          <a:bodyPr>
            <a:normAutofit/>
          </a:bodyPr>
          <a:lstStyle/>
          <a:p>
            <a:pPr algn="ctr"/>
            <a:r>
              <a:rPr lang="en-US" b="1" dirty="0"/>
              <a:t>CDC definition</a:t>
            </a:r>
          </a:p>
        </p:txBody>
      </p:sp>
      <p:pic>
        <p:nvPicPr>
          <p:cNvPr id="2050" name="Picture 2">
            <a:extLst>
              <a:ext uri="{FF2B5EF4-FFF2-40B4-BE49-F238E27FC236}">
                <a16:creationId xmlns:a16="http://schemas.microsoft.com/office/drawing/2014/main" id="{CB87405A-79E6-96F7-546A-5A4CD110EF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08" r="30158" b="-1"/>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BA6F089-3C49-07BE-9164-FCA2E0EF63AB}"/>
              </a:ext>
            </a:extLst>
          </p:cNvPr>
          <p:cNvSpPr>
            <a:spLocks noGrp="1"/>
          </p:cNvSpPr>
          <p:nvPr>
            <p:ph idx="1"/>
          </p:nvPr>
        </p:nvSpPr>
        <p:spPr>
          <a:xfrm>
            <a:off x="7378995" y="2135939"/>
            <a:ext cx="3572540" cy="3546806"/>
          </a:xfrm>
        </p:spPr>
        <p:txBody>
          <a:bodyPr>
            <a:normAutofit/>
          </a:bodyPr>
          <a:lstStyle/>
          <a:p>
            <a:pPr marL="0" indent="0">
              <a:buNone/>
            </a:pPr>
            <a:r>
              <a:rPr lang="en-US" dirty="0"/>
              <a:t>Autism spectrum disorder (ASD) is a developmental disability that can cause significant social, communication, and behavioral challenges.</a:t>
            </a:r>
          </a:p>
        </p:txBody>
      </p:sp>
    </p:spTree>
    <p:extLst>
      <p:ext uri="{BB962C8B-B14F-4D97-AF65-F5344CB8AC3E}">
        <p14:creationId xmlns:p14="http://schemas.microsoft.com/office/powerpoint/2010/main" val="110617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281B67EE-CCC1-83FC-86F5-86D57B3BDD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3458" y="592729"/>
            <a:ext cx="11345083" cy="567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7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D757BB-C0D5-DAE2-000C-680E54094954}"/>
              </a:ext>
            </a:extLst>
          </p:cNvPr>
          <p:cNvSpPr>
            <a:spLocks noGrp="1"/>
          </p:cNvSpPr>
          <p:nvPr>
            <p:ph type="title"/>
          </p:nvPr>
        </p:nvSpPr>
        <p:spPr>
          <a:xfrm>
            <a:off x="862818" y="685801"/>
            <a:ext cx="3057379" cy="3046228"/>
          </a:xfrm>
        </p:spPr>
        <p:txBody>
          <a:bodyPr vert="horz" lIns="91440" tIns="45720" rIns="91440" bIns="45720" rtlCol="0" anchor="b">
            <a:normAutofit/>
          </a:bodyPr>
          <a:lstStyle/>
          <a:p>
            <a:pPr algn="ctr"/>
            <a:r>
              <a:rPr lang="en-US" sz="3600" kern="1200" cap="all" spc="300" baseline="0" dirty="0">
                <a:solidFill>
                  <a:schemeClr val="bg2"/>
                </a:solidFill>
                <a:latin typeface="+mj-lt"/>
                <a:ea typeface="+mj-ea"/>
                <a:cs typeface="+mj-cs"/>
              </a:rPr>
              <a:t>Put another way…</a:t>
            </a:r>
          </a:p>
        </p:txBody>
      </p:sp>
      <p:pic>
        <p:nvPicPr>
          <p:cNvPr id="2050" name="Picture 2" descr="Autism And Disability: More Than Meets The Eye - Supportiv">
            <a:extLst>
              <a:ext uri="{FF2B5EF4-FFF2-40B4-BE49-F238E27FC236}">
                <a16:creationId xmlns:a16="http://schemas.microsoft.com/office/drawing/2014/main" id="{99044FCB-1425-7278-0590-7AC1B40115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15000" y="685801"/>
            <a:ext cx="5486399"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4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20094-ADEB-0DB1-CCDC-E27DB8CBB693}"/>
              </a:ext>
            </a:extLst>
          </p:cNvPr>
          <p:cNvSpPr>
            <a:spLocks noGrp="1"/>
          </p:cNvSpPr>
          <p:nvPr>
            <p:ph type="title"/>
          </p:nvPr>
        </p:nvSpPr>
        <p:spPr>
          <a:xfrm>
            <a:off x="862818" y="685801"/>
            <a:ext cx="3057379" cy="3046228"/>
          </a:xfrm>
        </p:spPr>
        <p:txBody>
          <a:bodyPr vert="horz" lIns="91440" tIns="45720" rIns="91440" bIns="45720" rtlCol="0" anchor="b">
            <a:normAutofit/>
          </a:bodyPr>
          <a:lstStyle/>
          <a:p>
            <a:pPr algn="ctr"/>
            <a:r>
              <a:rPr lang="en-US" sz="2800" kern="1200" cap="all" spc="300" baseline="0">
                <a:solidFill>
                  <a:schemeClr val="bg2"/>
                </a:solidFill>
                <a:latin typeface="+mj-lt"/>
                <a:ea typeface="+mj-ea"/>
                <a:cs typeface="+mj-cs"/>
              </a:rPr>
              <a:t>Overlapping traits with autism, adhd, and giftedness</a:t>
            </a:r>
          </a:p>
        </p:txBody>
      </p:sp>
      <p:pic>
        <p:nvPicPr>
          <p:cNvPr id="5" name="Content Placeholder 4" descr="A picture containing text, menu, font, circle&#10;&#10;Description automatically generated">
            <a:extLst>
              <a:ext uri="{FF2B5EF4-FFF2-40B4-BE49-F238E27FC236}">
                <a16:creationId xmlns:a16="http://schemas.microsoft.com/office/drawing/2014/main" id="{DA03FF2E-9AF1-3D0B-350B-3F69B55CF96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11"/>
          <a:stretch/>
        </p:blipFill>
        <p:spPr>
          <a:xfrm>
            <a:off x="5745478" y="685801"/>
            <a:ext cx="5425443" cy="5486399"/>
          </a:xfrm>
          <a:prstGeom prst="rect">
            <a:avLst/>
          </a:prstGeom>
        </p:spPr>
      </p:pic>
    </p:spTree>
    <p:extLst>
      <p:ext uri="{BB962C8B-B14F-4D97-AF65-F5344CB8AC3E}">
        <p14:creationId xmlns:p14="http://schemas.microsoft.com/office/powerpoint/2010/main" val="287502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3DC553A7-713D-4133-B393-5017EA4F2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16AF80-FB03-8960-3321-16877A7D047E}"/>
              </a:ext>
            </a:extLst>
          </p:cNvPr>
          <p:cNvSpPr>
            <a:spLocks noGrp="1"/>
          </p:cNvSpPr>
          <p:nvPr>
            <p:ph type="title"/>
          </p:nvPr>
        </p:nvSpPr>
        <p:spPr>
          <a:xfrm>
            <a:off x="6108728" y="339864"/>
            <a:ext cx="5397472" cy="1202891"/>
          </a:xfrm>
        </p:spPr>
        <p:txBody>
          <a:bodyPr>
            <a:normAutofit/>
          </a:bodyPr>
          <a:lstStyle/>
          <a:p>
            <a:pPr algn="ctr"/>
            <a:r>
              <a:rPr lang="en-US" b="1" dirty="0"/>
              <a:t>Common autistic qualities</a:t>
            </a:r>
          </a:p>
        </p:txBody>
      </p:sp>
      <p:pic>
        <p:nvPicPr>
          <p:cNvPr id="7" name="Graphic 6" descr="Nervous Face with Solid Fill">
            <a:extLst>
              <a:ext uri="{FF2B5EF4-FFF2-40B4-BE49-F238E27FC236}">
                <a16:creationId xmlns:a16="http://schemas.microsoft.com/office/drawing/2014/main" id="{42771F12-A074-745E-AA38-8504D4B0FD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487" y="1379529"/>
            <a:ext cx="4098941" cy="4098941"/>
          </a:xfrm>
          <a:prstGeom prst="rect">
            <a:avLst/>
          </a:prstGeom>
        </p:spPr>
      </p:pic>
      <p:sp>
        <p:nvSpPr>
          <p:cNvPr id="3" name="Content Placeholder 2">
            <a:extLst>
              <a:ext uri="{FF2B5EF4-FFF2-40B4-BE49-F238E27FC236}">
                <a16:creationId xmlns:a16="http://schemas.microsoft.com/office/drawing/2014/main" id="{7E6D133F-439F-E2A5-830A-1AC5982A8F48}"/>
              </a:ext>
            </a:extLst>
          </p:cNvPr>
          <p:cNvSpPr>
            <a:spLocks noGrp="1"/>
          </p:cNvSpPr>
          <p:nvPr>
            <p:ph idx="1"/>
          </p:nvPr>
        </p:nvSpPr>
        <p:spPr>
          <a:xfrm>
            <a:off x="6096002" y="1814732"/>
            <a:ext cx="5426844" cy="4501662"/>
          </a:xfrm>
        </p:spPr>
        <p:txBody>
          <a:bodyPr>
            <a:normAutofit/>
          </a:bodyPr>
          <a:lstStyle/>
          <a:p>
            <a:r>
              <a:rPr lang="en-US"/>
              <a:t>Hyper-sensitive/hyper-reactive to even small stimuli around us.</a:t>
            </a:r>
          </a:p>
          <a:p>
            <a:r>
              <a:rPr lang="en-US"/>
              <a:t>Trouble distinguishing between information/sensory data that should be ignored vs. attended to.</a:t>
            </a:r>
          </a:p>
          <a:p>
            <a:r>
              <a:rPr lang="en-US"/>
              <a:t>Highly focused on details.</a:t>
            </a:r>
          </a:p>
          <a:p>
            <a:r>
              <a:rPr lang="en-US"/>
              <a:t>Deeply deliberative and analytical.</a:t>
            </a:r>
          </a:p>
          <a:p>
            <a:r>
              <a:rPr lang="en-US"/>
              <a:t>Processing information/new situations requires more time and energy.</a:t>
            </a:r>
            <a:endParaRPr lang="en-US" dirty="0"/>
          </a:p>
        </p:txBody>
      </p:sp>
    </p:spTree>
    <p:extLst>
      <p:ext uri="{BB962C8B-B14F-4D97-AF65-F5344CB8AC3E}">
        <p14:creationId xmlns:p14="http://schemas.microsoft.com/office/powerpoint/2010/main" val="421398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8F021-AC28-6EEA-B6EE-F952D86E16B4}"/>
              </a:ext>
            </a:extLst>
          </p:cNvPr>
          <p:cNvSpPr>
            <a:spLocks noGrp="1"/>
          </p:cNvSpPr>
          <p:nvPr>
            <p:ph type="title"/>
          </p:nvPr>
        </p:nvSpPr>
        <p:spPr>
          <a:xfrm>
            <a:off x="862818" y="685801"/>
            <a:ext cx="3057379" cy="3046228"/>
          </a:xfrm>
        </p:spPr>
        <p:txBody>
          <a:bodyPr vert="horz" lIns="91440" tIns="45720" rIns="91440" bIns="45720" rtlCol="0" anchor="b">
            <a:normAutofit/>
          </a:bodyPr>
          <a:lstStyle/>
          <a:p>
            <a:pPr algn="ctr"/>
            <a:r>
              <a:rPr lang="en-US" sz="3300" b="1" kern="1200" cap="all" spc="300" baseline="0">
                <a:solidFill>
                  <a:schemeClr val="bg2"/>
                </a:solidFill>
                <a:latin typeface="+mj-lt"/>
                <a:ea typeface="+mj-ea"/>
                <a:cs typeface="+mj-cs"/>
              </a:rPr>
              <a:t>Common autistic behaviors</a:t>
            </a:r>
          </a:p>
        </p:txBody>
      </p:sp>
      <p:graphicFrame>
        <p:nvGraphicFramePr>
          <p:cNvPr id="5" name="Content Placeholder 2">
            <a:extLst>
              <a:ext uri="{FF2B5EF4-FFF2-40B4-BE49-F238E27FC236}">
                <a16:creationId xmlns:a16="http://schemas.microsoft.com/office/drawing/2014/main" id="{AAE8A541-18C9-498A-47F8-8499909C520F}"/>
              </a:ext>
            </a:extLst>
          </p:cNvPr>
          <p:cNvGraphicFramePr>
            <a:graphicFrameLocks noGrp="1"/>
          </p:cNvGraphicFramePr>
          <p:nvPr>
            <p:ph idx="1"/>
            <p:extLst>
              <p:ext uri="{D42A27DB-BD31-4B8C-83A1-F6EECF244321}">
                <p14:modId xmlns:p14="http://schemas.microsoft.com/office/powerpoint/2010/main" val="752115424"/>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288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C6771E30-A604-493B-BC4C-1AA766591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EA52C-A391-9AD9-AC45-70DBEF3D1320}"/>
              </a:ext>
            </a:extLst>
          </p:cNvPr>
          <p:cNvSpPr>
            <a:spLocks noGrp="1"/>
          </p:cNvSpPr>
          <p:nvPr>
            <p:ph type="title"/>
          </p:nvPr>
        </p:nvSpPr>
        <p:spPr>
          <a:xfrm>
            <a:off x="5410200" y="496047"/>
            <a:ext cx="6119904" cy="1027953"/>
          </a:xfrm>
        </p:spPr>
        <p:txBody>
          <a:bodyPr>
            <a:normAutofit/>
          </a:bodyPr>
          <a:lstStyle/>
          <a:p>
            <a:pPr algn="ctr"/>
            <a:r>
              <a:rPr lang="en-US"/>
              <a:t>Common autistic needs</a:t>
            </a:r>
          </a:p>
        </p:txBody>
      </p:sp>
      <p:sp>
        <p:nvSpPr>
          <p:cNvPr id="7177" name="Rectangle 7176">
            <a:extLst>
              <a:ext uri="{FF2B5EF4-FFF2-40B4-BE49-F238E27FC236}">
                <a16:creationId xmlns:a16="http://schemas.microsoft.com/office/drawing/2014/main" id="{913EDF91-3802-4360-909F-A0509363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Free Portrait Photo of Woman Holding Up a Magnifying Glass Over Her Eye Stock Photo">
            <a:extLst>
              <a:ext uri="{FF2B5EF4-FFF2-40B4-BE49-F238E27FC236}">
                <a16:creationId xmlns:a16="http://schemas.microsoft.com/office/drawing/2014/main" id="{A42F75EB-5B9D-740F-DD95-3CE3D882B0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73" r="27371" b="-2"/>
          <a:stretch/>
        </p:blipFill>
        <p:spPr bwMode="auto">
          <a:xfrm>
            <a:off x="685800" y="685800"/>
            <a:ext cx="33909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5898984-C033-BA63-5C7A-F91507A78D81}"/>
              </a:ext>
            </a:extLst>
          </p:cNvPr>
          <p:cNvSpPr>
            <a:spLocks noGrp="1"/>
          </p:cNvSpPr>
          <p:nvPr>
            <p:ph idx="1"/>
          </p:nvPr>
        </p:nvSpPr>
        <p:spPr>
          <a:xfrm>
            <a:off x="5364126" y="1817153"/>
            <a:ext cx="6165978" cy="4471451"/>
          </a:xfrm>
        </p:spPr>
        <p:txBody>
          <a:bodyPr>
            <a:normAutofit/>
          </a:bodyPr>
          <a:lstStyle/>
          <a:p>
            <a:r>
              <a:rPr lang="en-US" sz="2200" b="1"/>
              <a:t>Clear expectations</a:t>
            </a:r>
            <a:r>
              <a:rPr lang="en-US" sz="2200"/>
              <a:t>, such as: specific plans with details about time, place, and what is likely to happen. </a:t>
            </a:r>
            <a:r>
              <a:rPr lang="en-US" sz="2200" b="1"/>
              <a:t>Specific, measurable outcomes or goals.</a:t>
            </a:r>
          </a:p>
          <a:p>
            <a:r>
              <a:rPr lang="en-US" sz="2200" b="1"/>
              <a:t>Explicit</a:t>
            </a:r>
            <a:r>
              <a:rPr lang="en-US" sz="2200"/>
              <a:t> messaging, such as: giving </a:t>
            </a:r>
            <a:r>
              <a:rPr lang="en-US" sz="2200" b="1"/>
              <a:t>direct explanations of feelings</a:t>
            </a:r>
            <a:r>
              <a:rPr lang="en-US" sz="2200"/>
              <a:t>. Not punishing or judging people for failing to read between the lines.</a:t>
            </a:r>
          </a:p>
          <a:p>
            <a:r>
              <a:rPr lang="en-US" sz="2200" b="1"/>
              <a:t>Reduced sensory/social load</a:t>
            </a:r>
            <a:r>
              <a:rPr lang="en-US" sz="2200"/>
              <a:t>, such as: allowing people to express emotions and opinions via text, email, or handwritten note. Giving people alone time to reflect on their feelings and beliefs. Providing frequent breaks from socializing, or quiet spaces people can retreat to.</a:t>
            </a:r>
          </a:p>
        </p:txBody>
      </p:sp>
    </p:spTree>
    <p:extLst>
      <p:ext uri="{BB962C8B-B14F-4D97-AF65-F5344CB8AC3E}">
        <p14:creationId xmlns:p14="http://schemas.microsoft.com/office/powerpoint/2010/main" val="3279364683"/>
      </p:ext>
    </p:extLst>
  </p:cSld>
  <p:clrMapOvr>
    <a:masterClrMapping/>
  </p:clrMapOvr>
</p:sld>
</file>

<file path=ppt/theme/theme1.xml><?xml version="1.0" encoding="utf-8"?>
<a:theme xmlns:a="http://schemas.openxmlformats.org/drawingml/2006/main" name="ClassicFrameVTI">
  <a:themeElements>
    <a:clrScheme name="AnalogousFromLightSeedRightStep">
      <a:dk1>
        <a:srgbClr val="000000"/>
      </a:dk1>
      <a:lt1>
        <a:srgbClr val="FFFFFF"/>
      </a:lt1>
      <a:dk2>
        <a:srgbClr val="412624"/>
      </a:dk2>
      <a:lt2>
        <a:srgbClr val="E2E8E8"/>
      </a:lt2>
      <a:accent1>
        <a:srgbClr val="C69996"/>
      </a:accent1>
      <a:accent2>
        <a:srgbClr val="BA9B7F"/>
      </a:accent2>
      <a:accent3>
        <a:srgbClr val="A9A580"/>
      </a:accent3>
      <a:accent4>
        <a:srgbClr val="99AA74"/>
      </a:accent4>
      <a:accent5>
        <a:srgbClr val="8DAC82"/>
      </a:accent5>
      <a:accent6>
        <a:srgbClr val="78AF80"/>
      </a:accent6>
      <a:hlink>
        <a:srgbClr val="578D91"/>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153</TotalTime>
  <Words>2006</Words>
  <Application>Microsoft Office PowerPoint</Application>
  <PresentationFormat>Widescreen</PresentationFormat>
  <Paragraphs>132</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Gill Sans MT</vt:lpstr>
      <vt:lpstr>Goudy Old Style</vt:lpstr>
      <vt:lpstr>ClassicFrameVTI</vt:lpstr>
      <vt:lpstr>Dispelling myths about Autism in Adults</vt:lpstr>
      <vt:lpstr>What have you heard about autism?</vt:lpstr>
      <vt:lpstr>CDC definition</vt:lpstr>
      <vt:lpstr>PowerPoint Presentation</vt:lpstr>
      <vt:lpstr>Put another way…</vt:lpstr>
      <vt:lpstr>Overlapping traits with autism, adhd, and giftedness</vt:lpstr>
      <vt:lpstr>Common autistic qualities</vt:lpstr>
      <vt:lpstr>Common autistic behaviors</vt:lpstr>
      <vt:lpstr>Common autistic needs</vt:lpstr>
      <vt:lpstr>Children vs. adults</vt:lpstr>
      <vt:lpstr>Healthy autistic behaviors</vt:lpstr>
      <vt:lpstr>OK, Great. But…   Why are you talking about this, liz?</vt:lpstr>
      <vt:lpstr>My story</vt:lpstr>
      <vt:lpstr>Clinical manifestation</vt:lpstr>
      <vt:lpstr>Emotions &amp; empathy in autistics</vt:lpstr>
      <vt:lpstr>Autism in the workplace</vt:lpstr>
      <vt:lpstr>PowerPoint Presentation</vt:lpstr>
      <vt:lpstr>PowerPoint Presentation</vt:lpstr>
      <vt:lpstr>Building better public spaces</vt:lpstr>
      <vt:lpstr>Building better public spaces</vt:lpstr>
      <vt:lpstr>Final thoughts</vt:lpstr>
      <vt:lpstr>PowerPoint Presentation</vt:lpstr>
      <vt:lpstr>A little fun. </vt:lpstr>
      <vt:lpstr>A little fun. </vt:lpstr>
      <vt:lpstr>A little fun.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in Adults</dc:title>
  <dc:creator>Liz Norell</dc:creator>
  <cp:lastModifiedBy>Liz Norell</cp:lastModifiedBy>
  <cp:revision>12</cp:revision>
  <dcterms:created xsi:type="dcterms:W3CDTF">2023-01-09T16:27:31Z</dcterms:created>
  <dcterms:modified xsi:type="dcterms:W3CDTF">2023-07-20T02:39:51Z</dcterms:modified>
</cp:coreProperties>
</file>