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77"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 id="280" r:id="rId23"/>
    <p:sldId id="275" r:id="rId24"/>
    <p:sldId id="276" r:id="rId25"/>
    <p:sldId id="279" r:id="rId26"/>
    <p:sldId id="281" r:id="rId27"/>
    <p:sldId id="282" r:id="rId28"/>
    <p:sldId id="283" r:id="rId29"/>
    <p:sldId id="284" r:id="rId30"/>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Open Sans Bold" panose="020B0604020202020204" charset="0"/>
      <p:regular r:id="rId36"/>
    </p:embeddedFont>
    <p:embeddedFont>
      <p:font typeface="Open Sans Extra Bold" panose="020B0604020202020204" charset="0"/>
      <p:regular r:id="rId37"/>
    </p:embeddedFont>
    <p:embeddedFont>
      <p:font typeface="Roboto" panose="02000000000000000000" pitchFamily="2" charset="0"/>
      <p:regular r:id="rId38"/>
      <p:bold r:id="rId39"/>
      <p:italic r:id="rId40"/>
      <p:boldItalic r:id="rId41"/>
    </p:embeddedFont>
    <p:embeddedFont>
      <p:font typeface="Roboto Bold" panose="02000000000000000000" charset="0"/>
      <p:regular r:id="rId42"/>
    </p:embeddedFont>
    <p:embeddedFont>
      <p:font typeface="Roboto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455" autoAdjust="0"/>
  </p:normalViewPr>
  <p:slideViewPr>
    <p:cSldViewPr>
      <p:cViewPr varScale="1">
        <p:scale>
          <a:sx n="55" d="100"/>
          <a:sy n="55" d="100"/>
        </p:scale>
        <p:origin x="19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FB327-6556-438D-9868-C793F2ADF31F}"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69EF6-AC69-46E8-87CA-33DDA1C68F89}" type="slidenum">
              <a:rPr lang="en-US" smtClean="0"/>
              <a:t>‹#›</a:t>
            </a:fld>
            <a:endParaRPr lang="en-US"/>
          </a:p>
        </p:txBody>
      </p:sp>
    </p:spTree>
    <p:extLst>
      <p:ext uri="{BB962C8B-B14F-4D97-AF65-F5344CB8AC3E}">
        <p14:creationId xmlns:p14="http://schemas.microsoft.com/office/powerpoint/2010/main" val="3994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69EF6-AC69-46E8-87CA-33DDA1C68F89}" type="slidenum">
              <a:rPr lang="en-US" smtClean="0"/>
              <a:t>1</a:t>
            </a:fld>
            <a:endParaRPr lang="en-US"/>
          </a:p>
        </p:txBody>
      </p:sp>
    </p:spTree>
    <p:extLst>
      <p:ext uri="{BB962C8B-B14F-4D97-AF65-F5344CB8AC3E}">
        <p14:creationId xmlns:p14="http://schemas.microsoft.com/office/powerpoint/2010/main" val="32499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unfair to place the burden of LIVING with these neurodivergences along with ADVOCATING for equitable opportunities for success on the same person. Regardless of your position, you have the power to make UM a more inclusive space for all—especially the students in your classes (or with whom you work) who may not have the means or courage to obtain or disclose a diagnosis.</a:t>
            </a:r>
          </a:p>
        </p:txBody>
      </p:sp>
      <p:sp>
        <p:nvSpPr>
          <p:cNvPr id="4" name="Slide Number Placeholder 3"/>
          <p:cNvSpPr>
            <a:spLocks noGrp="1"/>
          </p:cNvSpPr>
          <p:nvPr>
            <p:ph type="sldNum" sz="quarter" idx="5"/>
          </p:nvPr>
        </p:nvSpPr>
        <p:spPr/>
        <p:txBody>
          <a:bodyPr/>
          <a:lstStyle/>
          <a:p>
            <a:fld id="{1AE69EF6-AC69-46E8-87CA-33DDA1C68F89}" type="slidenum">
              <a:rPr lang="en-US" smtClean="0"/>
              <a:t>24</a:t>
            </a:fld>
            <a:endParaRPr lang="en-US"/>
          </a:p>
        </p:txBody>
      </p:sp>
    </p:spTree>
    <p:extLst>
      <p:ext uri="{BB962C8B-B14F-4D97-AF65-F5344CB8AC3E}">
        <p14:creationId xmlns:p14="http://schemas.microsoft.com/office/powerpoint/2010/main" val="8116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69EF6-AC69-46E8-87CA-33DDA1C68F89}" type="slidenum">
              <a:rPr lang="en-US" smtClean="0"/>
              <a:t>25</a:t>
            </a:fld>
            <a:endParaRPr lang="en-US"/>
          </a:p>
        </p:txBody>
      </p:sp>
    </p:spTree>
    <p:extLst>
      <p:ext uri="{BB962C8B-B14F-4D97-AF65-F5344CB8AC3E}">
        <p14:creationId xmlns:p14="http://schemas.microsoft.com/office/powerpoint/2010/main" val="141879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https://erikengdahl.se/autism/isnt/ntscreening.html</a:t>
            </a:r>
          </a:p>
        </p:txBody>
      </p:sp>
      <p:sp>
        <p:nvSpPr>
          <p:cNvPr id="4" name="Slide Number Placeholder 3"/>
          <p:cNvSpPr>
            <a:spLocks noGrp="1"/>
          </p:cNvSpPr>
          <p:nvPr>
            <p:ph type="sldNum" sz="quarter" idx="5"/>
          </p:nvPr>
        </p:nvSpPr>
        <p:spPr/>
        <p:txBody>
          <a:bodyPr/>
          <a:lstStyle/>
          <a:p>
            <a:fld id="{6A6643D6-8898-45BF-8699-99D751CC1B5B}" type="slidenum">
              <a:rPr lang="en-US" smtClean="0"/>
              <a:t>26</a:t>
            </a:fld>
            <a:endParaRPr lang="en-US"/>
          </a:p>
        </p:txBody>
      </p:sp>
    </p:spTree>
    <p:extLst>
      <p:ext uri="{BB962C8B-B14F-4D97-AF65-F5344CB8AC3E}">
        <p14:creationId xmlns:p14="http://schemas.microsoft.com/office/powerpoint/2010/main" val="251980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Institute for the Study of the Neurologically Typical: https://erikengdahl.se/autism/isnt/</a:t>
            </a:r>
          </a:p>
        </p:txBody>
      </p:sp>
      <p:sp>
        <p:nvSpPr>
          <p:cNvPr id="4" name="Slide Number Placeholder 3"/>
          <p:cNvSpPr>
            <a:spLocks noGrp="1"/>
          </p:cNvSpPr>
          <p:nvPr>
            <p:ph type="sldNum" sz="quarter" idx="5"/>
          </p:nvPr>
        </p:nvSpPr>
        <p:spPr/>
        <p:txBody>
          <a:bodyPr/>
          <a:lstStyle/>
          <a:p>
            <a:fld id="{6A6643D6-8898-45BF-8699-99D751CC1B5B}" type="slidenum">
              <a:rPr lang="en-US" smtClean="0"/>
              <a:t>27</a:t>
            </a:fld>
            <a:endParaRPr lang="en-US"/>
          </a:p>
        </p:txBody>
      </p:sp>
    </p:spTree>
    <p:extLst>
      <p:ext uri="{BB962C8B-B14F-4D97-AF65-F5344CB8AC3E}">
        <p14:creationId xmlns:p14="http://schemas.microsoft.com/office/powerpoint/2010/main" val="241152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69EF6-AC69-46E8-87CA-33DDA1C68F89}" type="slidenum">
              <a:rPr lang="en-US" smtClean="0"/>
              <a:t>2</a:t>
            </a:fld>
            <a:endParaRPr lang="en-US"/>
          </a:p>
        </p:txBody>
      </p:sp>
    </p:spTree>
    <p:extLst>
      <p:ext uri="{BB962C8B-B14F-4D97-AF65-F5344CB8AC3E}">
        <p14:creationId xmlns:p14="http://schemas.microsoft.com/office/powerpoint/2010/main" val="418101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Neurodiversity is the umbrella under which ND + NT fall</a:t>
            </a:r>
          </a:p>
        </p:txBody>
      </p:sp>
      <p:sp>
        <p:nvSpPr>
          <p:cNvPr id="4" name="Slide Number Placeholder 3"/>
          <p:cNvSpPr>
            <a:spLocks noGrp="1"/>
          </p:cNvSpPr>
          <p:nvPr>
            <p:ph type="sldNum" sz="quarter" idx="5"/>
          </p:nvPr>
        </p:nvSpPr>
        <p:spPr/>
        <p:txBody>
          <a:bodyPr/>
          <a:lstStyle/>
          <a:p>
            <a:fld id="{1AE69EF6-AC69-46E8-87CA-33DDA1C68F89}" type="slidenum">
              <a:rPr lang="en-US" smtClean="0"/>
              <a:t>4</a:t>
            </a:fld>
            <a:endParaRPr lang="en-US"/>
          </a:p>
        </p:txBody>
      </p:sp>
    </p:spTree>
    <p:extLst>
      <p:ext uri="{BB962C8B-B14F-4D97-AF65-F5344CB8AC3E}">
        <p14:creationId xmlns:p14="http://schemas.microsoft.com/office/powerpoint/2010/main" val="349874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talk about medical model vs. social model of disability</a:t>
            </a:r>
          </a:p>
          <a:p>
            <a:r>
              <a:rPr lang="en-US" dirty="0"/>
              <a:t>Use identity-first language</a:t>
            </a:r>
          </a:p>
        </p:txBody>
      </p:sp>
      <p:sp>
        <p:nvSpPr>
          <p:cNvPr id="4" name="Slide Number Placeholder 3"/>
          <p:cNvSpPr>
            <a:spLocks noGrp="1"/>
          </p:cNvSpPr>
          <p:nvPr>
            <p:ph type="sldNum" sz="quarter" idx="5"/>
          </p:nvPr>
        </p:nvSpPr>
        <p:spPr/>
        <p:txBody>
          <a:bodyPr/>
          <a:lstStyle/>
          <a:p>
            <a:fld id="{1AE69EF6-AC69-46E8-87CA-33DDA1C68F89}" type="slidenum">
              <a:rPr lang="en-US" smtClean="0"/>
              <a:t>5</a:t>
            </a:fld>
            <a:endParaRPr lang="en-US"/>
          </a:p>
        </p:txBody>
      </p:sp>
    </p:spTree>
    <p:extLst>
      <p:ext uri="{BB962C8B-B14F-4D97-AF65-F5344CB8AC3E}">
        <p14:creationId xmlns:p14="http://schemas.microsoft.com/office/powerpoint/2010/main" val="344417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“Authentically Emily” has both ADHD and Autism (sometimes called Audie). Find her work here: https://www.authenticallyemily.uk/. </a:t>
            </a:r>
          </a:p>
        </p:txBody>
      </p:sp>
      <p:sp>
        <p:nvSpPr>
          <p:cNvPr id="4" name="Slide Number Placeholder 3"/>
          <p:cNvSpPr>
            <a:spLocks noGrp="1"/>
          </p:cNvSpPr>
          <p:nvPr>
            <p:ph type="sldNum" sz="quarter" idx="5"/>
          </p:nvPr>
        </p:nvSpPr>
        <p:spPr/>
        <p:txBody>
          <a:bodyPr/>
          <a:lstStyle/>
          <a:p>
            <a:fld id="{1AE69EF6-AC69-46E8-87CA-33DDA1C68F89}" type="slidenum">
              <a:rPr lang="en-US" smtClean="0"/>
              <a:t>8</a:t>
            </a:fld>
            <a:endParaRPr lang="en-US"/>
          </a:p>
        </p:txBody>
      </p:sp>
    </p:spTree>
    <p:extLst>
      <p:ext uri="{BB962C8B-B14F-4D97-AF65-F5344CB8AC3E}">
        <p14:creationId xmlns:p14="http://schemas.microsoft.com/office/powerpoint/2010/main" val="321697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Neff is a late-diagnosed Autistic-ADHD psychologist. Find her work here: https://neurodivergentinsights.com/misdiagnosis-monday/adhd-vs-autism. </a:t>
            </a:r>
          </a:p>
        </p:txBody>
      </p:sp>
      <p:sp>
        <p:nvSpPr>
          <p:cNvPr id="4" name="Slide Number Placeholder 3"/>
          <p:cNvSpPr>
            <a:spLocks noGrp="1"/>
          </p:cNvSpPr>
          <p:nvPr>
            <p:ph type="sldNum" sz="quarter" idx="5"/>
          </p:nvPr>
        </p:nvSpPr>
        <p:spPr/>
        <p:txBody>
          <a:bodyPr/>
          <a:lstStyle/>
          <a:p>
            <a:fld id="{1AE69EF6-AC69-46E8-87CA-33DDA1C68F89}" type="slidenum">
              <a:rPr lang="en-US" smtClean="0"/>
              <a:t>9</a:t>
            </a:fld>
            <a:endParaRPr lang="en-US"/>
          </a:p>
        </p:txBody>
      </p:sp>
    </p:spTree>
    <p:extLst>
      <p:ext uri="{BB962C8B-B14F-4D97-AF65-F5344CB8AC3E}">
        <p14:creationId xmlns:p14="http://schemas.microsoft.com/office/powerpoint/2010/main" val="62579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a:t>
            </a:r>
            <a:r>
              <a:rPr lang="en-US" dirty="0" err="1"/>
              <a:t>auDHD</a:t>
            </a:r>
            <a:r>
              <a:rPr lang="en-US" dirty="0"/>
              <a:t>” is a relatively new way of expressing dual diagnoses with ADHD and Autism.  Read more at https://www.neurodiversecouplescounseling.com/audhd. </a:t>
            </a:r>
          </a:p>
        </p:txBody>
      </p:sp>
      <p:sp>
        <p:nvSpPr>
          <p:cNvPr id="4" name="Slide Number Placeholder 3"/>
          <p:cNvSpPr>
            <a:spLocks noGrp="1"/>
          </p:cNvSpPr>
          <p:nvPr>
            <p:ph type="sldNum" sz="quarter" idx="5"/>
          </p:nvPr>
        </p:nvSpPr>
        <p:spPr/>
        <p:txBody>
          <a:bodyPr/>
          <a:lstStyle/>
          <a:p>
            <a:fld id="{1AE69EF6-AC69-46E8-87CA-33DDA1C68F89}" type="slidenum">
              <a:rPr lang="en-US" smtClean="0"/>
              <a:t>10</a:t>
            </a:fld>
            <a:endParaRPr lang="en-US"/>
          </a:p>
        </p:txBody>
      </p:sp>
    </p:spTree>
    <p:extLst>
      <p:ext uri="{BB962C8B-B14F-4D97-AF65-F5344CB8AC3E}">
        <p14:creationId xmlns:p14="http://schemas.microsoft.com/office/powerpoint/2010/main" val="10010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government site about the ADA is here: https://www.ada.gov/topics/intro-to-ada/</a:t>
            </a:r>
          </a:p>
          <a:p>
            <a:r>
              <a:rPr lang="en-US" dirty="0"/>
              <a:t>Information on seeking accommodations is available at Ask JAN (the Job Accommodations Network): https://askjan.org/, including resources for employers who are tasked with the process of determining reasonable accommodations.</a:t>
            </a:r>
          </a:p>
          <a:p>
            <a:endParaRPr lang="en-US" dirty="0"/>
          </a:p>
        </p:txBody>
      </p:sp>
      <p:sp>
        <p:nvSpPr>
          <p:cNvPr id="4" name="Slide Number Placeholder 3"/>
          <p:cNvSpPr>
            <a:spLocks noGrp="1"/>
          </p:cNvSpPr>
          <p:nvPr>
            <p:ph type="sldNum" sz="quarter" idx="5"/>
          </p:nvPr>
        </p:nvSpPr>
        <p:spPr/>
        <p:txBody>
          <a:bodyPr/>
          <a:lstStyle/>
          <a:p>
            <a:fld id="{1AE69EF6-AC69-46E8-87CA-33DDA1C68F89}" type="slidenum">
              <a:rPr lang="en-US" smtClean="0"/>
              <a:t>11</a:t>
            </a:fld>
            <a:endParaRPr lang="en-US"/>
          </a:p>
        </p:txBody>
      </p:sp>
    </p:spTree>
    <p:extLst>
      <p:ext uri="{BB962C8B-B14F-4D97-AF65-F5344CB8AC3E}">
        <p14:creationId xmlns:p14="http://schemas.microsoft.com/office/powerpoint/2010/main" val="93610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 for further exploration:</a:t>
            </a:r>
          </a:p>
          <a:p>
            <a:pPr marL="171450" indent="-171450">
              <a:buFont typeface="Arial" panose="020B0604020202020204" pitchFamily="34" charset="0"/>
              <a:buChar char="•"/>
            </a:pPr>
            <a:r>
              <a:rPr lang="en-US" dirty="0"/>
              <a:t>Episode 384 of </a:t>
            </a:r>
            <a:r>
              <a:rPr lang="en-US" i="1" dirty="0"/>
              <a:t>Teaching in Higher Ed</a:t>
            </a:r>
            <a:r>
              <a:rPr lang="en-US" i="0" dirty="0"/>
              <a:t> features Karen Costa, who is working on a book about ADHD in higher education: https://teachinginhighered.com/podcast/supporting-adhd-learners/</a:t>
            </a:r>
          </a:p>
          <a:p>
            <a:pPr marL="171450" indent="-171450">
              <a:buFont typeface="Arial" panose="020B0604020202020204" pitchFamily="34" charset="0"/>
              <a:buChar char="•"/>
            </a:pPr>
            <a:r>
              <a:rPr lang="en-US" i="0" dirty="0"/>
              <a:t>Season 4, episode 6 of </a:t>
            </a:r>
            <a:r>
              <a:rPr lang="en-US" i="1" dirty="0"/>
              <a:t>The Agile Academic</a:t>
            </a:r>
            <a:r>
              <a:rPr lang="en-US" i="0" dirty="0"/>
              <a:t> features Rebecca Pope-</a:t>
            </a:r>
            <a:r>
              <a:rPr lang="en-US" i="0" dirty="0" err="1"/>
              <a:t>Ruark</a:t>
            </a:r>
            <a:r>
              <a:rPr lang="en-US" i="0" dirty="0"/>
              <a:t> with Dr. Katie Rose Guest </a:t>
            </a:r>
            <a:r>
              <a:rPr lang="en-US" i="0" dirty="0" err="1"/>
              <a:t>Pryal</a:t>
            </a:r>
            <a:r>
              <a:rPr lang="en-US" i="0" dirty="0"/>
              <a:t>, who talks about mental health, neurodiversity, and being well in higher education: https://theagileacademic.com/podcast/</a:t>
            </a:r>
          </a:p>
          <a:p>
            <a:pPr marL="171450" indent="-171450">
              <a:buFont typeface="Arial" panose="020B0604020202020204" pitchFamily="34" charset="0"/>
              <a:buChar char="•"/>
            </a:pPr>
            <a:r>
              <a:rPr lang="en-US" i="0" dirty="0"/>
              <a:t>Sarah Silverman runs occasional webinars on neurodiversity for educators (usually pay-what-you can): https://sarahemilysilverman.com/workshop-an-introduction-to-neurodiversity-for-educators/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AE69EF6-AC69-46E8-87CA-33DDA1C68F89}" type="slidenum">
              <a:rPr lang="en-US" smtClean="0"/>
              <a:t>23</a:t>
            </a:fld>
            <a:endParaRPr lang="en-US"/>
          </a:p>
        </p:txBody>
      </p:sp>
    </p:spTree>
    <p:extLst>
      <p:ext uri="{BB962C8B-B14F-4D97-AF65-F5344CB8AC3E}">
        <p14:creationId xmlns:p14="http://schemas.microsoft.com/office/powerpoint/2010/main" val="142025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683431"/>
            <a:ext cx="8115300" cy="6920138"/>
          </a:xfrm>
          <a:custGeom>
            <a:avLst/>
            <a:gdLst/>
            <a:ahLst/>
            <a:cxnLst/>
            <a:rect l="l" t="t" r="r" b="b"/>
            <a:pathLst>
              <a:path w="8115300" h="6920138">
                <a:moveTo>
                  <a:pt x="0" y="0"/>
                </a:moveTo>
                <a:lnTo>
                  <a:pt x="8115300" y="0"/>
                </a:lnTo>
                <a:lnTo>
                  <a:pt x="8115300" y="6920138"/>
                </a:lnTo>
                <a:lnTo>
                  <a:pt x="0" y="69201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28700" y="1683431"/>
            <a:ext cx="7179620" cy="6920138"/>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5" name="TextBox 5"/>
          <p:cNvSpPr txBox="1"/>
          <p:nvPr/>
        </p:nvSpPr>
        <p:spPr>
          <a:xfrm>
            <a:off x="969844" y="3467100"/>
            <a:ext cx="7179620" cy="2462213"/>
          </a:xfrm>
          <a:prstGeom prst="rect">
            <a:avLst/>
          </a:prstGeom>
        </p:spPr>
        <p:txBody>
          <a:bodyPr lIns="0" tIns="0" rIns="0" bIns="0" rtlCol="0" anchor="t">
            <a:spAutoFit/>
          </a:bodyPr>
          <a:lstStyle/>
          <a:p>
            <a:pPr algn="ctr"/>
            <a:r>
              <a:rPr lang="en-US" sz="4000" dirty="0">
                <a:solidFill>
                  <a:srgbClr val="FFFFFF"/>
                </a:solidFill>
                <a:latin typeface="Open Sans Extra Bold"/>
              </a:rPr>
              <a:t>WHAT INSTRUCTORS </a:t>
            </a:r>
            <a:br>
              <a:rPr lang="en-US" sz="4000" dirty="0">
                <a:solidFill>
                  <a:srgbClr val="FFFFFF"/>
                </a:solidFill>
                <a:latin typeface="Open Sans Extra Bold"/>
              </a:rPr>
            </a:br>
            <a:r>
              <a:rPr lang="en-US" sz="4000" dirty="0">
                <a:solidFill>
                  <a:srgbClr val="FFFFFF"/>
                </a:solidFill>
                <a:latin typeface="Open Sans Extra Bold"/>
              </a:rPr>
              <a:t>NEED TO KNOW ABOUT NEURODIVERGENT </a:t>
            </a:r>
            <a:br>
              <a:rPr lang="en-US" sz="4000" dirty="0">
                <a:solidFill>
                  <a:srgbClr val="FFFFFF"/>
                </a:solidFill>
                <a:latin typeface="Open Sans Extra Bold"/>
              </a:rPr>
            </a:br>
            <a:r>
              <a:rPr lang="en-US" sz="4000" dirty="0">
                <a:solidFill>
                  <a:srgbClr val="FFFFFF"/>
                </a:solidFill>
                <a:latin typeface="Open Sans Extra Bold"/>
              </a:rPr>
              <a:t>STUDENTS</a:t>
            </a:r>
          </a:p>
        </p:txBody>
      </p:sp>
      <p:sp>
        <p:nvSpPr>
          <p:cNvPr id="6" name="TextBox 6"/>
          <p:cNvSpPr txBox="1"/>
          <p:nvPr/>
        </p:nvSpPr>
        <p:spPr>
          <a:xfrm>
            <a:off x="2226809" y="7427121"/>
            <a:ext cx="4783400" cy="641201"/>
          </a:xfrm>
          <a:prstGeom prst="rect">
            <a:avLst/>
          </a:prstGeom>
        </p:spPr>
        <p:txBody>
          <a:bodyPr lIns="0" tIns="0" rIns="0" bIns="0" rtlCol="0" anchor="t">
            <a:spAutoFit/>
          </a:bodyPr>
          <a:lstStyle/>
          <a:p>
            <a:pPr algn="ctr">
              <a:lnSpc>
                <a:spcPts val="2466"/>
              </a:lnSpc>
            </a:pPr>
            <a:r>
              <a:rPr lang="en-US" sz="2400" dirty="0">
                <a:solidFill>
                  <a:srgbClr val="FFFFFF"/>
                </a:solidFill>
                <a:latin typeface="Open Sans Bold"/>
              </a:rPr>
              <a:t>Center for Excellence in </a:t>
            </a:r>
            <a:br>
              <a:rPr lang="en-US" sz="2400" dirty="0">
                <a:solidFill>
                  <a:srgbClr val="FFFFFF"/>
                </a:solidFill>
                <a:latin typeface="Open Sans Bold"/>
              </a:rPr>
            </a:br>
            <a:r>
              <a:rPr lang="en-US" sz="2400" dirty="0">
                <a:solidFill>
                  <a:srgbClr val="FFFFFF"/>
                </a:solidFill>
                <a:latin typeface="Open Sans Bold"/>
              </a:rPr>
              <a:t>Teaching &amp; Learning</a:t>
            </a:r>
          </a:p>
        </p:txBody>
      </p:sp>
      <p:sp>
        <p:nvSpPr>
          <p:cNvPr id="7" name="TextBox 7"/>
          <p:cNvSpPr txBox="1"/>
          <p:nvPr/>
        </p:nvSpPr>
        <p:spPr>
          <a:xfrm>
            <a:off x="2748039" y="6984717"/>
            <a:ext cx="3740940" cy="359586"/>
          </a:xfrm>
          <a:prstGeom prst="rect">
            <a:avLst/>
          </a:prstGeom>
        </p:spPr>
        <p:txBody>
          <a:bodyPr wrap="square" lIns="0" tIns="0" rIns="0" bIns="0" rtlCol="0" anchor="t">
            <a:spAutoFit/>
          </a:bodyPr>
          <a:lstStyle/>
          <a:p>
            <a:pPr algn="ctr">
              <a:lnSpc>
                <a:spcPts val="2466"/>
              </a:lnSpc>
            </a:pPr>
            <a:r>
              <a:rPr lang="en-US" sz="3200" dirty="0">
                <a:solidFill>
                  <a:srgbClr val="FFFFFF"/>
                </a:solidFill>
                <a:latin typeface="Open Sans Bold"/>
              </a:rPr>
              <a:t>Dr. Liz Norell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A9B572-5714-BC3F-05C9-BA6309E8E2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1200" y="965200"/>
            <a:ext cx="11728561" cy="835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A234E92E-626A-F0F6-8A56-4810A375D775}"/>
              </a:ext>
            </a:extLst>
          </p:cNvPr>
          <p:cNvSpPr txBox="1"/>
          <p:nvPr/>
        </p:nvSpPr>
        <p:spPr>
          <a:xfrm>
            <a:off x="13563601" y="965200"/>
            <a:ext cx="4495800" cy="979170"/>
          </a:xfrm>
          <a:prstGeom prst="rect">
            <a:avLst/>
          </a:prstGeom>
        </p:spPr>
        <p:txBody>
          <a:bodyPr wrap="square" lIns="0" tIns="0" rIns="0" bIns="0" rtlCol="0" anchor="t">
            <a:spAutoFit/>
          </a:bodyPr>
          <a:lstStyle/>
          <a:p>
            <a:pPr algn="r">
              <a:lnSpc>
                <a:spcPts val="7980"/>
              </a:lnSpc>
            </a:pPr>
            <a:r>
              <a:rPr lang="en-US" sz="5700" dirty="0" err="1">
                <a:solidFill>
                  <a:srgbClr val="000000"/>
                </a:solidFill>
                <a:latin typeface="Open Sans Extra Bold"/>
              </a:rPr>
              <a:t>AuDHD</a:t>
            </a:r>
            <a:endParaRPr lang="en-US" sz="5700" dirty="0">
              <a:solidFill>
                <a:srgbClr val="000000"/>
              </a:solidFill>
              <a:latin typeface="Open Sans Extra Bold"/>
            </a:endParaRPr>
          </a:p>
        </p:txBody>
      </p:sp>
    </p:spTree>
    <p:extLst>
      <p:ext uri="{BB962C8B-B14F-4D97-AF65-F5344CB8AC3E}">
        <p14:creationId xmlns:p14="http://schemas.microsoft.com/office/powerpoint/2010/main" val="62787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6054"/>
            <a:ext cx="8115300" cy="6934893"/>
          </a:xfrm>
          <a:custGeom>
            <a:avLst/>
            <a:gdLst/>
            <a:ahLst/>
            <a:cxnLst/>
            <a:rect l="l" t="t" r="r" b="b"/>
            <a:pathLst>
              <a:path w="8115300" h="6934893">
                <a:moveTo>
                  <a:pt x="0" y="0"/>
                </a:moveTo>
                <a:lnTo>
                  <a:pt x="8115300" y="0"/>
                </a:lnTo>
                <a:lnTo>
                  <a:pt x="8115300" y="6934892"/>
                </a:lnTo>
                <a:lnTo>
                  <a:pt x="0" y="69348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310107" y="4337567"/>
            <a:ext cx="1331138" cy="128302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grpSp>
        <p:nvGrpSpPr>
          <p:cNvPr id="5" name="Group 5"/>
          <p:cNvGrpSpPr/>
          <p:nvPr/>
        </p:nvGrpSpPr>
        <p:grpSpPr>
          <a:xfrm>
            <a:off x="10310107" y="5833615"/>
            <a:ext cx="1331138" cy="1283029"/>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grpSp>
        <p:nvGrpSpPr>
          <p:cNvPr id="7" name="Group 7"/>
          <p:cNvGrpSpPr/>
          <p:nvPr/>
        </p:nvGrpSpPr>
        <p:grpSpPr>
          <a:xfrm>
            <a:off x="10310107" y="7327918"/>
            <a:ext cx="1331138" cy="1283029"/>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9" name="Freeform 9"/>
          <p:cNvSpPr/>
          <p:nvPr/>
        </p:nvSpPr>
        <p:spPr>
          <a:xfrm>
            <a:off x="10494053" y="4497458"/>
            <a:ext cx="963246" cy="963246"/>
          </a:xfrm>
          <a:custGeom>
            <a:avLst/>
            <a:gdLst/>
            <a:ahLst/>
            <a:cxnLst/>
            <a:rect l="l" t="t" r="r" b="b"/>
            <a:pathLst>
              <a:path w="963246" h="963246">
                <a:moveTo>
                  <a:pt x="0" y="0"/>
                </a:moveTo>
                <a:lnTo>
                  <a:pt x="963246" y="0"/>
                </a:lnTo>
                <a:lnTo>
                  <a:pt x="963246" y="963246"/>
                </a:lnTo>
                <a:lnTo>
                  <a:pt x="0" y="9632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0527472" y="6013064"/>
            <a:ext cx="896408" cy="924132"/>
          </a:xfrm>
          <a:custGeom>
            <a:avLst/>
            <a:gdLst/>
            <a:ahLst/>
            <a:cxnLst/>
            <a:rect l="l" t="t" r="r" b="b"/>
            <a:pathLst>
              <a:path w="896408" h="924132">
                <a:moveTo>
                  <a:pt x="0" y="0"/>
                </a:moveTo>
                <a:lnTo>
                  <a:pt x="896408" y="0"/>
                </a:lnTo>
                <a:lnTo>
                  <a:pt x="896408" y="924132"/>
                </a:lnTo>
                <a:lnTo>
                  <a:pt x="0" y="9241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0574070" y="7507169"/>
            <a:ext cx="883229" cy="881021"/>
          </a:xfrm>
          <a:custGeom>
            <a:avLst/>
            <a:gdLst/>
            <a:ahLst/>
            <a:cxnLst/>
            <a:rect l="l" t="t" r="r" b="b"/>
            <a:pathLst>
              <a:path w="883229" h="881021">
                <a:moveTo>
                  <a:pt x="0" y="0"/>
                </a:moveTo>
                <a:lnTo>
                  <a:pt x="883229" y="0"/>
                </a:lnTo>
                <a:lnTo>
                  <a:pt x="883229" y="881021"/>
                </a:lnTo>
                <a:lnTo>
                  <a:pt x="0" y="8810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10310107" y="1561754"/>
            <a:ext cx="6729251" cy="97917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THE ADA &amp; YOU</a:t>
            </a:r>
          </a:p>
        </p:txBody>
      </p:sp>
      <p:sp>
        <p:nvSpPr>
          <p:cNvPr id="13" name="TextBox 13"/>
          <p:cNvSpPr txBox="1"/>
          <p:nvPr/>
        </p:nvSpPr>
        <p:spPr>
          <a:xfrm>
            <a:off x="11944262" y="4819711"/>
            <a:ext cx="4856664"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Once a reasonable accommodation is deemed necessary, you must comply.</a:t>
            </a:r>
          </a:p>
        </p:txBody>
      </p:sp>
      <p:sp>
        <p:nvSpPr>
          <p:cNvPr id="14" name="TextBox 14"/>
          <p:cNvSpPr txBox="1"/>
          <p:nvPr/>
        </p:nvSpPr>
        <p:spPr>
          <a:xfrm>
            <a:off x="11944262" y="4344067"/>
            <a:ext cx="5315038"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Accommodations are the law.</a:t>
            </a:r>
          </a:p>
        </p:txBody>
      </p:sp>
      <p:sp>
        <p:nvSpPr>
          <p:cNvPr id="15" name="TextBox 15"/>
          <p:cNvSpPr txBox="1"/>
          <p:nvPr/>
        </p:nvSpPr>
        <p:spPr>
          <a:xfrm>
            <a:off x="11944262" y="6315759"/>
            <a:ext cx="6007428"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Faculty and staff (except those in the SDS) are not entitled to diagnoses or medical documentation.</a:t>
            </a:r>
          </a:p>
        </p:txBody>
      </p:sp>
      <p:sp>
        <p:nvSpPr>
          <p:cNvPr id="16" name="TextBox 16"/>
          <p:cNvSpPr txBox="1"/>
          <p:nvPr/>
        </p:nvSpPr>
        <p:spPr>
          <a:xfrm>
            <a:off x="11944262" y="5840116"/>
            <a:ext cx="5095097"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Diagnoses are confidential.</a:t>
            </a:r>
          </a:p>
        </p:txBody>
      </p:sp>
      <p:sp>
        <p:nvSpPr>
          <p:cNvPr id="17" name="TextBox 17"/>
          <p:cNvSpPr txBox="1"/>
          <p:nvPr/>
        </p:nvSpPr>
        <p:spPr>
          <a:xfrm>
            <a:off x="11944262" y="7810061"/>
            <a:ext cx="5693583"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Our responsibility is to ensure every student has equitable access to academic success.</a:t>
            </a:r>
          </a:p>
        </p:txBody>
      </p:sp>
      <p:sp>
        <p:nvSpPr>
          <p:cNvPr id="18" name="TextBox 18"/>
          <p:cNvSpPr txBox="1"/>
          <p:nvPr/>
        </p:nvSpPr>
        <p:spPr>
          <a:xfrm>
            <a:off x="11944262" y="7334418"/>
            <a:ext cx="5315038"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Equitable access is the goal.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2285" y="1243905"/>
            <a:ext cx="6410968" cy="7830190"/>
          </a:xfrm>
          <a:custGeom>
            <a:avLst/>
            <a:gdLst/>
            <a:ahLst/>
            <a:cxnLst/>
            <a:rect l="l" t="t" r="r" b="b"/>
            <a:pathLst>
              <a:path w="6410968" h="7830190">
                <a:moveTo>
                  <a:pt x="0" y="0"/>
                </a:moveTo>
                <a:lnTo>
                  <a:pt x="6410968" y="0"/>
                </a:lnTo>
                <a:lnTo>
                  <a:pt x="6410968" y="7830190"/>
                </a:lnTo>
                <a:lnTo>
                  <a:pt x="0" y="7830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161854" y="2007077"/>
            <a:ext cx="8464457" cy="1009650"/>
          </a:xfrm>
          <a:prstGeom prst="rect">
            <a:avLst/>
          </a:prstGeom>
        </p:spPr>
        <p:txBody>
          <a:bodyPr lIns="0" tIns="0" rIns="0" bIns="0" rtlCol="0" anchor="t">
            <a:spAutoFit/>
          </a:bodyPr>
          <a:lstStyle/>
          <a:p>
            <a:pPr>
              <a:lnSpc>
                <a:spcPts val="8399"/>
              </a:lnSpc>
            </a:pPr>
            <a:r>
              <a:rPr lang="en-US" sz="5999">
                <a:solidFill>
                  <a:srgbClr val="000000"/>
                </a:solidFill>
                <a:latin typeface="Open Sans Extra Bold"/>
              </a:rPr>
              <a:t>CHALLENGES</a:t>
            </a:r>
          </a:p>
        </p:txBody>
      </p:sp>
      <p:sp>
        <p:nvSpPr>
          <p:cNvPr id="4" name="TextBox 4"/>
          <p:cNvSpPr txBox="1"/>
          <p:nvPr/>
        </p:nvSpPr>
        <p:spPr>
          <a:xfrm>
            <a:off x="9161854" y="4113807"/>
            <a:ext cx="5847622" cy="1736725"/>
          </a:xfrm>
          <a:prstGeom prst="rect">
            <a:avLst/>
          </a:prstGeom>
        </p:spPr>
        <p:txBody>
          <a:bodyPr lIns="0" tIns="0" rIns="0" bIns="0" rtlCol="0" anchor="t">
            <a:spAutoFit/>
          </a:bodyPr>
          <a:lstStyle/>
          <a:p>
            <a:pPr>
              <a:lnSpc>
                <a:spcPts val="3499"/>
              </a:lnSpc>
            </a:pPr>
            <a:r>
              <a:rPr lang="en-US" sz="2499">
                <a:solidFill>
                  <a:srgbClr val="000000"/>
                </a:solidFill>
                <a:latin typeface="Roboto"/>
              </a:rPr>
              <a:t>The traditional classroom is not designed to accommodate the challenges our neurodivergent learners bring into learning spaces.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99082" y="1028700"/>
            <a:ext cx="7344918" cy="8229600"/>
          </a:xfrm>
          <a:custGeom>
            <a:avLst/>
            <a:gdLst/>
            <a:ahLst/>
            <a:cxnLst/>
            <a:rect l="l" t="t" r="r" b="b"/>
            <a:pathLst>
              <a:path w="7344918" h="8229600">
                <a:moveTo>
                  <a:pt x="0" y="0"/>
                </a:moveTo>
                <a:lnTo>
                  <a:pt x="7344918" y="0"/>
                </a:lnTo>
                <a:lnTo>
                  <a:pt x="7344918" y="8229600"/>
                </a:lnTo>
                <a:lnTo>
                  <a:pt x="0" y="82296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358398" y="1512200"/>
            <a:ext cx="6900902"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#1: SENSORY OVERLOAD</a:t>
            </a:r>
          </a:p>
        </p:txBody>
      </p:sp>
      <p:sp>
        <p:nvSpPr>
          <p:cNvPr id="4" name="TextBox 4"/>
          <p:cNvSpPr txBox="1"/>
          <p:nvPr/>
        </p:nvSpPr>
        <p:spPr>
          <a:xfrm>
            <a:off x="10358398" y="4336509"/>
            <a:ext cx="7382652" cy="279908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Bright lights, especially direct and fluorescent</a:t>
            </a:r>
          </a:p>
          <a:p>
            <a:pPr marL="496571" lvl="1" indent="-248285">
              <a:lnSpc>
                <a:spcPts val="3220"/>
              </a:lnSpc>
              <a:buFont typeface="Arial"/>
              <a:buChar char="•"/>
            </a:pPr>
            <a:r>
              <a:rPr lang="en-US" sz="2300">
                <a:solidFill>
                  <a:srgbClr val="000000"/>
                </a:solidFill>
                <a:latin typeface="Roboto"/>
              </a:rPr>
              <a:t>Background noise or constant interruptions</a:t>
            </a:r>
          </a:p>
          <a:p>
            <a:pPr marL="496571" lvl="1" indent="-248285">
              <a:lnSpc>
                <a:spcPts val="3220"/>
              </a:lnSpc>
              <a:buFont typeface="Arial"/>
              <a:buChar char="•"/>
            </a:pPr>
            <a:r>
              <a:rPr lang="en-US" sz="2300">
                <a:solidFill>
                  <a:srgbClr val="000000"/>
                </a:solidFill>
                <a:latin typeface="Roboto"/>
              </a:rPr>
              <a:t>Uncomfortable seating</a:t>
            </a:r>
          </a:p>
          <a:p>
            <a:pPr marL="496571" lvl="1" indent="-248285">
              <a:lnSpc>
                <a:spcPts val="3220"/>
              </a:lnSpc>
              <a:buFont typeface="Arial"/>
              <a:buChar char="•"/>
            </a:pPr>
            <a:r>
              <a:rPr lang="en-US" sz="2300">
                <a:solidFill>
                  <a:srgbClr val="000000"/>
                </a:solidFill>
                <a:latin typeface="Roboto"/>
              </a:rPr>
              <a:t>Crowded spaces</a:t>
            </a:r>
          </a:p>
          <a:p>
            <a:pPr marL="496571" lvl="1" indent="-248285">
              <a:lnSpc>
                <a:spcPts val="3220"/>
              </a:lnSpc>
              <a:buFont typeface="Arial"/>
              <a:buChar char="•"/>
            </a:pPr>
            <a:r>
              <a:rPr lang="en-US" sz="2300">
                <a:solidFill>
                  <a:srgbClr val="000000"/>
                </a:solidFill>
                <a:latin typeface="Roboto"/>
              </a:rPr>
              <a:t>Unstructured or unpredictable movement</a:t>
            </a:r>
          </a:p>
          <a:p>
            <a:pPr marL="496571" lvl="1" indent="-248285">
              <a:lnSpc>
                <a:spcPts val="3220"/>
              </a:lnSpc>
              <a:buFont typeface="Arial"/>
              <a:buChar char="•"/>
            </a:pPr>
            <a:r>
              <a:rPr lang="en-US" sz="2300">
                <a:solidFill>
                  <a:srgbClr val="000000"/>
                </a:solidFill>
                <a:latin typeface="Roboto"/>
              </a:rPr>
              <a:t>Strong smells</a:t>
            </a:r>
          </a:p>
          <a:p>
            <a:pPr marL="496571" lvl="1" indent="-248285">
              <a:lnSpc>
                <a:spcPts val="3220"/>
              </a:lnSpc>
              <a:buFont typeface="Arial"/>
              <a:buChar char="•"/>
            </a:pPr>
            <a:r>
              <a:rPr lang="en-US" sz="2300">
                <a:solidFill>
                  <a:srgbClr val="000000"/>
                </a:solidFill>
                <a:latin typeface="Roboto"/>
              </a:rPr>
              <a:t>Unfamiliar foods or drinks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26728" y="1138137"/>
            <a:ext cx="6938779" cy="7583365"/>
          </a:xfrm>
          <a:custGeom>
            <a:avLst/>
            <a:gdLst/>
            <a:ahLst/>
            <a:cxnLst/>
            <a:rect l="l" t="t" r="r" b="b"/>
            <a:pathLst>
              <a:path w="6938779" h="7583365">
                <a:moveTo>
                  <a:pt x="0" y="0"/>
                </a:moveTo>
                <a:lnTo>
                  <a:pt x="6938779" y="0"/>
                </a:lnTo>
                <a:lnTo>
                  <a:pt x="6938779" y="7583365"/>
                </a:lnTo>
                <a:lnTo>
                  <a:pt x="0" y="7583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358398" y="1512200"/>
            <a:ext cx="6900902"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#2: UNCLEAR COMMUNICATION</a:t>
            </a:r>
          </a:p>
        </p:txBody>
      </p:sp>
      <p:sp>
        <p:nvSpPr>
          <p:cNvPr id="4" name="TextBox 4"/>
          <p:cNvSpPr txBox="1"/>
          <p:nvPr/>
        </p:nvSpPr>
        <p:spPr>
          <a:xfrm>
            <a:off x="10358398" y="4336509"/>
            <a:ext cx="7382652" cy="239903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Sarcasm</a:t>
            </a:r>
          </a:p>
          <a:p>
            <a:pPr marL="496571" lvl="1" indent="-248285">
              <a:lnSpc>
                <a:spcPts val="3220"/>
              </a:lnSpc>
              <a:buFont typeface="Arial"/>
              <a:buChar char="•"/>
            </a:pPr>
            <a:r>
              <a:rPr lang="en-US" sz="2300">
                <a:solidFill>
                  <a:srgbClr val="000000"/>
                </a:solidFill>
                <a:latin typeface="Roboto"/>
              </a:rPr>
              <a:t>Inside jokes</a:t>
            </a:r>
          </a:p>
          <a:p>
            <a:pPr marL="496571" lvl="1" indent="-248285">
              <a:lnSpc>
                <a:spcPts val="3220"/>
              </a:lnSpc>
              <a:buFont typeface="Arial"/>
              <a:buChar char="•"/>
            </a:pPr>
            <a:r>
              <a:rPr lang="en-US" sz="2300">
                <a:solidFill>
                  <a:srgbClr val="000000"/>
                </a:solidFill>
                <a:latin typeface="Roboto"/>
              </a:rPr>
              <a:t>Nonverbal communication</a:t>
            </a:r>
          </a:p>
          <a:p>
            <a:pPr marL="496571" lvl="1" indent="-248285">
              <a:lnSpc>
                <a:spcPts val="3220"/>
              </a:lnSpc>
              <a:buFont typeface="Arial"/>
              <a:buChar char="•"/>
            </a:pPr>
            <a:r>
              <a:rPr lang="en-US" sz="2300">
                <a:solidFill>
                  <a:srgbClr val="000000"/>
                </a:solidFill>
                <a:latin typeface="Roboto"/>
              </a:rPr>
              <a:t>Unstated social norms</a:t>
            </a:r>
          </a:p>
          <a:p>
            <a:pPr marL="496571" lvl="1" indent="-248285">
              <a:lnSpc>
                <a:spcPts val="3220"/>
              </a:lnSpc>
              <a:buFont typeface="Arial"/>
              <a:buChar char="•"/>
            </a:pPr>
            <a:r>
              <a:rPr lang="en-US" sz="2300">
                <a:solidFill>
                  <a:srgbClr val="000000"/>
                </a:solidFill>
                <a:latin typeface="Roboto"/>
              </a:rPr>
              <a:t>Unclear terminology</a:t>
            </a:r>
          </a:p>
          <a:p>
            <a:pPr marL="496571" lvl="1" indent="-248285">
              <a:lnSpc>
                <a:spcPts val="3220"/>
              </a:lnSpc>
              <a:buFont typeface="Arial"/>
              <a:buChar char="•"/>
            </a:pPr>
            <a:r>
              <a:rPr lang="en-US" sz="2300">
                <a:solidFill>
                  <a:srgbClr val="000000"/>
                </a:solidFill>
                <a:latin typeface="Roboto"/>
              </a:rPr>
              <a:t>Verbal instructions or over-reliance on lectures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8418" y="1626500"/>
            <a:ext cx="7195582" cy="6547980"/>
          </a:xfrm>
          <a:custGeom>
            <a:avLst/>
            <a:gdLst/>
            <a:ahLst/>
            <a:cxnLst/>
            <a:rect l="l" t="t" r="r" b="b"/>
            <a:pathLst>
              <a:path w="7195582" h="6547980">
                <a:moveTo>
                  <a:pt x="0" y="0"/>
                </a:moveTo>
                <a:lnTo>
                  <a:pt x="7195582" y="0"/>
                </a:lnTo>
                <a:lnTo>
                  <a:pt x="7195582" y="6547980"/>
                </a:lnTo>
                <a:lnTo>
                  <a:pt x="0" y="6547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358398" y="1512200"/>
            <a:ext cx="6900902"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#3: SOCIAL DISCOMFORT</a:t>
            </a:r>
          </a:p>
        </p:txBody>
      </p:sp>
      <p:sp>
        <p:nvSpPr>
          <p:cNvPr id="4" name="TextBox 4"/>
          <p:cNvSpPr txBox="1"/>
          <p:nvPr/>
        </p:nvSpPr>
        <p:spPr>
          <a:xfrm>
            <a:off x="10358398" y="4336509"/>
            <a:ext cx="7382652" cy="239903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Uncertainty is everywhere:</a:t>
            </a:r>
          </a:p>
          <a:p>
            <a:pPr marL="993141" lvl="2" indent="-331047">
              <a:lnSpc>
                <a:spcPts val="3220"/>
              </a:lnSpc>
              <a:buFont typeface="Arial"/>
              <a:buChar char="⚬"/>
            </a:pPr>
            <a:r>
              <a:rPr lang="en-US" sz="2300">
                <a:solidFill>
                  <a:srgbClr val="000000"/>
                </a:solidFill>
                <a:latin typeface="Roboto"/>
              </a:rPr>
              <a:t>Group work nightmares</a:t>
            </a:r>
          </a:p>
          <a:p>
            <a:pPr marL="993141" lvl="2" indent="-331047">
              <a:lnSpc>
                <a:spcPts val="3220"/>
              </a:lnSpc>
              <a:buFont typeface="Arial"/>
              <a:buChar char="⚬"/>
            </a:pPr>
            <a:r>
              <a:rPr lang="en-US" sz="2300">
                <a:solidFill>
                  <a:srgbClr val="000000"/>
                </a:solidFill>
                <a:latin typeface="Roboto"/>
              </a:rPr>
              <a:t>Unclear social norms</a:t>
            </a:r>
          </a:p>
          <a:p>
            <a:pPr marL="993141" lvl="2" indent="-331047">
              <a:lnSpc>
                <a:spcPts val="3220"/>
              </a:lnSpc>
              <a:buFont typeface="Arial"/>
              <a:buChar char="⚬"/>
            </a:pPr>
            <a:r>
              <a:rPr lang="en-US" sz="2300">
                <a:solidFill>
                  <a:srgbClr val="000000"/>
                </a:solidFill>
                <a:latin typeface="Roboto"/>
              </a:rPr>
              <a:t>Forced interactions</a:t>
            </a:r>
          </a:p>
          <a:p>
            <a:pPr marL="496571" lvl="1" indent="-248285">
              <a:lnSpc>
                <a:spcPts val="3220"/>
              </a:lnSpc>
              <a:buFont typeface="Arial"/>
              <a:buChar char="•"/>
            </a:pPr>
            <a:r>
              <a:rPr lang="en-US" sz="2300">
                <a:solidFill>
                  <a:srgbClr val="000000"/>
                </a:solidFill>
                <a:latin typeface="Roboto"/>
              </a:rPr>
              <a:t>Reduced cognitive bandwidth</a:t>
            </a:r>
          </a:p>
          <a:p>
            <a:pPr marL="496571" lvl="1" indent="-248285">
              <a:lnSpc>
                <a:spcPts val="3220"/>
              </a:lnSpc>
              <a:buFont typeface="Arial"/>
              <a:buChar char="•"/>
            </a:pPr>
            <a:r>
              <a:rPr lang="en-US" sz="2300">
                <a:solidFill>
                  <a:srgbClr val="000000"/>
                </a:solidFill>
                <a:latin typeface="Roboto"/>
              </a:rPr>
              <a:t>Shame around stimming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5226" y="1481019"/>
            <a:ext cx="7698321" cy="6886498"/>
          </a:xfrm>
          <a:custGeom>
            <a:avLst/>
            <a:gdLst/>
            <a:ahLst/>
            <a:cxnLst/>
            <a:rect l="l" t="t" r="r" b="b"/>
            <a:pathLst>
              <a:path w="7698321" h="6886498">
                <a:moveTo>
                  <a:pt x="0" y="0"/>
                </a:moveTo>
                <a:lnTo>
                  <a:pt x="7698322" y="0"/>
                </a:lnTo>
                <a:lnTo>
                  <a:pt x="7698322" y="6886499"/>
                </a:lnTo>
                <a:lnTo>
                  <a:pt x="0" y="68864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358398" y="1512200"/>
            <a:ext cx="6900902"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#4: EXECUTIVE FUNCTIONING</a:t>
            </a:r>
          </a:p>
        </p:txBody>
      </p:sp>
      <p:sp>
        <p:nvSpPr>
          <p:cNvPr id="4" name="TextBox 4"/>
          <p:cNvSpPr txBox="1"/>
          <p:nvPr/>
        </p:nvSpPr>
        <p:spPr>
          <a:xfrm>
            <a:off x="10358398" y="4336509"/>
            <a:ext cx="7382652" cy="239903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Prioritizing work / time management</a:t>
            </a:r>
          </a:p>
          <a:p>
            <a:pPr marL="496571" lvl="1" indent="-248285">
              <a:lnSpc>
                <a:spcPts val="3220"/>
              </a:lnSpc>
              <a:buFont typeface="Arial"/>
              <a:buChar char="•"/>
            </a:pPr>
            <a:r>
              <a:rPr lang="en-US" sz="2300">
                <a:solidFill>
                  <a:srgbClr val="000000"/>
                </a:solidFill>
                <a:latin typeface="Roboto"/>
              </a:rPr>
              <a:t>How to take notes, tests, etc.</a:t>
            </a:r>
          </a:p>
          <a:p>
            <a:pPr marL="496571" lvl="1" indent="-248285">
              <a:lnSpc>
                <a:spcPts val="3220"/>
              </a:lnSpc>
              <a:buFont typeface="Arial"/>
              <a:buChar char="•"/>
            </a:pPr>
            <a:r>
              <a:rPr lang="en-US" sz="2300">
                <a:solidFill>
                  <a:srgbClr val="000000"/>
                </a:solidFill>
                <a:latin typeface="Roboto"/>
              </a:rPr>
              <a:t>Rejection sensitive dysphoria (RSD)</a:t>
            </a:r>
          </a:p>
          <a:p>
            <a:pPr marL="496571" lvl="1" indent="-248285">
              <a:lnSpc>
                <a:spcPts val="3220"/>
              </a:lnSpc>
              <a:buFont typeface="Arial"/>
              <a:buChar char="•"/>
            </a:pPr>
            <a:r>
              <a:rPr lang="en-US" sz="2300">
                <a:solidFill>
                  <a:srgbClr val="000000"/>
                </a:solidFill>
                <a:latin typeface="Roboto"/>
              </a:rPr>
              <a:t>Due dates vs. do dates</a:t>
            </a:r>
          </a:p>
          <a:p>
            <a:pPr marL="496571" lvl="1" indent="-248285">
              <a:lnSpc>
                <a:spcPts val="3220"/>
              </a:lnSpc>
              <a:buFont typeface="Arial"/>
              <a:buChar char="•"/>
            </a:pPr>
            <a:r>
              <a:rPr lang="en-US" sz="2300">
                <a:solidFill>
                  <a:srgbClr val="000000"/>
                </a:solidFill>
                <a:latin typeface="Roboto"/>
              </a:rPr>
              <a:t>Managing unique grading systems, approaches, syllabi, LMS organization,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3774" y="1900529"/>
            <a:ext cx="6630562" cy="5979561"/>
          </a:xfrm>
          <a:custGeom>
            <a:avLst/>
            <a:gdLst/>
            <a:ahLst/>
            <a:cxnLst/>
            <a:rect l="l" t="t" r="r" b="b"/>
            <a:pathLst>
              <a:path w="6630562" h="5979561">
                <a:moveTo>
                  <a:pt x="0" y="0"/>
                </a:moveTo>
                <a:lnTo>
                  <a:pt x="6630562" y="0"/>
                </a:lnTo>
                <a:lnTo>
                  <a:pt x="6630562" y="5979561"/>
                </a:lnTo>
                <a:lnTo>
                  <a:pt x="0" y="5979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823543" y="2425537"/>
            <a:ext cx="8464457" cy="1009650"/>
          </a:xfrm>
          <a:prstGeom prst="rect">
            <a:avLst/>
          </a:prstGeom>
        </p:spPr>
        <p:txBody>
          <a:bodyPr lIns="0" tIns="0" rIns="0" bIns="0" rtlCol="0" anchor="t">
            <a:spAutoFit/>
          </a:bodyPr>
          <a:lstStyle/>
          <a:p>
            <a:pPr>
              <a:lnSpc>
                <a:spcPts val="8399"/>
              </a:lnSpc>
            </a:pPr>
            <a:r>
              <a:rPr lang="en-US" sz="5999">
                <a:solidFill>
                  <a:srgbClr val="000000"/>
                </a:solidFill>
                <a:latin typeface="Open Sans Extra Bold"/>
              </a:rPr>
              <a:t>STRATEGIES</a:t>
            </a:r>
          </a:p>
        </p:txBody>
      </p:sp>
      <p:sp>
        <p:nvSpPr>
          <p:cNvPr id="4" name="TextBox 4"/>
          <p:cNvSpPr txBox="1"/>
          <p:nvPr/>
        </p:nvSpPr>
        <p:spPr>
          <a:xfrm>
            <a:off x="9823543" y="4532267"/>
            <a:ext cx="5847622" cy="1298575"/>
          </a:xfrm>
          <a:prstGeom prst="rect">
            <a:avLst/>
          </a:prstGeom>
        </p:spPr>
        <p:txBody>
          <a:bodyPr lIns="0" tIns="0" rIns="0" bIns="0" rtlCol="0" anchor="t">
            <a:spAutoFit/>
          </a:bodyPr>
          <a:lstStyle/>
          <a:p>
            <a:pPr>
              <a:lnSpc>
                <a:spcPts val="3499"/>
              </a:lnSpc>
            </a:pPr>
            <a:r>
              <a:rPr lang="en-US" sz="2499">
                <a:solidFill>
                  <a:srgbClr val="000000"/>
                </a:solidFill>
                <a:latin typeface="Roboto"/>
              </a:rPr>
              <a:t>Ideas for welcoming neurodivergent students ... and creating opportunities for them to succeed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3778" y="1850360"/>
            <a:ext cx="6896629" cy="6586281"/>
          </a:xfrm>
          <a:custGeom>
            <a:avLst/>
            <a:gdLst/>
            <a:ahLst/>
            <a:cxnLst/>
            <a:rect l="l" t="t" r="r" b="b"/>
            <a:pathLst>
              <a:path w="6896629" h="6586281">
                <a:moveTo>
                  <a:pt x="0" y="0"/>
                </a:moveTo>
                <a:lnTo>
                  <a:pt x="6896629" y="0"/>
                </a:lnTo>
                <a:lnTo>
                  <a:pt x="6896629" y="6586280"/>
                </a:lnTo>
                <a:lnTo>
                  <a:pt x="0" y="65862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358398" y="1512200"/>
            <a:ext cx="6900902"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#1: MANAGE SENSORY INPUT</a:t>
            </a:r>
          </a:p>
        </p:txBody>
      </p:sp>
      <p:sp>
        <p:nvSpPr>
          <p:cNvPr id="4" name="TextBox 4"/>
          <p:cNvSpPr txBox="1"/>
          <p:nvPr/>
        </p:nvSpPr>
        <p:spPr>
          <a:xfrm>
            <a:off x="10358398" y="4336509"/>
            <a:ext cx="7382652" cy="399923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Dim the lights or use diffuse/indirect lighting</a:t>
            </a:r>
          </a:p>
          <a:p>
            <a:pPr marL="496571" lvl="1" indent="-248285">
              <a:lnSpc>
                <a:spcPts val="3220"/>
              </a:lnSpc>
              <a:buFont typeface="Arial"/>
              <a:buChar char="•"/>
            </a:pPr>
            <a:r>
              <a:rPr lang="en-US" sz="2300">
                <a:solidFill>
                  <a:srgbClr val="000000"/>
                </a:solidFill>
                <a:latin typeface="Roboto"/>
              </a:rPr>
              <a:t>Limit cross-talk and echoing noise</a:t>
            </a:r>
          </a:p>
          <a:p>
            <a:pPr marL="496571" lvl="1" indent="-248285">
              <a:lnSpc>
                <a:spcPts val="3220"/>
              </a:lnSpc>
              <a:buFont typeface="Arial"/>
              <a:buChar char="•"/>
            </a:pPr>
            <a:r>
              <a:rPr lang="en-US" sz="2300">
                <a:solidFill>
                  <a:srgbClr val="000000"/>
                </a:solidFill>
                <a:latin typeface="Roboto"/>
              </a:rPr>
              <a:t>Ensuring accessible seating options</a:t>
            </a:r>
          </a:p>
          <a:p>
            <a:pPr marL="496571" lvl="1" indent="-248285">
              <a:lnSpc>
                <a:spcPts val="3220"/>
              </a:lnSpc>
              <a:buFont typeface="Arial"/>
              <a:buChar char="•"/>
            </a:pPr>
            <a:r>
              <a:rPr lang="en-US" sz="2300">
                <a:solidFill>
                  <a:srgbClr val="000000"/>
                </a:solidFill>
                <a:latin typeface="Roboto"/>
              </a:rPr>
              <a:t>Design room layouts for ease of movement</a:t>
            </a:r>
          </a:p>
          <a:p>
            <a:pPr marL="496571" lvl="1" indent="-248285">
              <a:lnSpc>
                <a:spcPts val="3220"/>
              </a:lnSpc>
              <a:buFont typeface="Arial"/>
              <a:buChar char="•"/>
            </a:pPr>
            <a:r>
              <a:rPr lang="en-US" sz="2300">
                <a:solidFill>
                  <a:srgbClr val="000000"/>
                </a:solidFill>
                <a:latin typeface="Roboto"/>
              </a:rPr>
              <a:t>Communicate clearly when movement is involved</a:t>
            </a:r>
          </a:p>
          <a:p>
            <a:pPr marL="496571" lvl="1" indent="-248285">
              <a:lnSpc>
                <a:spcPts val="3220"/>
              </a:lnSpc>
              <a:buFont typeface="Arial"/>
              <a:buChar char="•"/>
            </a:pPr>
            <a:r>
              <a:rPr lang="en-US" sz="2300">
                <a:solidFill>
                  <a:srgbClr val="000000"/>
                </a:solidFill>
                <a:latin typeface="Roboto"/>
              </a:rPr>
              <a:t>Request limits on food, drink, and other smells</a:t>
            </a:r>
          </a:p>
          <a:p>
            <a:pPr marL="496571" lvl="1" indent="-248285">
              <a:lnSpc>
                <a:spcPts val="3220"/>
              </a:lnSpc>
              <a:buFont typeface="Arial"/>
              <a:buChar char="•"/>
            </a:pPr>
            <a:r>
              <a:rPr lang="en-US" sz="2300">
                <a:solidFill>
                  <a:srgbClr val="000000"/>
                </a:solidFill>
                <a:latin typeface="Roboto"/>
              </a:rPr>
              <a:t>Share menus in advance and ensure some blander options</a:t>
            </a:r>
          </a:p>
          <a:p>
            <a:pPr marL="496571" lvl="1" indent="-248285">
              <a:lnSpc>
                <a:spcPts val="3220"/>
              </a:lnSpc>
              <a:buFont typeface="Arial"/>
              <a:buChar char="•"/>
            </a:pPr>
            <a:r>
              <a:rPr lang="en-US" sz="2300">
                <a:solidFill>
                  <a:srgbClr val="000000"/>
                </a:solidFill>
                <a:latin typeface="Roboto"/>
              </a:rPr>
              <a:t>Explicitly allow rearranging furniture and/or movement/fidgeting/doodling/etc.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071" y="2250750"/>
            <a:ext cx="7744929" cy="5556987"/>
          </a:xfrm>
          <a:custGeom>
            <a:avLst/>
            <a:gdLst/>
            <a:ahLst/>
            <a:cxnLst/>
            <a:rect l="l" t="t" r="r" b="b"/>
            <a:pathLst>
              <a:path w="7744929" h="5556987">
                <a:moveTo>
                  <a:pt x="0" y="0"/>
                </a:moveTo>
                <a:lnTo>
                  <a:pt x="7744929" y="0"/>
                </a:lnTo>
                <a:lnTo>
                  <a:pt x="7744929" y="5556987"/>
                </a:lnTo>
                <a:lnTo>
                  <a:pt x="0" y="555698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358398" y="1512200"/>
            <a:ext cx="7138016"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#2: COMMUNICATE CLEARLY</a:t>
            </a:r>
          </a:p>
        </p:txBody>
      </p:sp>
      <p:sp>
        <p:nvSpPr>
          <p:cNvPr id="4" name="TextBox 4"/>
          <p:cNvSpPr txBox="1"/>
          <p:nvPr/>
        </p:nvSpPr>
        <p:spPr>
          <a:xfrm>
            <a:off x="10358398" y="4336509"/>
            <a:ext cx="7382652" cy="359918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State expectations explicitly and in multiple modes</a:t>
            </a:r>
          </a:p>
          <a:p>
            <a:pPr marL="496571" lvl="1" indent="-248285">
              <a:lnSpc>
                <a:spcPts val="3220"/>
              </a:lnSpc>
              <a:buFont typeface="Arial"/>
              <a:buChar char="•"/>
            </a:pPr>
            <a:r>
              <a:rPr lang="en-US" sz="2300">
                <a:solidFill>
                  <a:srgbClr val="000000"/>
                </a:solidFill>
                <a:latin typeface="Roboto"/>
              </a:rPr>
              <a:t>Limit sarcasm or inside jokes</a:t>
            </a:r>
          </a:p>
          <a:p>
            <a:pPr marL="496571" lvl="1" indent="-248285">
              <a:lnSpc>
                <a:spcPts val="3220"/>
              </a:lnSpc>
              <a:buFont typeface="Arial"/>
              <a:buChar char="•"/>
            </a:pPr>
            <a:r>
              <a:rPr lang="en-US" sz="2300">
                <a:solidFill>
                  <a:srgbClr val="000000"/>
                </a:solidFill>
                <a:latin typeface="Roboto"/>
              </a:rPr>
              <a:t>Monitor (or ask a trusted colleague to monitor) your nonverbal communication</a:t>
            </a:r>
          </a:p>
          <a:p>
            <a:pPr marL="496571" lvl="1" indent="-248285">
              <a:lnSpc>
                <a:spcPts val="3220"/>
              </a:lnSpc>
              <a:buFont typeface="Arial"/>
              <a:buChar char="•"/>
            </a:pPr>
            <a:r>
              <a:rPr lang="en-US" sz="2300">
                <a:solidFill>
                  <a:srgbClr val="000000"/>
                </a:solidFill>
                <a:latin typeface="Roboto"/>
              </a:rPr>
              <a:t>Clearly state any social norms you’re invoking</a:t>
            </a:r>
          </a:p>
          <a:p>
            <a:pPr marL="496571" lvl="1" indent="-248285">
              <a:lnSpc>
                <a:spcPts val="3220"/>
              </a:lnSpc>
              <a:buFont typeface="Arial"/>
              <a:buChar char="•"/>
            </a:pPr>
            <a:r>
              <a:rPr lang="en-US" sz="2300">
                <a:solidFill>
                  <a:srgbClr val="000000"/>
                </a:solidFill>
                <a:latin typeface="Roboto"/>
              </a:rPr>
              <a:t>Define terminology in concrete terms</a:t>
            </a:r>
          </a:p>
          <a:p>
            <a:pPr marL="496571" lvl="1" indent="-248285">
              <a:lnSpc>
                <a:spcPts val="3220"/>
              </a:lnSpc>
              <a:buFont typeface="Arial"/>
              <a:buChar char="•"/>
            </a:pPr>
            <a:r>
              <a:rPr lang="en-US" sz="2300">
                <a:solidFill>
                  <a:srgbClr val="000000"/>
                </a:solidFill>
                <a:latin typeface="Roboto"/>
              </a:rPr>
              <a:t>Provide written instructions and other written/audio/video ways to access important material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402362" y="634025"/>
            <a:ext cx="4705153" cy="470513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
        <p:nvSpPr>
          <p:cNvPr id="4" name="TextBox 4"/>
          <p:cNvSpPr txBox="1"/>
          <p:nvPr/>
        </p:nvSpPr>
        <p:spPr>
          <a:xfrm>
            <a:off x="10134600" y="6653821"/>
            <a:ext cx="5851019" cy="2594610"/>
          </a:xfrm>
          <a:prstGeom prst="rect">
            <a:avLst/>
          </a:prstGeom>
        </p:spPr>
        <p:txBody>
          <a:bodyPr lIns="0" tIns="0" rIns="0" bIns="0" rtlCol="0" anchor="t">
            <a:spAutoFit/>
          </a:bodyPr>
          <a:lstStyle/>
          <a:p>
            <a:pPr>
              <a:lnSpc>
                <a:spcPts val="2940"/>
              </a:lnSpc>
            </a:pPr>
            <a:r>
              <a:rPr lang="en-US" sz="2100" dirty="0">
                <a:solidFill>
                  <a:srgbClr val="000000"/>
                </a:solidFill>
                <a:latin typeface="Roboto"/>
              </a:rPr>
              <a:t>Liz works with instructors who want to improve their teaching, including those who study and write about their efforts to create meaningful learning for students.</a:t>
            </a:r>
          </a:p>
          <a:p>
            <a:pPr>
              <a:lnSpc>
                <a:spcPts val="2940"/>
              </a:lnSpc>
            </a:pPr>
            <a:endParaRPr lang="en-US" sz="2100" dirty="0">
              <a:solidFill>
                <a:srgbClr val="000000"/>
              </a:solidFill>
              <a:latin typeface="Roboto"/>
            </a:endParaRPr>
          </a:p>
          <a:p>
            <a:pPr>
              <a:lnSpc>
                <a:spcPts val="2940"/>
              </a:lnSpc>
            </a:pPr>
            <a:r>
              <a:rPr lang="en-US" sz="2100" dirty="0">
                <a:solidFill>
                  <a:srgbClr val="000000"/>
                </a:solidFill>
                <a:latin typeface="Roboto"/>
              </a:rPr>
              <a:t>Liz was diagnosed with anxiety at age 39 and as autistic at age 46.</a:t>
            </a:r>
          </a:p>
        </p:txBody>
      </p:sp>
      <p:sp>
        <p:nvSpPr>
          <p:cNvPr id="5" name="TextBox 5"/>
          <p:cNvSpPr txBox="1"/>
          <p:nvPr/>
        </p:nvSpPr>
        <p:spPr>
          <a:xfrm>
            <a:off x="10134600" y="5588761"/>
            <a:ext cx="4388038" cy="629920"/>
          </a:xfrm>
          <a:prstGeom prst="rect">
            <a:avLst/>
          </a:prstGeom>
        </p:spPr>
        <p:txBody>
          <a:bodyPr lIns="0" tIns="0" rIns="0" bIns="0" rtlCol="0" anchor="t">
            <a:spAutoFit/>
          </a:bodyPr>
          <a:lstStyle/>
          <a:p>
            <a:pPr>
              <a:lnSpc>
                <a:spcPts val="5179"/>
              </a:lnSpc>
            </a:pPr>
            <a:r>
              <a:rPr lang="en-US" sz="3699">
                <a:solidFill>
                  <a:srgbClr val="BDD2A6"/>
                </a:solidFill>
                <a:latin typeface="Open Sans Extra Bold Bold"/>
              </a:rPr>
              <a:t>Dr. Liz Norell</a:t>
            </a:r>
          </a:p>
        </p:txBody>
      </p:sp>
      <p:sp>
        <p:nvSpPr>
          <p:cNvPr id="6" name="TextBox 6"/>
          <p:cNvSpPr txBox="1"/>
          <p:nvPr/>
        </p:nvSpPr>
        <p:spPr>
          <a:xfrm>
            <a:off x="10134600" y="6299492"/>
            <a:ext cx="5240675" cy="297179"/>
          </a:xfrm>
          <a:prstGeom prst="rect">
            <a:avLst/>
          </a:prstGeom>
        </p:spPr>
        <p:txBody>
          <a:bodyPr lIns="0" tIns="0" rIns="0" bIns="0" rtlCol="0" anchor="t">
            <a:spAutoFit/>
          </a:bodyPr>
          <a:lstStyle/>
          <a:p>
            <a:pPr>
              <a:lnSpc>
                <a:spcPts val="2520"/>
              </a:lnSpc>
            </a:pPr>
            <a:r>
              <a:rPr lang="en-US" sz="1800">
                <a:solidFill>
                  <a:srgbClr val="000000"/>
                </a:solidFill>
                <a:latin typeface="Open Sans Extra Bold Bold"/>
              </a:rPr>
              <a:t>Associate director of instructional support</a:t>
            </a:r>
          </a:p>
        </p:txBody>
      </p:sp>
      <p:grpSp>
        <p:nvGrpSpPr>
          <p:cNvPr id="7" name="Group 7"/>
          <p:cNvGrpSpPr/>
          <p:nvPr/>
        </p:nvGrpSpPr>
        <p:grpSpPr>
          <a:xfrm rot="-10800000">
            <a:off x="-438668" y="1587957"/>
            <a:ext cx="8633243" cy="3211917"/>
            <a:chOff x="0" y="0"/>
            <a:chExt cx="11510991" cy="4282556"/>
          </a:xfrm>
        </p:grpSpPr>
        <p:sp>
          <p:nvSpPr>
            <p:cNvPr id="8" name="Freeform 8"/>
            <p:cNvSpPr/>
            <p:nvPr/>
          </p:nvSpPr>
          <p:spPr>
            <a:xfrm rot="5400000" flipH="1" flipV="1">
              <a:off x="0" y="0"/>
              <a:ext cx="4282556" cy="4282556"/>
            </a:xfrm>
            <a:custGeom>
              <a:avLst/>
              <a:gdLst/>
              <a:ahLst/>
              <a:cxnLst/>
              <a:rect l="l" t="t" r="r" b="b"/>
              <a:pathLst>
                <a:path w="4282556" h="4282556">
                  <a:moveTo>
                    <a:pt x="4282556" y="4282556"/>
                  </a:moveTo>
                  <a:lnTo>
                    <a:pt x="0" y="4282556"/>
                  </a:lnTo>
                  <a:lnTo>
                    <a:pt x="0" y="0"/>
                  </a:lnTo>
                  <a:lnTo>
                    <a:pt x="4282556" y="0"/>
                  </a:lnTo>
                  <a:lnTo>
                    <a:pt x="4282556" y="428255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4269578" y="0"/>
              <a:ext cx="7241413" cy="4282556"/>
              <a:chOff x="0" y="0"/>
              <a:chExt cx="1797897" cy="1063272"/>
            </a:xfrm>
          </p:grpSpPr>
          <p:sp>
            <p:nvSpPr>
              <p:cNvPr id="10" name="Freeform 10"/>
              <p:cNvSpPr/>
              <p:nvPr/>
            </p:nvSpPr>
            <p:spPr>
              <a:xfrm>
                <a:off x="0" y="0"/>
                <a:ext cx="1797897" cy="1063272"/>
              </a:xfrm>
              <a:custGeom>
                <a:avLst/>
                <a:gdLst/>
                <a:ahLst/>
                <a:cxnLst/>
                <a:rect l="l" t="t" r="r" b="b"/>
                <a:pathLst>
                  <a:path w="1797897" h="1063272">
                    <a:moveTo>
                      <a:pt x="0" y="0"/>
                    </a:moveTo>
                    <a:lnTo>
                      <a:pt x="1797897" y="0"/>
                    </a:lnTo>
                    <a:lnTo>
                      <a:pt x="1797897" y="1063272"/>
                    </a:lnTo>
                    <a:lnTo>
                      <a:pt x="0" y="1063272"/>
                    </a:lnTo>
                    <a:close/>
                  </a:path>
                </a:pathLst>
              </a:custGeom>
              <a:solidFill>
                <a:srgbClr val="BDD2A6"/>
              </a:solidFill>
            </p:spPr>
            <p:txBody>
              <a:bodyPr/>
              <a:lstStyle/>
              <a:p>
                <a:endParaRPr lang="en-US"/>
              </a:p>
            </p:txBody>
          </p:sp>
        </p:grpSp>
      </p:grpSp>
      <p:sp>
        <p:nvSpPr>
          <p:cNvPr id="11" name="TextBox 11"/>
          <p:cNvSpPr txBox="1"/>
          <p:nvPr/>
        </p:nvSpPr>
        <p:spPr>
          <a:xfrm>
            <a:off x="1601393" y="2142355"/>
            <a:ext cx="6066054" cy="1988820"/>
          </a:xfrm>
          <a:prstGeom prst="rect">
            <a:avLst/>
          </a:prstGeom>
        </p:spPr>
        <p:txBody>
          <a:bodyPr lIns="0" tIns="0" rIns="0" bIns="0" rtlCol="0" anchor="t">
            <a:spAutoFit/>
          </a:bodyPr>
          <a:lstStyle/>
          <a:p>
            <a:pPr>
              <a:lnSpc>
                <a:spcPts val="7980"/>
              </a:lnSpc>
            </a:pPr>
            <a:r>
              <a:rPr lang="en-US" sz="5700">
                <a:solidFill>
                  <a:srgbClr val="FFFFFF"/>
                </a:solidFill>
                <a:latin typeface="Open Sans Extra Bold"/>
              </a:rPr>
              <a:t>ABOUT THE FACILITATOR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24414" y="1626500"/>
            <a:ext cx="5853408" cy="5983967"/>
          </a:xfrm>
          <a:custGeom>
            <a:avLst/>
            <a:gdLst/>
            <a:ahLst/>
            <a:cxnLst/>
            <a:rect l="l" t="t" r="r" b="b"/>
            <a:pathLst>
              <a:path w="5853408" h="5983967">
                <a:moveTo>
                  <a:pt x="0" y="0"/>
                </a:moveTo>
                <a:lnTo>
                  <a:pt x="5853408" y="0"/>
                </a:lnTo>
                <a:lnTo>
                  <a:pt x="5853408" y="5983967"/>
                </a:lnTo>
                <a:lnTo>
                  <a:pt x="0" y="5983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089152" y="1512200"/>
            <a:ext cx="8651898"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#3: INTENTIONAL SOCIAL INTERACTIONS</a:t>
            </a:r>
          </a:p>
        </p:txBody>
      </p:sp>
      <p:sp>
        <p:nvSpPr>
          <p:cNvPr id="4" name="TextBox 4"/>
          <p:cNvSpPr txBox="1"/>
          <p:nvPr/>
        </p:nvSpPr>
        <p:spPr>
          <a:xfrm>
            <a:off x="9723775" y="4336509"/>
            <a:ext cx="7382652" cy="199898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Normalize stimming behaviors</a:t>
            </a:r>
          </a:p>
          <a:p>
            <a:pPr marL="496571" lvl="1" indent="-248285">
              <a:lnSpc>
                <a:spcPts val="3220"/>
              </a:lnSpc>
              <a:buFont typeface="Arial"/>
              <a:buChar char="•"/>
            </a:pPr>
            <a:r>
              <a:rPr lang="en-US" sz="2300">
                <a:solidFill>
                  <a:srgbClr val="000000"/>
                </a:solidFill>
                <a:latin typeface="Roboto"/>
              </a:rPr>
              <a:t>Clearly define roles and purpose of social interactions, including an option to work alone</a:t>
            </a:r>
          </a:p>
          <a:p>
            <a:pPr marL="496571" lvl="1" indent="-248285">
              <a:lnSpc>
                <a:spcPts val="3220"/>
              </a:lnSpc>
              <a:buFont typeface="Arial"/>
              <a:buChar char="•"/>
            </a:pPr>
            <a:r>
              <a:rPr lang="en-US" sz="2300">
                <a:solidFill>
                  <a:srgbClr val="000000"/>
                </a:solidFill>
                <a:latin typeface="Roboto"/>
              </a:rPr>
              <a:t>Provide alternative ways (other than oral communication) for collaboration/interaction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75828" y="1626500"/>
            <a:ext cx="6064082" cy="6737869"/>
          </a:xfrm>
          <a:custGeom>
            <a:avLst/>
            <a:gdLst/>
            <a:ahLst/>
            <a:cxnLst/>
            <a:rect l="l" t="t" r="r" b="b"/>
            <a:pathLst>
              <a:path w="6064082" h="6737869">
                <a:moveTo>
                  <a:pt x="0" y="0"/>
                </a:moveTo>
                <a:lnTo>
                  <a:pt x="6064083" y="0"/>
                </a:lnTo>
                <a:lnTo>
                  <a:pt x="6064083" y="6737869"/>
                </a:lnTo>
                <a:lnTo>
                  <a:pt x="0" y="6737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144000" y="1512200"/>
            <a:ext cx="8115300" cy="198882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#4: CREATE (FLEXIBLE) STRUCTURES</a:t>
            </a:r>
          </a:p>
        </p:txBody>
      </p:sp>
      <p:sp>
        <p:nvSpPr>
          <p:cNvPr id="4" name="TextBox 4"/>
          <p:cNvSpPr txBox="1"/>
          <p:nvPr/>
        </p:nvSpPr>
        <p:spPr>
          <a:xfrm>
            <a:off x="9510324" y="4135873"/>
            <a:ext cx="7382652" cy="239903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Remove/hide unnecessary LMS material/features</a:t>
            </a:r>
          </a:p>
          <a:p>
            <a:pPr marL="496571" lvl="1" indent="-248285">
              <a:lnSpc>
                <a:spcPts val="3220"/>
              </a:lnSpc>
              <a:buFont typeface="Arial"/>
              <a:buChar char="•"/>
            </a:pPr>
            <a:r>
              <a:rPr lang="en-US" sz="2300">
                <a:solidFill>
                  <a:srgbClr val="000000"/>
                </a:solidFill>
                <a:latin typeface="Roboto"/>
              </a:rPr>
              <a:t>Infuse how-to directions everywhere a specific skill is needed</a:t>
            </a:r>
          </a:p>
          <a:p>
            <a:pPr marL="496571" lvl="1" indent="-248285">
              <a:lnSpc>
                <a:spcPts val="3220"/>
              </a:lnSpc>
              <a:buFont typeface="Arial"/>
              <a:buChar char="•"/>
            </a:pPr>
            <a:r>
              <a:rPr lang="en-US" sz="2300">
                <a:solidFill>
                  <a:srgbClr val="000000"/>
                </a:solidFill>
                <a:latin typeface="Roboto"/>
              </a:rPr>
              <a:t>Scaffold assignments to create meaningful and regular deadlines</a:t>
            </a:r>
          </a:p>
          <a:p>
            <a:pPr marL="496571" lvl="1" indent="-248285">
              <a:lnSpc>
                <a:spcPts val="3220"/>
              </a:lnSpc>
              <a:buFont typeface="Arial"/>
              <a:buChar char="•"/>
            </a:pPr>
            <a:r>
              <a:rPr lang="en-US" sz="2300">
                <a:solidFill>
                  <a:srgbClr val="000000"/>
                </a:solidFill>
                <a:latin typeface="Roboto"/>
              </a:rPr>
              <a:t>Assume good intentions &amp; allow for mistakes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144000" y="1512200"/>
            <a:ext cx="8115300" cy="1984069"/>
          </a:xfrm>
          <a:prstGeom prst="rect">
            <a:avLst/>
          </a:prstGeom>
        </p:spPr>
        <p:txBody>
          <a:bodyPr lIns="0" tIns="0" rIns="0" bIns="0" rtlCol="0" anchor="t">
            <a:spAutoFit/>
          </a:bodyPr>
          <a:lstStyle/>
          <a:p>
            <a:pPr>
              <a:lnSpc>
                <a:spcPts val="7980"/>
              </a:lnSpc>
            </a:pPr>
            <a:r>
              <a:rPr lang="en-US" sz="5700" dirty="0">
                <a:solidFill>
                  <a:srgbClr val="000000"/>
                </a:solidFill>
                <a:latin typeface="Open Sans Extra Bold"/>
              </a:rPr>
              <a:t>WITH OUR COLLEAGUES</a:t>
            </a:r>
          </a:p>
        </p:txBody>
      </p:sp>
      <p:sp>
        <p:nvSpPr>
          <p:cNvPr id="4" name="TextBox 4"/>
          <p:cNvSpPr txBox="1"/>
          <p:nvPr/>
        </p:nvSpPr>
        <p:spPr>
          <a:xfrm>
            <a:off x="9144000" y="4152900"/>
            <a:ext cx="7382652" cy="3254096"/>
          </a:xfrm>
          <a:prstGeom prst="rect">
            <a:avLst/>
          </a:prstGeom>
        </p:spPr>
        <p:txBody>
          <a:bodyPr lIns="0" tIns="0" rIns="0" bIns="0" rtlCol="0" anchor="t">
            <a:spAutoFit/>
          </a:bodyPr>
          <a:lstStyle/>
          <a:p>
            <a:pPr marL="496571" lvl="1" indent="-248285">
              <a:lnSpc>
                <a:spcPts val="3220"/>
              </a:lnSpc>
              <a:buFont typeface="Arial"/>
              <a:buChar char="•"/>
            </a:pPr>
            <a:r>
              <a:rPr lang="en-US" sz="2300" dirty="0">
                <a:solidFill>
                  <a:srgbClr val="000000"/>
                </a:solidFill>
                <a:latin typeface="Roboto"/>
              </a:rPr>
              <a:t>“Fit” as an interview/hiring criterion</a:t>
            </a:r>
          </a:p>
          <a:p>
            <a:pPr marL="496571" lvl="1" indent="-248285">
              <a:lnSpc>
                <a:spcPts val="3220"/>
              </a:lnSpc>
              <a:buFont typeface="Arial"/>
              <a:buChar char="•"/>
            </a:pPr>
            <a:r>
              <a:rPr lang="en-US" sz="2300" dirty="0">
                <a:solidFill>
                  <a:srgbClr val="000000"/>
                </a:solidFill>
                <a:latin typeface="Roboto"/>
              </a:rPr>
              <a:t>Acceptance/normalization of mental health discussions</a:t>
            </a:r>
          </a:p>
          <a:p>
            <a:pPr marL="496571" lvl="1" indent="-248285">
              <a:lnSpc>
                <a:spcPts val="3220"/>
              </a:lnSpc>
              <a:buFont typeface="Arial"/>
              <a:buChar char="•"/>
            </a:pPr>
            <a:r>
              <a:rPr lang="en-US" sz="2300" dirty="0">
                <a:solidFill>
                  <a:srgbClr val="000000"/>
                </a:solidFill>
                <a:latin typeface="Roboto"/>
              </a:rPr>
              <a:t>Communication styles </a:t>
            </a:r>
          </a:p>
          <a:p>
            <a:pPr marL="496571" lvl="1" indent="-248285">
              <a:lnSpc>
                <a:spcPts val="3220"/>
              </a:lnSpc>
              <a:buFont typeface="Arial"/>
              <a:buChar char="•"/>
            </a:pPr>
            <a:r>
              <a:rPr lang="en-US" sz="2300" dirty="0">
                <a:solidFill>
                  <a:srgbClr val="000000"/>
                </a:solidFill>
                <a:latin typeface="Roboto"/>
              </a:rPr>
              <a:t>Clarity in expectations</a:t>
            </a:r>
          </a:p>
          <a:p>
            <a:pPr marL="496571" lvl="1" indent="-248285">
              <a:lnSpc>
                <a:spcPts val="3220"/>
              </a:lnSpc>
              <a:buFont typeface="Arial"/>
              <a:buChar char="•"/>
            </a:pPr>
            <a:r>
              <a:rPr lang="en-US" sz="2300" dirty="0">
                <a:solidFill>
                  <a:srgbClr val="000000"/>
                </a:solidFill>
                <a:latin typeface="Roboto"/>
              </a:rPr>
              <a:t>Trust, emotional safety, and ongoing efforts to improve</a:t>
            </a:r>
          </a:p>
          <a:p>
            <a:pPr marL="496571" lvl="1" indent="-248285">
              <a:lnSpc>
                <a:spcPts val="3220"/>
              </a:lnSpc>
              <a:buFont typeface="Arial"/>
              <a:buChar char="•"/>
            </a:pPr>
            <a:r>
              <a:rPr lang="en-US" sz="2300" dirty="0">
                <a:solidFill>
                  <a:srgbClr val="000000"/>
                </a:solidFill>
                <a:latin typeface="Roboto"/>
              </a:rPr>
              <a:t>Physical spaces &amp; needs</a:t>
            </a:r>
          </a:p>
        </p:txBody>
      </p:sp>
      <p:pic>
        <p:nvPicPr>
          <p:cNvPr id="5" name="Picture 2" descr="Free Smiling Woman making Business Video Call Stock Photo">
            <a:extLst>
              <a:ext uri="{FF2B5EF4-FFF2-40B4-BE49-F238E27FC236}">
                <a16:creationId xmlns:a16="http://schemas.microsoft.com/office/drawing/2014/main" id="{40CC2885-7282-F7A8-D664-A63BC8366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1" r="7915"/>
          <a:stretch/>
        </p:blipFill>
        <p:spPr bwMode="auto">
          <a:xfrm>
            <a:off x="3200400" y="1512200"/>
            <a:ext cx="339089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3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857678"/>
            <a:ext cx="7100938" cy="6745891"/>
          </a:xfrm>
          <a:custGeom>
            <a:avLst/>
            <a:gdLst/>
            <a:ahLst/>
            <a:cxnLst/>
            <a:rect l="l" t="t" r="r" b="b"/>
            <a:pathLst>
              <a:path w="7100938" h="6745891">
                <a:moveTo>
                  <a:pt x="0" y="0"/>
                </a:moveTo>
                <a:lnTo>
                  <a:pt x="7100938" y="0"/>
                </a:lnTo>
                <a:lnTo>
                  <a:pt x="7100938" y="6745891"/>
                </a:lnTo>
                <a:lnTo>
                  <a:pt x="0" y="6745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8920342" y="4065694"/>
            <a:ext cx="7282159" cy="2041311"/>
          </a:xfrm>
          <a:prstGeom prst="rect">
            <a:avLst/>
          </a:prstGeom>
        </p:spPr>
        <p:txBody>
          <a:bodyPr lIns="0" tIns="0" rIns="0" bIns="0" rtlCol="0" anchor="t">
            <a:spAutoFit/>
          </a:bodyPr>
          <a:lstStyle/>
          <a:p>
            <a:pPr algn="ctr">
              <a:lnSpc>
                <a:spcPts val="8236"/>
              </a:lnSpc>
            </a:pPr>
            <a:r>
              <a:rPr lang="en-US" sz="5883">
                <a:solidFill>
                  <a:srgbClr val="55386C"/>
                </a:solidFill>
                <a:latin typeface="Open Sans Extra Bold"/>
              </a:rPr>
              <a:t>NOTHING FOR US</a:t>
            </a:r>
          </a:p>
          <a:p>
            <a:pPr algn="ctr">
              <a:lnSpc>
                <a:spcPts val="8236"/>
              </a:lnSpc>
            </a:pPr>
            <a:r>
              <a:rPr lang="en-US" sz="5883">
                <a:solidFill>
                  <a:srgbClr val="55386C"/>
                </a:solidFill>
                <a:latin typeface="Open Sans Extra Bold"/>
              </a:rPr>
              <a:t>WITHOUT 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683431"/>
            <a:ext cx="7179620" cy="692013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4" name="TextBox 4"/>
          <p:cNvSpPr txBox="1"/>
          <p:nvPr/>
        </p:nvSpPr>
        <p:spPr>
          <a:xfrm>
            <a:off x="1666145" y="3027469"/>
            <a:ext cx="5904729" cy="4117761"/>
          </a:xfrm>
          <a:prstGeom prst="rect">
            <a:avLst/>
          </a:prstGeom>
        </p:spPr>
        <p:txBody>
          <a:bodyPr lIns="0" tIns="0" rIns="0" bIns="0" rtlCol="0" anchor="t">
            <a:spAutoFit/>
          </a:bodyPr>
          <a:lstStyle/>
          <a:p>
            <a:pPr algn="ctr">
              <a:lnSpc>
                <a:spcPts val="8236"/>
              </a:lnSpc>
            </a:pPr>
            <a:r>
              <a:rPr lang="en-US" sz="5883">
                <a:solidFill>
                  <a:srgbClr val="FFFFFF"/>
                </a:solidFill>
                <a:latin typeface="Open Sans Extra Bold"/>
              </a:rPr>
              <a:t>THANK YOU FOR ATTENDING TODAY!</a:t>
            </a:r>
          </a:p>
        </p:txBody>
      </p:sp>
      <p:sp>
        <p:nvSpPr>
          <p:cNvPr id="5" name="TextBox 5"/>
          <p:cNvSpPr txBox="1"/>
          <p:nvPr/>
        </p:nvSpPr>
        <p:spPr>
          <a:xfrm>
            <a:off x="9601522" y="5747595"/>
            <a:ext cx="7382652" cy="1680846"/>
          </a:xfrm>
          <a:prstGeom prst="rect">
            <a:avLst/>
          </a:prstGeom>
        </p:spPr>
        <p:txBody>
          <a:bodyPr lIns="0" tIns="0" rIns="0" bIns="0" rtlCol="0" anchor="t">
            <a:spAutoFit/>
          </a:bodyPr>
          <a:lstStyle/>
          <a:p>
            <a:pPr algn="ctr">
              <a:lnSpc>
                <a:spcPts val="4479"/>
              </a:lnSpc>
            </a:pPr>
            <a:r>
              <a:rPr lang="en-US" sz="3199">
                <a:solidFill>
                  <a:srgbClr val="000000"/>
                </a:solidFill>
                <a:latin typeface="Roboto Bold"/>
              </a:rPr>
              <a:t>Liz Norell</a:t>
            </a:r>
          </a:p>
          <a:p>
            <a:pPr algn="ctr">
              <a:lnSpc>
                <a:spcPts val="4479"/>
              </a:lnSpc>
            </a:pPr>
            <a:r>
              <a:rPr lang="en-US" sz="3199">
                <a:solidFill>
                  <a:srgbClr val="000000"/>
                </a:solidFill>
                <a:latin typeface="Roboto"/>
              </a:rPr>
              <a:t>eanorell@olemiss.edu</a:t>
            </a:r>
          </a:p>
          <a:p>
            <a:pPr algn="ctr">
              <a:lnSpc>
                <a:spcPts val="4479"/>
              </a:lnSpc>
            </a:pPr>
            <a:r>
              <a:rPr lang="en-US" sz="3199">
                <a:solidFill>
                  <a:srgbClr val="000000"/>
                </a:solidFill>
                <a:latin typeface="Roboto"/>
              </a:rPr>
              <a:t>Hill Hall 215</a:t>
            </a:r>
          </a:p>
        </p:txBody>
      </p:sp>
      <p:sp>
        <p:nvSpPr>
          <p:cNvPr id="6" name="TextBox 6"/>
          <p:cNvSpPr txBox="1"/>
          <p:nvPr/>
        </p:nvSpPr>
        <p:spPr>
          <a:xfrm>
            <a:off x="10340483" y="3027469"/>
            <a:ext cx="5904729" cy="2041311"/>
          </a:xfrm>
          <a:prstGeom prst="rect">
            <a:avLst/>
          </a:prstGeom>
        </p:spPr>
        <p:txBody>
          <a:bodyPr lIns="0" tIns="0" rIns="0" bIns="0" rtlCol="0" anchor="t">
            <a:spAutoFit/>
          </a:bodyPr>
          <a:lstStyle/>
          <a:p>
            <a:pPr algn="ctr">
              <a:lnSpc>
                <a:spcPts val="8236"/>
              </a:lnSpc>
            </a:pPr>
            <a:r>
              <a:rPr lang="en-US" sz="5883">
                <a:solidFill>
                  <a:srgbClr val="55386C"/>
                </a:solidFill>
                <a:latin typeface="Open Sans Extra Bold"/>
              </a:rPr>
              <a:t>I welcome your thoughts!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AB4A1F9-A4DC-D35D-CAB5-E3A2C8AA2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81000"/>
            <a:ext cx="9525000" cy="9525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5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DA10BA-1D25-4A17-6C2E-2F2004F6BA96}"/>
              </a:ext>
            </a:extLst>
          </p:cNvPr>
          <p:cNvPicPr>
            <a:picLocks noGrp="1" noChangeAspect="1"/>
          </p:cNvPicPr>
          <p:nvPr>
            <p:ph idx="1"/>
          </p:nvPr>
        </p:nvPicPr>
        <p:blipFill>
          <a:blip r:embed="rId3"/>
          <a:stretch>
            <a:fillRect/>
          </a:stretch>
        </p:blipFill>
        <p:spPr>
          <a:xfrm>
            <a:off x="171450" y="509588"/>
            <a:ext cx="17954625" cy="8977313"/>
          </a:xfrm>
        </p:spPr>
      </p:pic>
    </p:spTree>
    <p:extLst>
      <p:ext uri="{BB962C8B-B14F-4D97-AF65-F5344CB8AC3E}">
        <p14:creationId xmlns:p14="http://schemas.microsoft.com/office/powerpoint/2010/main" val="320821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7331-B177-BCC0-5BBB-F0E1096FB0E8}"/>
              </a:ext>
            </a:extLst>
          </p:cNvPr>
          <p:cNvSpPr>
            <a:spLocks noGrp="1"/>
          </p:cNvSpPr>
          <p:nvPr>
            <p:ph type="title"/>
          </p:nvPr>
        </p:nvSpPr>
        <p:spPr>
          <a:xfrm rot="16200000">
            <a:off x="-6315740" y="2384352"/>
            <a:ext cx="14230350" cy="1156290"/>
          </a:xfrm>
        </p:spPr>
        <p:txBody>
          <a:bodyPr/>
          <a:lstStyle/>
          <a:p>
            <a:r>
              <a:rPr lang="en-US" dirty="0"/>
              <a:t>A little fun.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9479E11C-C7C1-E7BE-3EA9-8AF44D6B7B81}"/>
              </a:ext>
            </a:extLst>
          </p:cNvPr>
          <p:cNvSpPr>
            <a:spLocks noGrp="1"/>
          </p:cNvSpPr>
          <p:nvPr>
            <p:ph idx="1"/>
          </p:nvPr>
        </p:nvSpPr>
        <p:spPr>
          <a:xfrm>
            <a:off x="2360426" y="590108"/>
            <a:ext cx="15263040" cy="9162608"/>
          </a:xfrm>
        </p:spPr>
        <p:txBody>
          <a:bodyPr>
            <a:normAutofit fontScale="92500" lnSpcReduction="10000"/>
          </a:bodyPr>
          <a:lstStyle/>
          <a:p>
            <a:pPr marL="0" indent="0">
              <a:buNone/>
            </a:pPr>
            <a:r>
              <a:rPr lang="en-US" b="1" dirty="0"/>
              <a:t>Diagnostic criteria for 666.00 </a:t>
            </a:r>
            <a:r>
              <a:rPr lang="en-US" b="1" dirty="0" err="1"/>
              <a:t>Neurotypic</a:t>
            </a:r>
            <a:r>
              <a:rPr lang="en-US" b="1" dirty="0"/>
              <a:t> Disorder</a:t>
            </a:r>
          </a:p>
          <a:p>
            <a:pPr marL="0" indent="0">
              <a:buNone/>
            </a:pPr>
            <a:r>
              <a:rPr lang="en-US" b="1" dirty="0"/>
              <a:t>A. Qualitative impairment in independent social interaction as manifested by the following:</a:t>
            </a:r>
          </a:p>
          <a:p>
            <a:pPr marL="0" indent="0">
              <a:buNone/>
            </a:pPr>
            <a:r>
              <a:rPr lang="en-US" dirty="0"/>
              <a:t>(1) marked delusional sense of awareness of the existence or feelings of others (e.g., treats a person as if he or she were an extension of himself; behaves as if clairvoyant of another person's distress; apparently projects own concepts and needs onto others)</a:t>
            </a:r>
          </a:p>
          <a:p>
            <a:pPr marL="0" indent="0">
              <a:buNone/>
            </a:pPr>
            <a:r>
              <a:rPr lang="en-US" dirty="0"/>
              <a:t>(2) extreme or abnormal seeking of comfort at times of distress (e.g., constantly comes for comfort even when ill, hurt, or tired; seeks comfort in a stereotyped way, e.g., cries, whines needs demands for attention whenever hurt)</a:t>
            </a:r>
          </a:p>
          <a:p>
            <a:pPr marL="0" indent="0">
              <a:buNone/>
            </a:pPr>
            <a:r>
              <a:rPr lang="en-US" dirty="0"/>
              <a:t>(3) constant or mindless imitation (e.g., always wave bye-bye; copies mother's domestic activities; mechanical imitation of others' actions whenever perceived to be in context)</a:t>
            </a:r>
          </a:p>
          <a:p>
            <a:pPr marL="0" indent="0">
              <a:buNone/>
            </a:pPr>
            <a:r>
              <a:rPr lang="en-US" dirty="0"/>
              <a:t>(4) constant or excessive social play (e.g., always actively participates in simple games; prefers group play activities; involves other children in play only as long as the other children are exactly like themselves with no differences "mirrored images")</a:t>
            </a:r>
          </a:p>
          <a:p>
            <a:pPr marL="0" indent="0">
              <a:buNone/>
            </a:pPr>
            <a:r>
              <a:rPr lang="en-US" dirty="0"/>
              <a:t>(5) gross impairment in ability to make peer friendships (e.g., obsessive interest in making peer friendships with other </a:t>
            </a:r>
            <a:r>
              <a:rPr lang="en-US" dirty="0" err="1"/>
              <a:t>Neurotypics</a:t>
            </a:r>
            <a:r>
              <a:rPr lang="en-US" dirty="0"/>
              <a:t>; despite interest in making friends and afore mentioned delusion of clairvoyance, demonstrates lack of understanding for those who are different and an obsessive rigidity for social convention, for example, constantly seeks attention/positive reinforcement while staring mocking or laughing at others while they stim and rock and remain mute)</a:t>
            </a:r>
          </a:p>
        </p:txBody>
      </p:sp>
    </p:spTree>
    <p:extLst>
      <p:ext uri="{BB962C8B-B14F-4D97-AF65-F5344CB8AC3E}">
        <p14:creationId xmlns:p14="http://schemas.microsoft.com/office/powerpoint/2010/main" val="935812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7331-B177-BCC0-5BBB-F0E1096FB0E8}"/>
              </a:ext>
            </a:extLst>
          </p:cNvPr>
          <p:cNvSpPr>
            <a:spLocks noGrp="1"/>
          </p:cNvSpPr>
          <p:nvPr>
            <p:ph type="title"/>
          </p:nvPr>
        </p:nvSpPr>
        <p:spPr>
          <a:xfrm rot="16200000">
            <a:off x="-6315740" y="2384352"/>
            <a:ext cx="14230350" cy="1156290"/>
          </a:xfrm>
        </p:spPr>
        <p:txBody>
          <a:bodyPr/>
          <a:lstStyle/>
          <a:p>
            <a:r>
              <a:rPr lang="en-US" dirty="0"/>
              <a:t>A little fun.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9479E11C-C7C1-E7BE-3EA9-8AF44D6B7B81}"/>
              </a:ext>
            </a:extLst>
          </p:cNvPr>
          <p:cNvSpPr>
            <a:spLocks noGrp="1"/>
          </p:cNvSpPr>
          <p:nvPr>
            <p:ph idx="1"/>
          </p:nvPr>
        </p:nvSpPr>
        <p:spPr>
          <a:xfrm>
            <a:off x="2360426" y="590108"/>
            <a:ext cx="15263040" cy="9162608"/>
          </a:xfrm>
        </p:spPr>
        <p:txBody>
          <a:bodyPr>
            <a:normAutofit fontScale="92500" lnSpcReduction="10000"/>
          </a:bodyPr>
          <a:lstStyle/>
          <a:p>
            <a:pPr marL="0" indent="0">
              <a:buNone/>
            </a:pPr>
            <a:r>
              <a:rPr lang="en-US" sz="3000" b="1" dirty="0"/>
              <a:t>B. Qualitative impairment in verbal and nonverbal communication, and in imaginative activity, as manifested by the following:</a:t>
            </a:r>
          </a:p>
          <a:p>
            <a:pPr marL="0" indent="0">
              <a:buNone/>
            </a:pPr>
            <a:r>
              <a:rPr lang="en-US" sz="3000" dirty="0"/>
              <a:t>(1) blatant overuse of all modes of communication, such as communicative babbling, facial expression, gesture, mime, or spoken language</a:t>
            </a:r>
          </a:p>
          <a:p>
            <a:pPr marL="0" indent="0">
              <a:buNone/>
            </a:pPr>
            <a:r>
              <a:rPr lang="en-US" sz="3000" dirty="0"/>
              <a:t>(2) markedly abnormal nonverbal communication, as in the use of eye-to- eye gaze, facial expression, body posture, or gestures to initiate or modulate social interaction (e.g., anticipates and enjoys being held, does not stiffen when held, constantly looks at the other person or smiles when making a social approach, compulsively greets parents or visitors, insists on invasively stares into the eyes of others in social situations)</a:t>
            </a:r>
          </a:p>
          <a:p>
            <a:pPr marL="0" indent="0">
              <a:buNone/>
            </a:pPr>
            <a:r>
              <a:rPr lang="en-US" sz="3000" dirty="0"/>
              <a:t>(3) excessive imaginative irrelevant activity, such as playacting of adult roles, fantasy characters, or animals, lack of interest in computers or other logical fulfilling pastimes</a:t>
            </a:r>
          </a:p>
          <a:p>
            <a:pPr marL="0" indent="0">
              <a:buNone/>
            </a:pPr>
            <a:r>
              <a:rPr lang="en-US" sz="3000" dirty="0"/>
              <a:t>(4) marked abnormalities in the production of speech, including volume, pitch, stress, rate, rhythm, and intonation (e.g., gregarious grandiose tone, overly emotional or syrupy melody, or overcontrolled pitch)</a:t>
            </a:r>
          </a:p>
          <a:p>
            <a:pPr marL="0" indent="0">
              <a:buNone/>
            </a:pPr>
            <a:r>
              <a:rPr lang="en-US" sz="3000" dirty="0"/>
              <a:t>(5) marked abnormalities in the form or content of speech, including stereotyped and repetitive use of speech (e.g., immediate mindless or mechanical repetition of NT peers' latest 'in' or catch phrases) (e.g., "whatever" to mean "I am saying I disagree with you but I want you to be upset by my saying so in this way"); idiosyncratic use of words of phrases (e.g., "are you dissing me?" to mean "don't disrespect me"); or frequent irrelevant remarks (e.g., starts talking about the behavior of autistics at a table nearby during a meal at a restaurant)</a:t>
            </a:r>
          </a:p>
          <a:p>
            <a:pPr marL="0" indent="0">
              <a:buNone/>
            </a:pPr>
            <a:r>
              <a:rPr lang="en-US" sz="3000" dirty="0"/>
              <a:t>(6) marked impairment in the ability to refrain from initiating a conversation or once initiated to sustain a full thought during conversation with others, despite adequate speech (e.g., unable to stay on topic/on thought due to the interjections from other </a:t>
            </a:r>
            <a:r>
              <a:rPr lang="en-US" sz="3000" dirty="0" err="1"/>
              <a:t>Neurotypics</a:t>
            </a:r>
            <a:r>
              <a:rPr lang="en-US" sz="3000" dirty="0"/>
              <a:t>)</a:t>
            </a:r>
          </a:p>
        </p:txBody>
      </p:sp>
    </p:spTree>
    <p:extLst>
      <p:ext uri="{BB962C8B-B14F-4D97-AF65-F5344CB8AC3E}">
        <p14:creationId xmlns:p14="http://schemas.microsoft.com/office/powerpoint/2010/main" val="321928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7331-B177-BCC0-5BBB-F0E1096FB0E8}"/>
              </a:ext>
            </a:extLst>
          </p:cNvPr>
          <p:cNvSpPr>
            <a:spLocks noGrp="1"/>
          </p:cNvSpPr>
          <p:nvPr>
            <p:ph type="title"/>
          </p:nvPr>
        </p:nvSpPr>
        <p:spPr>
          <a:xfrm rot="16200000">
            <a:off x="-6315740" y="2384352"/>
            <a:ext cx="14230350" cy="1156290"/>
          </a:xfrm>
        </p:spPr>
        <p:txBody>
          <a:bodyPr/>
          <a:lstStyle/>
          <a:p>
            <a:r>
              <a:rPr lang="en-US" dirty="0"/>
              <a:t>A little fun.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9479E11C-C7C1-E7BE-3EA9-8AF44D6B7B81}"/>
              </a:ext>
            </a:extLst>
          </p:cNvPr>
          <p:cNvSpPr>
            <a:spLocks noGrp="1"/>
          </p:cNvSpPr>
          <p:nvPr>
            <p:ph idx="1"/>
          </p:nvPr>
        </p:nvSpPr>
        <p:spPr>
          <a:xfrm>
            <a:off x="2360426" y="590108"/>
            <a:ext cx="15263040" cy="9162608"/>
          </a:xfrm>
        </p:spPr>
        <p:txBody>
          <a:bodyPr>
            <a:normAutofit/>
          </a:bodyPr>
          <a:lstStyle/>
          <a:p>
            <a:pPr marL="0" indent="0">
              <a:buNone/>
            </a:pPr>
            <a:r>
              <a:rPr lang="en-US" b="1" dirty="0"/>
              <a:t>C. Markedly restricted repertoire of activities and interests, as manifested by the following:</a:t>
            </a:r>
          </a:p>
          <a:p>
            <a:pPr marL="0" indent="0">
              <a:buNone/>
            </a:pPr>
            <a:r>
              <a:rPr lang="en-US" dirty="0"/>
              <a:t>(1) inability or lack of understanding for or interest in stereotyped body movements, e.g., hand-flicking or -twisting, spinning, head-banging (except for during certain types of rock concerts), complex whole-body movements</a:t>
            </a:r>
          </a:p>
          <a:p>
            <a:pPr marL="0" indent="0">
              <a:buNone/>
            </a:pPr>
            <a:r>
              <a:rPr lang="en-US" dirty="0"/>
              <a:t>(2) persistent lack of awareness or inability to perceive parts of objects (e.g., seeing 'a windmill' but failing to see the existence of the many beautiful finite parts which comprise the whole object, oblivion to feelings of texture of materials, spinning wheels of toy cars) or has an attachment to unusual objects (e.g., insists on driving around in a BMW, wearing Rolex watches, carrying a cellular phone or briefcase)</a:t>
            </a:r>
          </a:p>
          <a:p>
            <a:pPr marL="0" indent="0">
              <a:buNone/>
            </a:pPr>
            <a:r>
              <a:rPr lang="en-US" dirty="0"/>
              <a:t>(3) marked oblivion to changes in aspects of environment, e.g., when a vase is moved from usual position</a:t>
            </a:r>
          </a:p>
          <a:p>
            <a:pPr marL="0" indent="0">
              <a:buNone/>
            </a:pPr>
            <a:r>
              <a:rPr lang="en-US" dirty="0"/>
              <a:t>(4) unreasonable insistence in sameness in others in precise detail, e.g., insisting that exactly the same social behaviors always be followed when shopping</a:t>
            </a:r>
          </a:p>
          <a:p>
            <a:pPr marL="0" indent="0">
              <a:buNone/>
            </a:pPr>
            <a:r>
              <a:rPr lang="en-US" dirty="0"/>
              <a:t>(5) markedly restricted range of interest and a preoccupation with one narrow interest, e.g., interested only in status quo climbing, impressing friends, or in pretending to be smarter or better than they are.</a:t>
            </a:r>
          </a:p>
        </p:txBody>
      </p:sp>
    </p:spTree>
    <p:extLst>
      <p:ext uri="{BB962C8B-B14F-4D97-AF65-F5344CB8AC3E}">
        <p14:creationId xmlns:p14="http://schemas.microsoft.com/office/powerpoint/2010/main" val="109489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76329" y="1028700"/>
            <a:ext cx="6404125" cy="8229600"/>
          </a:xfrm>
          <a:custGeom>
            <a:avLst/>
            <a:gdLst/>
            <a:ahLst/>
            <a:cxnLst/>
            <a:rect l="l" t="t" r="r" b="b"/>
            <a:pathLst>
              <a:path w="6404125" h="8229600">
                <a:moveTo>
                  <a:pt x="0" y="0"/>
                </a:moveTo>
                <a:lnTo>
                  <a:pt x="6404125" y="0"/>
                </a:lnTo>
                <a:lnTo>
                  <a:pt x="6404125"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130768" y="1045765"/>
            <a:ext cx="7429274" cy="97917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SESSION GOALS</a:t>
            </a:r>
          </a:p>
        </p:txBody>
      </p:sp>
      <p:grpSp>
        <p:nvGrpSpPr>
          <p:cNvPr id="4" name="Group 4"/>
          <p:cNvGrpSpPr/>
          <p:nvPr/>
        </p:nvGrpSpPr>
        <p:grpSpPr>
          <a:xfrm>
            <a:off x="2130768" y="3357507"/>
            <a:ext cx="1331138" cy="12830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6" name="TextBox 6"/>
          <p:cNvSpPr txBox="1"/>
          <p:nvPr/>
        </p:nvSpPr>
        <p:spPr>
          <a:xfrm>
            <a:off x="3764922" y="3746292"/>
            <a:ext cx="2080483"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Definitions</a:t>
            </a:r>
          </a:p>
        </p:txBody>
      </p:sp>
      <p:sp>
        <p:nvSpPr>
          <p:cNvPr id="7" name="TextBox 7"/>
          <p:cNvSpPr txBox="1"/>
          <p:nvPr/>
        </p:nvSpPr>
        <p:spPr>
          <a:xfrm>
            <a:off x="2130768" y="3600997"/>
            <a:ext cx="1331138" cy="719849"/>
          </a:xfrm>
          <a:prstGeom prst="rect">
            <a:avLst/>
          </a:prstGeom>
        </p:spPr>
        <p:txBody>
          <a:bodyPr lIns="0" tIns="0" rIns="0" bIns="0" rtlCol="0" anchor="t">
            <a:spAutoFit/>
          </a:bodyPr>
          <a:lstStyle/>
          <a:p>
            <a:pPr algn="ctr">
              <a:lnSpc>
                <a:spcPts val="5998"/>
              </a:lnSpc>
            </a:pPr>
            <a:r>
              <a:rPr lang="en-US" sz="4284">
                <a:solidFill>
                  <a:srgbClr val="FFFFFF"/>
                </a:solidFill>
                <a:latin typeface="Open Sans Extra Bold Bold"/>
              </a:rPr>
              <a:t>1</a:t>
            </a:r>
          </a:p>
        </p:txBody>
      </p:sp>
      <p:grpSp>
        <p:nvGrpSpPr>
          <p:cNvPr id="8" name="Group 8"/>
          <p:cNvGrpSpPr/>
          <p:nvPr/>
        </p:nvGrpSpPr>
        <p:grpSpPr>
          <a:xfrm>
            <a:off x="2130768" y="4853556"/>
            <a:ext cx="1331138" cy="128302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10" name="TextBox 10"/>
          <p:cNvSpPr txBox="1"/>
          <p:nvPr/>
        </p:nvSpPr>
        <p:spPr>
          <a:xfrm>
            <a:off x="3764922" y="5335699"/>
            <a:ext cx="4856664"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What makes traditional classrooms challenging for ND students?</a:t>
            </a:r>
          </a:p>
        </p:txBody>
      </p:sp>
      <p:sp>
        <p:nvSpPr>
          <p:cNvPr id="11" name="TextBox 11"/>
          <p:cNvSpPr txBox="1"/>
          <p:nvPr/>
        </p:nvSpPr>
        <p:spPr>
          <a:xfrm>
            <a:off x="3764922" y="4860056"/>
            <a:ext cx="2173980"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Challenges</a:t>
            </a:r>
          </a:p>
        </p:txBody>
      </p:sp>
      <p:sp>
        <p:nvSpPr>
          <p:cNvPr id="12" name="TextBox 12"/>
          <p:cNvSpPr txBox="1"/>
          <p:nvPr/>
        </p:nvSpPr>
        <p:spPr>
          <a:xfrm>
            <a:off x="2221083" y="5097045"/>
            <a:ext cx="1150507" cy="719849"/>
          </a:xfrm>
          <a:prstGeom prst="rect">
            <a:avLst/>
          </a:prstGeom>
        </p:spPr>
        <p:txBody>
          <a:bodyPr lIns="0" tIns="0" rIns="0" bIns="0" rtlCol="0" anchor="t">
            <a:spAutoFit/>
          </a:bodyPr>
          <a:lstStyle/>
          <a:p>
            <a:pPr algn="ctr">
              <a:lnSpc>
                <a:spcPts val="5998"/>
              </a:lnSpc>
            </a:pPr>
            <a:r>
              <a:rPr lang="en-US" sz="4284">
                <a:solidFill>
                  <a:srgbClr val="FFFFFF"/>
                </a:solidFill>
                <a:latin typeface="Open Sans Extra Bold Bold"/>
              </a:rPr>
              <a:t>2</a:t>
            </a:r>
          </a:p>
        </p:txBody>
      </p:sp>
      <p:grpSp>
        <p:nvGrpSpPr>
          <p:cNvPr id="13" name="Group 13"/>
          <p:cNvGrpSpPr/>
          <p:nvPr/>
        </p:nvGrpSpPr>
        <p:grpSpPr>
          <a:xfrm>
            <a:off x="2130768" y="6347858"/>
            <a:ext cx="1331138" cy="128302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15" name="TextBox 15"/>
          <p:cNvSpPr txBox="1"/>
          <p:nvPr/>
        </p:nvSpPr>
        <p:spPr>
          <a:xfrm>
            <a:off x="3764922" y="6830002"/>
            <a:ext cx="4176667"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How can you mitigate these challenges?</a:t>
            </a:r>
          </a:p>
        </p:txBody>
      </p:sp>
      <p:sp>
        <p:nvSpPr>
          <p:cNvPr id="16" name="TextBox 16"/>
          <p:cNvSpPr txBox="1"/>
          <p:nvPr/>
        </p:nvSpPr>
        <p:spPr>
          <a:xfrm>
            <a:off x="3764922" y="6354358"/>
            <a:ext cx="2260895"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Strategies</a:t>
            </a:r>
          </a:p>
        </p:txBody>
      </p:sp>
      <p:sp>
        <p:nvSpPr>
          <p:cNvPr id="17" name="TextBox 17"/>
          <p:cNvSpPr txBox="1"/>
          <p:nvPr/>
        </p:nvSpPr>
        <p:spPr>
          <a:xfrm>
            <a:off x="2130768" y="6591348"/>
            <a:ext cx="1331138" cy="719849"/>
          </a:xfrm>
          <a:prstGeom prst="rect">
            <a:avLst/>
          </a:prstGeom>
        </p:spPr>
        <p:txBody>
          <a:bodyPr lIns="0" tIns="0" rIns="0" bIns="0" rtlCol="0" anchor="t">
            <a:spAutoFit/>
          </a:bodyPr>
          <a:lstStyle/>
          <a:p>
            <a:pPr algn="ctr">
              <a:lnSpc>
                <a:spcPts val="5998"/>
              </a:lnSpc>
            </a:pPr>
            <a:r>
              <a:rPr lang="en-US" sz="4284">
                <a:solidFill>
                  <a:srgbClr val="FFFFFF"/>
                </a:solidFill>
                <a:latin typeface="Open Sans Extra Bold Bold"/>
              </a:rPr>
              <a:t>3</a:t>
            </a:r>
          </a:p>
        </p:txBody>
      </p:sp>
      <p:grpSp>
        <p:nvGrpSpPr>
          <p:cNvPr id="18" name="Group 18"/>
          <p:cNvGrpSpPr/>
          <p:nvPr/>
        </p:nvGrpSpPr>
        <p:grpSpPr>
          <a:xfrm>
            <a:off x="2130768" y="7843907"/>
            <a:ext cx="1331138" cy="1283029"/>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20" name="TextBox 20"/>
          <p:cNvSpPr txBox="1"/>
          <p:nvPr/>
        </p:nvSpPr>
        <p:spPr>
          <a:xfrm>
            <a:off x="3764922" y="8232691"/>
            <a:ext cx="2899280"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Key takeaways</a:t>
            </a:r>
          </a:p>
        </p:txBody>
      </p:sp>
      <p:sp>
        <p:nvSpPr>
          <p:cNvPr id="21" name="TextBox 21"/>
          <p:cNvSpPr txBox="1"/>
          <p:nvPr/>
        </p:nvSpPr>
        <p:spPr>
          <a:xfrm>
            <a:off x="2306571" y="8087396"/>
            <a:ext cx="979531" cy="719849"/>
          </a:xfrm>
          <a:prstGeom prst="rect">
            <a:avLst/>
          </a:prstGeom>
        </p:spPr>
        <p:txBody>
          <a:bodyPr lIns="0" tIns="0" rIns="0" bIns="0" rtlCol="0" anchor="t">
            <a:spAutoFit/>
          </a:bodyPr>
          <a:lstStyle/>
          <a:p>
            <a:pPr algn="ctr">
              <a:lnSpc>
                <a:spcPts val="5998"/>
              </a:lnSpc>
            </a:pPr>
            <a:r>
              <a:rPr lang="en-US" sz="4284">
                <a:solidFill>
                  <a:srgbClr val="FFFFFF"/>
                </a:solidFill>
                <a:latin typeface="Open Sans Extra Bold Bold"/>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47817" y="3090222"/>
            <a:ext cx="1331138" cy="12830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grpSp>
        <p:nvGrpSpPr>
          <p:cNvPr id="4" name="Group 4"/>
          <p:cNvGrpSpPr/>
          <p:nvPr/>
        </p:nvGrpSpPr>
        <p:grpSpPr>
          <a:xfrm>
            <a:off x="6947817" y="4586270"/>
            <a:ext cx="1331138" cy="12830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grpSp>
        <p:nvGrpSpPr>
          <p:cNvPr id="6" name="Group 6"/>
          <p:cNvGrpSpPr/>
          <p:nvPr/>
        </p:nvGrpSpPr>
        <p:grpSpPr>
          <a:xfrm>
            <a:off x="6947817" y="6102506"/>
            <a:ext cx="1331138" cy="12830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DD2A6"/>
            </a:solidFill>
          </p:spPr>
          <p:txBody>
            <a:bodyPr/>
            <a:lstStyle/>
            <a:p>
              <a:endParaRPr lang="en-US"/>
            </a:p>
          </p:txBody>
        </p:sp>
      </p:grpSp>
      <p:sp>
        <p:nvSpPr>
          <p:cNvPr id="8" name="Freeform 8"/>
          <p:cNvSpPr/>
          <p:nvPr/>
        </p:nvSpPr>
        <p:spPr>
          <a:xfrm>
            <a:off x="670158" y="1999748"/>
            <a:ext cx="5221592" cy="6881835"/>
          </a:xfrm>
          <a:custGeom>
            <a:avLst/>
            <a:gdLst/>
            <a:ahLst/>
            <a:cxnLst/>
            <a:rect l="l" t="t" r="r" b="b"/>
            <a:pathLst>
              <a:path w="5221592" h="6881835">
                <a:moveTo>
                  <a:pt x="0" y="0"/>
                </a:moveTo>
                <a:lnTo>
                  <a:pt x="5221592" y="0"/>
                </a:lnTo>
                <a:lnTo>
                  <a:pt x="5221592" y="6881835"/>
                </a:lnTo>
                <a:lnTo>
                  <a:pt x="0" y="68818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7255536" y="6318008"/>
            <a:ext cx="715701" cy="852025"/>
          </a:xfrm>
          <a:custGeom>
            <a:avLst/>
            <a:gdLst/>
            <a:ahLst/>
            <a:cxnLst/>
            <a:rect l="l" t="t" r="r" b="b"/>
            <a:pathLst>
              <a:path w="715701" h="852025">
                <a:moveTo>
                  <a:pt x="0" y="0"/>
                </a:moveTo>
                <a:lnTo>
                  <a:pt x="715701" y="0"/>
                </a:lnTo>
                <a:lnTo>
                  <a:pt x="715701" y="852025"/>
                </a:lnTo>
                <a:lnTo>
                  <a:pt x="0" y="8520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7220412" y="4725581"/>
            <a:ext cx="785948" cy="1004407"/>
          </a:xfrm>
          <a:custGeom>
            <a:avLst/>
            <a:gdLst/>
            <a:ahLst/>
            <a:cxnLst/>
            <a:rect l="l" t="t" r="r" b="b"/>
            <a:pathLst>
              <a:path w="785948" h="1004407">
                <a:moveTo>
                  <a:pt x="0" y="0"/>
                </a:moveTo>
                <a:lnTo>
                  <a:pt x="785948" y="0"/>
                </a:lnTo>
                <a:lnTo>
                  <a:pt x="785948" y="1004407"/>
                </a:lnTo>
                <a:lnTo>
                  <a:pt x="0" y="1004407"/>
                </a:lnTo>
                <a:lnTo>
                  <a:pt x="0" y="0"/>
                </a:lnTo>
                <a:close/>
              </a:path>
            </a:pathLst>
          </a:custGeom>
          <a:blipFill>
            <a:blip r:embed="rId7"/>
            <a:stretch>
              <a:fillRect/>
            </a:stretch>
          </a:blipFill>
        </p:spPr>
        <p:txBody>
          <a:bodyPr/>
          <a:lstStyle/>
          <a:p>
            <a:endParaRPr lang="en-US"/>
          </a:p>
        </p:txBody>
      </p:sp>
      <p:sp>
        <p:nvSpPr>
          <p:cNvPr id="11" name="Freeform 11"/>
          <p:cNvSpPr/>
          <p:nvPr/>
        </p:nvSpPr>
        <p:spPr>
          <a:xfrm>
            <a:off x="7089770" y="3205488"/>
            <a:ext cx="1047233" cy="1052495"/>
          </a:xfrm>
          <a:custGeom>
            <a:avLst/>
            <a:gdLst/>
            <a:ahLst/>
            <a:cxnLst/>
            <a:rect l="l" t="t" r="r" b="b"/>
            <a:pathLst>
              <a:path w="1047233" h="1052495">
                <a:moveTo>
                  <a:pt x="0" y="0"/>
                </a:moveTo>
                <a:lnTo>
                  <a:pt x="1047232" y="0"/>
                </a:lnTo>
                <a:lnTo>
                  <a:pt x="1047232" y="1052495"/>
                </a:lnTo>
                <a:lnTo>
                  <a:pt x="0" y="10524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6710117" y="914400"/>
            <a:ext cx="6530931" cy="97917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DEFINITIONS</a:t>
            </a:r>
          </a:p>
        </p:txBody>
      </p:sp>
      <p:sp>
        <p:nvSpPr>
          <p:cNvPr id="13" name="TextBox 13"/>
          <p:cNvSpPr txBox="1"/>
          <p:nvPr/>
        </p:nvSpPr>
        <p:spPr>
          <a:xfrm>
            <a:off x="8565805" y="3572365"/>
            <a:ext cx="8978133"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the diversity of human minds -- a biological reality in groups of people</a:t>
            </a:r>
          </a:p>
        </p:txBody>
      </p:sp>
      <p:sp>
        <p:nvSpPr>
          <p:cNvPr id="14" name="TextBox 14"/>
          <p:cNvSpPr txBox="1"/>
          <p:nvPr/>
        </p:nvSpPr>
        <p:spPr>
          <a:xfrm>
            <a:off x="8565805" y="3096722"/>
            <a:ext cx="3031381"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Neurodiversity</a:t>
            </a:r>
          </a:p>
        </p:txBody>
      </p:sp>
      <p:sp>
        <p:nvSpPr>
          <p:cNvPr id="15" name="TextBox 15"/>
          <p:cNvSpPr txBox="1"/>
          <p:nvPr/>
        </p:nvSpPr>
        <p:spPr>
          <a:xfrm>
            <a:off x="8565805" y="5068413"/>
            <a:ext cx="8693495"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having a mind that functions in ways that diverge significantly from the dominant societal standards of “normal”</a:t>
            </a:r>
          </a:p>
        </p:txBody>
      </p:sp>
      <p:sp>
        <p:nvSpPr>
          <p:cNvPr id="16" name="TextBox 16"/>
          <p:cNvSpPr txBox="1"/>
          <p:nvPr/>
        </p:nvSpPr>
        <p:spPr>
          <a:xfrm>
            <a:off x="8565805" y="4592770"/>
            <a:ext cx="3805303"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Neurodivergent (ND)</a:t>
            </a:r>
          </a:p>
        </p:txBody>
      </p:sp>
      <p:sp>
        <p:nvSpPr>
          <p:cNvPr id="17" name="TextBox 17"/>
          <p:cNvSpPr txBox="1"/>
          <p:nvPr/>
        </p:nvSpPr>
        <p:spPr>
          <a:xfrm>
            <a:off x="8565805" y="6584650"/>
            <a:ext cx="8693495"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having a style of neurocognitive functioning that falls within the dominant societal standards of “normal”</a:t>
            </a:r>
          </a:p>
        </p:txBody>
      </p:sp>
      <p:sp>
        <p:nvSpPr>
          <p:cNvPr id="18" name="TextBox 18"/>
          <p:cNvSpPr txBox="1"/>
          <p:nvPr/>
        </p:nvSpPr>
        <p:spPr>
          <a:xfrm>
            <a:off x="8565805" y="6109007"/>
            <a:ext cx="3031381"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Neurotypical (NT)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26183" y="2764990"/>
            <a:ext cx="5435634" cy="5497481"/>
          </a:xfrm>
          <a:custGeom>
            <a:avLst/>
            <a:gdLst/>
            <a:ahLst/>
            <a:cxnLst/>
            <a:rect l="l" t="t" r="r" b="b"/>
            <a:pathLst>
              <a:path w="5435634" h="5497481">
                <a:moveTo>
                  <a:pt x="0" y="0"/>
                </a:moveTo>
                <a:lnTo>
                  <a:pt x="5435634" y="0"/>
                </a:lnTo>
                <a:lnTo>
                  <a:pt x="5435634" y="5497481"/>
                </a:lnTo>
                <a:lnTo>
                  <a:pt x="0" y="54974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872928" y="608401"/>
            <a:ext cx="14542144" cy="979170"/>
          </a:xfrm>
          <a:prstGeom prst="rect">
            <a:avLst/>
          </a:prstGeom>
        </p:spPr>
        <p:txBody>
          <a:bodyPr lIns="0" tIns="0" rIns="0" bIns="0" rtlCol="0" anchor="t">
            <a:spAutoFit/>
          </a:bodyPr>
          <a:lstStyle/>
          <a:p>
            <a:pPr algn="ctr">
              <a:lnSpc>
                <a:spcPts val="7980"/>
              </a:lnSpc>
            </a:pPr>
            <a:r>
              <a:rPr lang="en-US" sz="5700">
                <a:solidFill>
                  <a:srgbClr val="000000"/>
                </a:solidFill>
                <a:latin typeface="Open Sans Extra Bold"/>
              </a:rPr>
              <a:t>NEURODIVERGENT BRAINS CAN HAVE...</a:t>
            </a:r>
          </a:p>
        </p:txBody>
      </p:sp>
      <p:sp>
        <p:nvSpPr>
          <p:cNvPr id="4" name="TextBox 4"/>
          <p:cNvSpPr txBox="1"/>
          <p:nvPr/>
        </p:nvSpPr>
        <p:spPr>
          <a:xfrm>
            <a:off x="1028700" y="3196689"/>
            <a:ext cx="4845621" cy="1108710"/>
          </a:xfrm>
          <a:prstGeom prst="rect">
            <a:avLst/>
          </a:prstGeom>
        </p:spPr>
        <p:txBody>
          <a:bodyPr lIns="0" tIns="0" rIns="0" bIns="0" rtlCol="0" anchor="t">
            <a:spAutoFit/>
          </a:bodyPr>
          <a:lstStyle/>
          <a:p>
            <a:pPr>
              <a:lnSpc>
                <a:spcPts val="2940"/>
              </a:lnSpc>
            </a:pPr>
            <a:r>
              <a:rPr lang="en-US" sz="2100">
                <a:solidFill>
                  <a:srgbClr val="000000"/>
                </a:solidFill>
                <a:latin typeface="Roboto"/>
              </a:rPr>
              <a:t>(Asperger’s syndrome is no longer used in clinical diagnoses, but was a form of Autism)</a:t>
            </a:r>
          </a:p>
        </p:txBody>
      </p:sp>
      <p:sp>
        <p:nvSpPr>
          <p:cNvPr id="5" name="TextBox 5"/>
          <p:cNvSpPr txBox="1"/>
          <p:nvPr/>
        </p:nvSpPr>
        <p:spPr>
          <a:xfrm>
            <a:off x="1028700" y="2721046"/>
            <a:ext cx="3987328"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Autism</a:t>
            </a:r>
          </a:p>
        </p:txBody>
      </p:sp>
      <p:sp>
        <p:nvSpPr>
          <p:cNvPr id="6" name="TextBox 6"/>
          <p:cNvSpPr txBox="1"/>
          <p:nvPr/>
        </p:nvSpPr>
        <p:spPr>
          <a:xfrm>
            <a:off x="1028700" y="5078952"/>
            <a:ext cx="4845621" cy="737235"/>
          </a:xfrm>
          <a:prstGeom prst="rect">
            <a:avLst/>
          </a:prstGeom>
        </p:spPr>
        <p:txBody>
          <a:bodyPr lIns="0" tIns="0" rIns="0" bIns="0" rtlCol="0" anchor="t">
            <a:spAutoFit/>
          </a:bodyPr>
          <a:lstStyle/>
          <a:p>
            <a:pPr>
              <a:lnSpc>
                <a:spcPts val="2940"/>
              </a:lnSpc>
            </a:pPr>
            <a:r>
              <a:rPr lang="en-US" sz="2100">
                <a:solidFill>
                  <a:srgbClr val="000000"/>
                </a:solidFill>
                <a:latin typeface="Roboto"/>
              </a:rPr>
              <a:t>(Once called ADD, which is no longer used in clinical settings)</a:t>
            </a:r>
          </a:p>
        </p:txBody>
      </p:sp>
      <p:sp>
        <p:nvSpPr>
          <p:cNvPr id="7" name="TextBox 7"/>
          <p:cNvSpPr txBox="1"/>
          <p:nvPr/>
        </p:nvSpPr>
        <p:spPr>
          <a:xfrm>
            <a:off x="1028700" y="4603309"/>
            <a:ext cx="3691583"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ADHD</a:t>
            </a:r>
          </a:p>
        </p:txBody>
      </p:sp>
      <p:sp>
        <p:nvSpPr>
          <p:cNvPr id="8" name="TextBox 8"/>
          <p:cNvSpPr txBox="1"/>
          <p:nvPr/>
        </p:nvSpPr>
        <p:spPr>
          <a:xfrm>
            <a:off x="1028700" y="6193734"/>
            <a:ext cx="3691583"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Down syndrome</a:t>
            </a:r>
          </a:p>
        </p:txBody>
      </p:sp>
      <p:sp>
        <p:nvSpPr>
          <p:cNvPr id="9" name="TextBox 9"/>
          <p:cNvSpPr txBox="1"/>
          <p:nvPr/>
        </p:nvSpPr>
        <p:spPr>
          <a:xfrm>
            <a:off x="1028700" y="7584412"/>
            <a:ext cx="3897164"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Difficulty with math</a:t>
            </a:r>
          </a:p>
        </p:txBody>
      </p:sp>
      <p:sp>
        <p:nvSpPr>
          <p:cNvPr id="10" name="TextBox 10"/>
          <p:cNvSpPr txBox="1"/>
          <p:nvPr/>
        </p:nvSpPr>
        <p:spPr>
          <a:xfrm>
            <a:off x="1028700" y="7108769"/>
            <a:ext cx="3807064"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Dyscalculia</a:t>
            </a:r>
          </a:p>
        </p:txBody>
      </p:sp>
      <p:sp>
        <p:nvSpPr>
          <p:cNvPr id="11" name="TextBox 11"/>
          <p:cNvSpPr txBox="1"/>
          <p:nvPr/>
        </p:nvSpPr>
        <p:spPr>
          <a:xfrm>
            <a:off x="12833367" y="5468443"/>
            <a:ext cx="5119214"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(No longer called manic-depression)</a:t>
            </a:r>
          </a:p>
        </p:txBody>
      </p:sp>
      <p:sp>
        <p:nvSpPr>
          <p:cNvPr id="12" name="TextBox 12"/>
          <p:cNvSpPr txBox="1"/>
          <p:nvPr/>
        </p:nvSpPr>
        <p:spPr>
          <a:xfrm>
            <a:off x="12833367" y="4992800"/>
            <a:ext cx="3321397"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Bipolar disorder</a:t>
            </a:r>
          </a:p>
        </p:txBody>
      </p:sp>
      <p:sp>
        <p:nvSpPr>
          <p:cNvPr id="13" name="TextBox 13"/>
          <p:cNvSpPr txBox="1"/>
          <p:nvPr/>
        </p:nvSpPr>
        <p:spPr>
          <a:xfrm>
            <a:off x="12833367" y="6129478"/>
            <a:ext cx="3633889"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OCD</a:t>
            </a:r>
          </a:p>
        </p:txBody>
      </p:sp>
      <p:sp>
        <p:nvSpPr>
          <p:cNvPr id="14" name="TextBox 14"/>
          <p:cNvSpPr txBox="1"/>
          <p:nvPr/>
        </p:nvSpPr>
        <p:spPr>
          <a:xfrm>
            <a:off x="12833367" y="7348706"/>
            <a:ext cx="4280195"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(A specific type of anxiety disorder)</a:t>
            </a:r>
          </a:p>
        </p:txBody>
      </p:sp>
      <p:sp>
        <p:nvSpPr>
          <p:cNvPr id="15" name="TextBox 15"/>
          <p:cNvSpPr txBox="1"/>
          <p:nvPr/>
        </p:nvSpPr>
        <p:spPr>
          <a:xfrm>
            <a:off x="12833367" y="6873063"/>
            <a:ext cx="3633889"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Social anxiety</a:t>
            </a:r>
          </a:p>
        </p:txBody>
      </p:sp>
      <p:sp>
        <p:nvSpPr>
          <p:cNvPr id="16" name="TextBox 16"/>
          <p:cNvSpPr txBox="1"/>
          <p:nvPr/>
        </p:nvSpPr>
        <p:spPr>
          <a:xfrm>
            <a:off x="983650" y="8892540"/>
            <a:ext cx="3897164"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Difficulty with writing</a:t>
            </a:r>
          </a:p>
        </p:txBody>
      </p:sp>
      <p:sp>
        <p:nvSpPr>
          <p:cNvPr id="17" name="TextBox 17"/>
          <p:cNvSpPr txBox="1"/>
          <p:nvPr/>
        </p:nvSpPr>
        <p:spPr>
          <a:xfrm>
            <a:off x="983650" y="8416897"/>
            <a:ext cx="3807064"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Dysgraphia</a:t>
            </a:r>
          </a:p>
        </p:txBody>
      </p:sp>
      <p:sp>
        <p:nvSpPr>
          <p:cNvPr id="18" name="TextBox 18"/>
          <p:cNvSpPr txBox="1"/>
          <p:nvPr/>
        </p:nvSpPr>
        <p:spPr>
          <a:xfrm>
            <a:off x="12833367" y="3196689"/>
            <a:ext cx="3897164"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Difficulty with reading</a:t>
            </a:r>
          </a:p>
        </p:txBody>
      </p:sp>
      <p:sp>
        <p:nvSpPr>
          <p:cNvPr id="19" name="TextBox 19"/>
          <p:cNvSpPr txBox="1"/>
          <p:nvPr/>
        </p:nvSpPr>
        <p:spPr>
          <a:xfrm>
            <a:off x="12833367" y="2721046"/>
            <a:ext cx="3807064"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Dyslexia</a:t>
            </a:r>
          </a:p>
        </p:txBody>
      </p:sp>
      <p:sp>
        <p:nvSpPr>
          <p:cNvPr id="20" name="TextBox 20"/>
          <p:cNvSpPr txBox="1"/>
          <p:nvPr/>
        </p:nvSpPr>
        <p:spPr>
          <a:xfrm>
            <a:off x="12833367" y="4331765"/>
            <a:ext cx="3897164" cy="365760"/>
          </a:xfrm>
          <a:prstGeom prst="rect">
            <a:avLst/>
          </a:prstGeom>
        </p:spPr>
        <p:txBody>
          <a:bodyPr lIns="0" tIns="0" rIns="0" bIns="0" rtlCol="0" anchor="t">
            <a:spAutoFit/>
          </a:bodyPr>
          <a:lstStyle/>
          <a:p>
            <a:pPr>
              <a:lnSpc>
                <a:spcPts val="2940"/>
              </a:lnSpc>
            </a:pPr>
            <a:r>
              <a:rPr lang="en-US" sz="2100">
                <a:solidFill>
                  <a:srgbClr val="000000"/>
                </a:solidFill>
                <a:latin typeface="Roboto"/>
              </a:rPr>
              <a:t>Difficulty with coordination</a:t>
            </a:r>
          </a:p>
        </p:txBody>
      </p:sp>
      <p:sp>
        <p:nvSpPr>
          <p:cNvPr id="21" name="TextBox 21"/>
          <p:cNvSpPr txBox="1"/>
          <p:nvPr/>
        </p:nvSpPr>
        <p:spPr>
          <a:xfrm>
            <a:off x="12833367" y="3856122"/>
            <a:ext cx="3807064"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Dyspraxia</a:t>
            </a:r>
          </a:p>
        </p:txBody>
      </p:sp>
      <p:sp>
        <p:nvSpPr>
          <p:cNvPr id="22" name="TextBox 22"/>
          <p:cNvSpPr txBox="1"/>
          <p:nvPr/>
        </p:nvSpPr>
        <p:spPr>
          <a:xfrm>
            <a:off x="12833367" y="8009741"/>
            <a:ext cx="3633889"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Tourette syndrome</a:t>
            </a:r>
          </a:p>
        </p:txBody>
      </p:sp>
      <p:sp>
        <p:nvSpPr>
          <p:cNvPr id="23" name="TextBox 23"/>
          <p:cNvSpPr txBox="1"/>
          <p:nvPr/>
        </p:nvSpPr>
        <p:spPr>
          <a:xfrm>
            <a:off x="12833367" y="8753325"/>
            <a:ext cx="3633889" cy="448310"/>
          </a:xfrm>
          <a:prstGeom prst="rect">
            <a:avLst/>
          </a:prstGeom>
        </p:spPr>
        <p:txBody>
          <a:bodyPr lIns="0" tIns="0" rIns="0" bIns="0" rtlCol="0" anchor="t">
            <a:spAutoFit/>
          </a:bodyPr>
          <a:lstStyle/>
          <a:p>
            <a:pPr>
              <a:lnSpc>
                <a:spcPts val="3640"/>
              </a:lnSpc>
            </a:pPr>
            <a:r>
              <a:rPr lang="en-US" sz="2600">
                <a:solidFill>
                  <a:srgbClr val="BDD2A6"/>
                </a:solidFill>
                <a:latin typeface="Open Sans Extra Bold Bold"/>
              </a:rPr>
              <a:t>... and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54232" y="1063097"/>
            <a:ext cx="5189913" cy="2783091"/>
          </a:xfrm>
          <a:custGeom>
            <a:avLst/>
            <a:gdLst/>
            <a:ahLst/>
            <a:cxnLst/>
            <a:rect l="l" t="t" r="r" b="b"/>
            <a:pathLst>
              <a:path w="5189913" h="2783091">
                <a:moveTo>
                  <a:pt x="0" y="0"/>
                </a:moveTo>
                <a:lnTo>
                  <a:pt x="5189912" y="0"/>
                </a:lnTo>
                <a:lnTo>
                  <a:pt x="5189912" y="2783091"/>
                </a:lnTo>
                <a:lnTo>
                  <a:pt x="0" y="2783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800449" y="1473155"/>
            <a:ext cx="6885605" cy="979170"/>
          </a:xfrm>
          <a:prstGeom prst="rect">
            <a:avLst/>
          </a:prstGeom>
        </p:spPr>
        <p:txBody>
          <a:bodyPr lIns="0" tIns="0" rIns="0" bIns="0" rtlCol="0" anchor="t">
            <a:spAutoFit/>
          </a:bodyPr>
          <a:lstStyle/>
          <a:p>
            <a:pPr>
              <a:lnSpc>
                <a:spcPts val="7980"/>
              </a:lnSpc>
            </a:pPr>
            <a:r>
              <a:rPr lang="en-US" sz="5700">
                <a:solidFill>
                  <a:srgbClr val="000000"/>
                </a:solidFill>
                <a:latin typeface="Open Sans Extra Bold"/>
              </a:rPr>
              <a:t>AUTISM</a:t>
            </a:r>
          </a:p>
        </p:txBody>
      </p:sp>
      <p:sp>
        <p:nvSpPr>
          <p:cNvPr id="4" name="TextBox 4"/>
          <p:cNvSpPr txBox="1"/>
          <p:nvPr/>
        </p:nvSpPr>
        <p:spPr>
          <a:xfrm>
            <a:off x="1922499" y="3928524"/>
            <a:ext cx="10098077" cy="359918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Repetitive movements, like rocking, tapping, or picking at things</a:t>
            </a:r>
          </a:p>
          <a:p>
            <a:pPr marL="496571" lvl="1" indent="-248285">
              <a:lnSpc>
                <a:spcPts val="3220"/>
              </a:lnSpc>
              <a:buFont typeface="Arial"/>
              <a:buChar char="•"/>
            </a:pPr>
            <a:r>
              <a:rPr lang="en-US" sz="2300">
                <a:solidFill>
                  <a:srgbClr val="000000"/>
                </a:solidFill>
                <a:latin typeface="Roboto"/>
              </a:rPr>
              <a:t>Unusual eye contact (too little or too much)</a:t>
            </a:r>
          </a:p>
          <a:p>
            <a:pPr marL="496571" lvl="1" indent="-248285">
              <a:lnSpc>
                <a:spcPts val="3220"/>
              </a:lnSpc>
              <a:buFont typeface="Arial"/>
              <a:buChar char="•"/>
            </a:pPr>
            <a:r>
              <a:rPr lang="en-US" sz="2300">
                <a:solidFill>
                  <a:srgbClr val="000000"/>
                </a:solidFill>
                <a:latin typeface="Roboto"/>
              </a:rPr>
              <a:t>Overly eager desire to share information</a:t>
            </a:r>
          </a:p>
          <a:p>
            <a:pPr marL="496571" lvl="1" indent="-248285">
              <a:lnSpc>
                <a:spcPts val="3220"/>
              </a:lnSpc>
              <a:buFont typeface="Arial"/>
              <a:buChar char="•"/>
            </a:pPr>
            <a:r>
              <a:rPr lang="en-US" sz="2300">
                <a:solidFill>
                  <a:srgbClr val="000000"/>
                </a:solidFill>
                <a:latin typeface="Roboto"/>
              </a:rPr>
              <a:t>Anxiety during transitions or unexpected events</a:t>
            </a:r>
          </a:p>
          <a:p>
            <a:pPr marL="496571" lvl="1" indent="-248285">
              <a:lnSpc>
                <a:spcPts val="3220"/>
              </a:lnSpc>
              <a:buFont typeface="Arial"/>
              <a:buChar char="•"/>
            </a:pPr>
            <a:r>
              <a:rPr lang="en-US" sz="2300">
                <a:solidFill>
                  <a:srgbClr val="000000"/>
                </a:solidFill>
                <a:latin typeface="Roboto"/>
              </a:rPr>
              <a:t>“The lights are too loud”</a:t>
            </a:r>
          </a:p>
          <a:p>
            <a:pPr marL="496571" lvl="1" indent="-248285">
              <a:lnSpc>
                <a:spcPts val="3220"/>
              </a:lnSpc>
              <a:buFont typeface="Arial"/>
              <a:buChar char="•"/>
            </a:pPr>
            <a:r>
              <a:rPr lang="en-US" sz="2300">
                <a:solidFill>
                  <a:srgbClr val="000000"/>
                </a:solidFill>
                <a:latin typeface="Roboto"/>
              </a:rPr>
              <a:t>Needing something explained multiple times</a:t>
            </a:r>
          </a:p>
          <a:p>
            <a:pPr marL="496571" lvl="1" indent="-248285">
              <a:lnSpc>
                <a:spcPts val="3220"/>
              </a:lnSpc>
              <a:buFont typeface="Arial"/>
              <a:buChar char="•"/>
            </a:pPr>
            <a:r>
              <a:rPr lang="en-US" sz="2300">
                <a:solidFill>
                  <a:srgbClr val="000000"/>
                </a:solidFill>
                <a:latin typeface="Roboto"/>
              </a:rPr>
              <a:t>Meltdowns (including crying) for no apparent reason</a:t>
            </a:r>
          </a:p>
          <a:p>
            <a:pPr marL="496571" lvl="1" indent="-248285">
              <a:lnSpc>
                <a:spcPts val="3220"/>
              </a:lnSpc>
              <a:buFont typeface="Arial"/>
              <a:buChar char="•"/>
            </a:pPr>
            <a:r>
              <a:rPr lang="en-US" sz="2300">
                <a:solidFill>
                  <a:srgbClr val="000000"/>
                </a:solidFill>
                <a:latin typeface="Roboto"/>
              </a:rPr>
              <a:t>Fixation on minor details</a:t>
            </a:r>
          </a:p>
          <a:p>
            <a:pPr marL="496571" lvl="1" indent="-248285">
              <a:lnSpc>
                <a:spcPts val="3220"/>
              </a:lnSpc>
              <a:buFont typeface="Arial"/>
              <a:buChar char="•"/>
            </a:pPr>
            <a:r>
              <a:rPr lang="en-US" sz="2300">
                <a:solidFill>
                  <a:srgbClr val="000000"/>
                </a:solidFill>
                <a:latin typeface="Roboto"/>
              </a:rPr>
              <a:t>Seemingly distracted gaze out a window or at something on the wall</a:t>
            </a:r>
          </a:p>
        </p:txBody>
      </p:sp>
      <p:sp>
        <p:nvSpPr>
          <p:cNvPr id="5" name="TextBox 5"/>
          <p:cNvSpPr txBox="1"/>
          <p:nvPr/>
        </p:nvSpPr>
        <p:spPr>
          <a:xfrm>
            <a:off x="1922499" y="3056458"/>
            <a:ext cx="5093995" cy="481330"/>
          </a:xfrm>
          <a:prstGeom prst="rect">
            <a:avLst/>
          </a:prstGeom>
        </p:spPr>
        <p:txBody>
          <a:bodyPr lIns="0" tIns="0" rIns="0" bIns="0" rtlCol="0" anchor="t">
            <a:spAutoFit/>
          </a:bodyPr>
          <a:lstStyle/>
          <a:p>
            <a:pPr>
              <a:lnSpc>
                <a:spcPts val="3920"/>
              </a:lnSpc>
            </a:pPr>
            <a:r>
              <a:rPr lang="en-US" sz="2800">
                <a:solidFill>
                  <a:srgbClr val="BDD2A6"/>
                </a:solidFill>
                <a:latin typeface="Open Sans Extra Bold Bold"/>
              </a:rPr>
              <a:t>Things you might notice: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81994" y="477675"/>
            <a:ext cx="4357847" cy="3949299"/>
          </a:xfrm>
          <a:custGeom>
            <a:avLst/>
            <a:gdLst/>
            <a:ahLst/>
            <a:cxnLst/>
            <a:rect l="l" t="t" r="r" b="b"/>
            <a:pathLst>
              <a:path w="4357847" h="3949299">
                <a:moveTo>
                  <a:pt x="0" y="0"/>
                </a:moveTo>
                <a:lnTo>
                  <a:pt x="4357848" y="0"/>
                </a:lnTo>
                <a:lnTo>
                  <a:pt x="4357848" y="3949299"/>
                </a:lnTo>
                <a:lnTo>
                  <a:pt x="0" y="394929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800449" y="1473155"/>
            <a:ext cx="6885605" cy="979170"/>
          </a:xfrm>
          <a:prstGeom prst="rect">
            <a:avLst/>
          </a:prstGeom>
        </p:spPr>
        <p:txBody>
          <a:bodyPr lIns="0" tIns="0" rIns="0" bIns="0" rtlCol="0" anchor="t">
            <a:spAutoFit/>
          </a:bodyPr>
          <a:lstStyle/>
          <a:p>
            <a:pPr>
              <a:lnSpc>
                <a:spcPts val="7980"/>
              </a:lnSpc>
            </a:pPr>
            <a:r>
              <a:rPr lang="en-US" sz="5700" dirty="0">
                <a:solidFill>
                  <a:srgbClr val="000000"/>
                </a:solidFill>
                <a:latin typeface="Open Sans Extra Bold"/>
              </a:rPr>
              <a:t>ADHD</a:t>
            </a:r>
          </a:p>
        </p:txBody>
      </p:sp>
      <p:sp>
        <p:nvSpPr>
          <p:cNvPr id="4" name="TextBox 4"/>
          <p:cNvSpPr txBox="1"/>
          <p:nvPr/>
        </p:nvSpPr>
        <p:spPr>
          <a:xfrm>
            <a:off x="1922499" y="3928524"/>
            <a:ext cx="10098077" cy="3599180"/>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000000"/>
                </a:solidFill>
                <a:latin typeface="Roboto"/>
              </a:rPr>
              <a:t>Cannot seem to talk fast enough to get ideas out</a:t>
            </a:r>
          </a:p>
          <a:p>
            <a:pPr marL="496571" lvl="1" indent="-248285">
              <a:lnSpc>
                <a:spcPts val="3220"/>
              </a:lnSpc>
              <a:buFont typeface="Arial"/>
              <a:buChar char="•"/>
            </a:pPr>
            <a:r>
              <a:rPr lang="en-US" sz="2300">
                <a:solidFill>
                  <a:srgbClr val="000000"/>
                </a:solidFill>
                <a:latin typeface="Roboto"/>
              </a:rPr>
              <a:t>Bursts of speech</a:t>
            </a:r>
          </a:p>
          <a:p>
            <a:pPr marL="496571" lvl="1" indent="-248285">
              <a:lnSpc>
                <a:spcPts val="3220"/>
              </a:lnSpc>
              <a:buFont typeface="Arial"/>
              <a:buChar char="•"/>
            </a:pPr>
            <a:r>
              <a:rPr lang="en-US" sz="2300">
                <a:solidFill>
                  <a:srgbClr val="000000"/>
                </a:solidFill>
                <a:latin typeface="Roboto"/>
              </a:rPr>
              <a:t>Paralyzing reaction to negative feedback</a:t>
            </a:r>
          </a:p>
          <a:p>
            <a:pPr marL="496571" lvl="1" indent="-248285">
              <a:lnSpc>
                <a:spcPts val="3220"/>
              </a:lnSpc>
              <a:buFont typeface="Arial"/>
              <a:buChar char="•"/>
            </a:pPr>
            <a:r>
              <a:rPr lang="en-US" sz="2300">
                <a:solidFill>
                  <a:srgbClr val="000000"/>
                </a:solidFill>
                <a:latin typeface="Roboto"/>
              </a:rPr>
              <a:t>“A racecar brain with bicycle breaks”</a:t>
            </a:r>
          </a:p>
          <a:p>
            <a:pPr marL="496571" lvl="1" indent="-248285">
              <a:lnSpc>
                <a:spcPts val="3220"/>
              </a:lnSpc>
              <a:buFont typeface="Arial"/>
              <a:buChar char="•"/>
            </a:pPr>
            <a:r>
              <a:rPr lang="en-US" sz="2300">
                <a:solidFill>
                  <a:srgbClr val="000000"/>
                </a:solidFill>
                <a:latin typeface="Roboto"/>
              </a:rPr>
              <a:t>Crave novelty, excitement, and challenge</a:t>
            </a:r>
          </a:p>
          <a:p>
            <a:pPr marL="496571" lvl="1" indent="-248285">
              <a:lnSpc>
                <a:spcPts val="3220"/>
              </a:lnSpc>
              <a:buFont typeface="Arial"/>
              <a:buChar char="•"/>
            </a:pPr>
            <a:r>
              <a:rPr lang="en-US" sz="2300">
                <a:solidFill>
                  <a:srgbClr val="000000"/>
                </a:solidFill>
                <a:latin typeface="Roboto"/>
              </a:rPr>
              <a:t>Work better when around someone else (”body doubling”)</a:t>
            </a:r>
          </a:p>
          <a:p>
            <a:pPr marL="496571" lvl="1" indent="-248285">
              <a:lnSpc>
                <a:spcPts val="3220"/>
              </a:lnSpc>
              <a:buFont typeface="Arial"/>
              <a:buChar char="•"/>
            </a:pPr>
            <a:r>
              <a:rPr lang="en-US" sz="2300">
                <a:solidFill>
                  <a:srgbClr val="000000"/>
                </a:solidFill>
                <a:latin typeface="Roboto Italics"/>
              </a:rPr>
              <a:t>Appear</a:t>
            </a:r>
            <a:r>
              <a:rPr lang="en-US" sz="2300">
                <a:solidFill>
                  <a:srgbClr val="000000"/>
                </a:solidFill>
                <a:latin typeface="Roboto"/>
              </a:rPr>
              <a:t> to be “lazy” (but this is a mischaracterization)</a:t>
            </a:r>
          </a:p>
          <a:p>
            <a:pPr marL="496571" lvl="1" indent="-248285">
              <a:lnSpc>
                <a:spcPts val="3220"/>
              </a:lnSpc>
              <a:buFont typeface="Arial"/>
              <a:buChar char="•"/>
            </a:pPr>
            <a:r>
              <a:rPr lang="en-US" sz="2300">
                <a:solidFill>
                  <a:srgbClr val="000000"/>
                </a:solidFill>
                <a:latin typeface="Roboto"/>
              </a:rPr>
              <a:t>Difficulty sitting still--often fidgeting or needing to move</a:t>
            </a:r>
          </a:p>
          <a:p>
            <a:pPr marL="496571" lvl="1" indent="-248285">
              <a:lnSpc>
                <a:spcPts val="3220"/>
              </a:lnSpc>
              <a:buFont typeface="Arial"/>
              <a:buChar char="•"/>
            </a:pPr>
            <a:r>
              <a:rPr lang="en-US" sz="2300">
                <a:solidFill>
                  <a:srgbClr val="000000"/>
                </a:solidFill>
                <a:latin typeface="Roboto"/>
              </a:rPr>
              <a:t>Easily distracted by something interesting</a:t>
            </a:r>
          </a:p>
        </p:txBody>
      </p:sp>
      <p:sp>
        <p:nvSpPr>
          <p:cNvPr id="5" name="TextBox 5"/>
          <p:cNvSpPr txBox="1"/>
          <p:nvPr/>
        </p:nvSpPr>
        <p:spPr>
          <a:xfrm>
            <a:off x="1922499" y="3056458"/>
            <a:ext cx="5093995" cy="481330"/>
          </a:xfrm>
          <a:prstGeom prst="rect">
            <a:avLst/>
          </a:prstGeom>
        </p:spPr>
        <p:txBody>
          <a:bodyPr lIns="0" tIns="0" rIns="0" bIns="0" rtlCol="0" anchor="t">
            <a:spAutoFit/>
          </a:bodyPr>
          <a:lstStyle/>
          <a:p>
            <a:pPr>
              <a:lnSpc>
                <a:spcPts val="3920"/>
              </a:lnSpc>
            </a:pPr>
            <a:r>
              <a:rPr lang="en-US" sz="2800">
                <a:solidFill>
                  <a:srgbClr val="BDD2A6"/>
                </a:solidFill>
                <a:latin typeface="Open Sans Extra Bold Bold"/>
              </a:rPr>
              <a:t>Things you might notice: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01522" y="1229335"/>
            <a:ext cx="7285136" cy="7331050"/>
          </a:xfrm>
          <a:custGeom>
            <a:avLst/>
            <a:gdLst/>
            <a:ahLst/>
            <a:cxnLst/>
            <a:rect l="l" t="t" r="r" b="b"/>
            <a:pathLst>
              <a:path w="7285136" h="7331050">
                <a:moveTo>
                  <a:pt x="0" y="0"/>
                </a:moveTo>
                <a:lnTo>
                  <a:pt x="7285135" y="0"/>
                </a:lnTo>
                <a:lnTo>
                  <a:pt x="7285135" y="7331051"/>
                </a:lnTo>
                <a:lnTo>
                  <a:pt x="0" y="7331051"/>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86222" y="2147240"/>
            <a:ext cx="8115300" cy="4582795"/>
          </a:xfrm>
          <a:prstGeom prst="rect">
            <a:avLst/>
          </a:prstGeom>
        </p:spPr>
        <p:txBody>
          <a:bodyPr lIns="0" tIns="0" rIns="0" bIns="0" rtlCol="0" anchor="t">
            <a:spAutoFit/>
          </a:bodyPr>
          <a:lstStyle/>
          <a:p>
            <a:pPr algn="ctr">
              <a:lnSpc>
                <a:spcPts val="7280"/>
              </a:lnSpc>
            </a:pPr>
            <a:r>
              <a:rPr lang="en-US" sz="5200">
                <a:solidFill>
                  <a:srgbClr val="000000"/>
                </a:solidFill>
                <a:latin typeface="Open Sans Extra Bold"/>
              </a:rPr>
              <a:t>INTEREST-BASED NERVOUS SYSTEMS</a:t>
            </a:r>
          </a:p>
          <a:p>
            <a:pPr algn="ctr">
              <a:lnSpc>
                <a:spcPts val="7280"/>
              </a:lnSpc>
            </a:pPr>
            <a:r>
              <a:rPr lang="en-US" sz="5200">
                <a:solidFill>
                  <a:srgbClr val="000000"/>
                </a:solidFill>
                <a:latin typeface="Open Sans Extra Bold"/>
              </a:rPr>
              <a:t>VS.</a:t>
            </a:r>
          </a:p>
          <a:p>
            <a:pPr algn="ctr">
              <a:lnSpc>
                <a:spcPts val="7280"/>
              </a:lnSpc>
            </a:pPr>
            <a:r>
              <a:rPr lang="en-US" sz="5200">
                <a:solidFill>
                  <a:srgbClr val="000000"/>
                </a:solidFill>
                <a:latin typeface="Open Sans Extra Bold"/>
              </a:rPr>
              <a:t>IMPORTANCE-BASED NERVOUS SYSTEMS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HD vs Autism: How to Spot the Difference [GRAPHIC ...">
            <a:extLst>
              <a:ext uri="{FF2B5EF4-FFF2-40B4-BE49-F238E27FC236}">
                <a16:creationId xmlns:a16="http://schemas.microsoft.com/office/drawing/2014/main" id="{1DD9A2A4-D84F-A586-1EF1-1F6DCEF85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31"/>
            <a:ext cx="100584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68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2195</Words>
  <Application>Microsoft Office PowerPoint</Application>
  <PresentationFormat>Custom</PresentationFormat>
  <Paragraphs>203</Paragraphs>
  <Slides>29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Roboto</vt:lpstr>
      <vt:lpstr>Arial</vt:lpstr>
      <vt:lpstr>Roboto Italics</vt:lpstr>
      <vt:lpstr>Calibri</vt:lpstr>
      <vt:lpstr>Roboto Bold</vt:lpstr>
      <vt:lpstr>Open Sans Bold</vt:lpstr>
      <vt:lpstr>Open Sans Extra Bold</vt:lpstr>
      <vt:lpstr>Open Sans Extra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little fun. </vt:lpstr>
      <vt:lpstr>A little fun. </vt:lpstr>
      <vt:lpstr>A little fun.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 students presentation</dc:title>
  <cp:lastModifiedBy>Liz Norell</cp:lastModifiedBy>
  <cp:revision>4</cp:revision>
  <dcterms:created xsi:type="dcterms:W3CDTF">2006-08-16T00:00:00Z</dcterms:created>
  <dcterms:modified xsi:type="dcterms:W3CDTF">2023-09-06T15:23:09Z</dcterms:modified>
  <dc:identifier>DAFtlvA7e2k</dc:identifier>
</cp:coreProperties>
</file>